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8"/>
  </p:notesMasterIdLst>
  <p:sldIdLst>
    <p:sldId id="298" r:id="rId3"/>
    <p:sldId id="299" r:id="rId4"/>
    <p:sldId id="300"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307" r:id="rId35"/>
    <p:sldId id="289" r:id="rId36"/>
    <p:sldId id="290" r:id="rId37"/>
    <p:sldId id="291" r:id="rId38"/>
    <p:sldId id="292" r:id="rId39"/>
    <p:sldId id="293" r:id="rId40"/>
    <p:sldId id="294" r:id="rId41"/>
    <p:sldId id="309" r:id="rId42"/>
    <p:sldId id="301" r:id="rId43"/>
    <p:sldId id="302" r:id="rId44"/>
    <p:sldId id="304" r:id="rId45"/>
    <p:sldId id="303" r:id="rId46"/>
    <p:sldId id="306"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272" userDrawn="1">
          <p15:clr>
            <a:srgbClr val="A4A3A4"/>
          </p15:clr>
        </p15:guide>
        <p15:guide id="2" pos="7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66362" autoAdjust="0"/>
  </p:normalViewPr>
  <p:slideViewPr>
    <p:cSldViewPr snapToGrid="0" snapToObjects="1" showGuides="1">
      <p:cViewPr varScale="1">
        <p:scale>
          <a:sx n="40" d="100"/>
          <a:sy n="40" d="100"/>
        </p:scale>
        <p:origin x="1624" y="208"/>
      </p:cViewPr>
      <p:guideLst>
        <p:guide orient="horz" pos="4272"/>
        <p:guide pos="7704"/>
      </p:guideLst>
    </p:cSldViewPr>
  </p:slideViewPr>
  <p:notesTextViewPr>
    <p:cViewPr>
      <p:scale>
        <a:sx n="235" d="100"/>
        <a:sy n="23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उनले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COVID-19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सम्झौता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मद्दत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खेल्नेछिन्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समुदायले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सुरक्षित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राख्न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जानकारी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FLW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समुदायमा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जानकारी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3.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सामुदायिक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सामुदायिक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सञ्चालन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चिन्हहरू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सङ्क्रमणका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नदेखाउने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4.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गलत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धारणा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गलत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धारणा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मद्दत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क्वारेन्टाइनको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अवधिमा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मद्दत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परिवारका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सदस्हरूले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हेरचाह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6. FLW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व्यक्तिगत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सुरक्षा</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1536898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स्लाइडमा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परिभाषाहरू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यद्यपि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तिनीहरू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जटिल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शङ्कास्पद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बताउँछ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1.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सम्झनुहोस्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शङ्कास्पदमा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कुरामध्ये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श्वासप्रश्वासमा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कठिनाई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14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दिनभित्र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स्थान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क्षेत्रको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COVID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प्रकोपित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क्षेत्र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नजिकको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COVID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सकारात्मक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परिणाम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जसमा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प्रयोगशाला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रिपोर्ट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सकारात्मक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एउटा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सकारात्मक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पुष्टि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प्रत्यक्ष</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हेरचाह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कोही</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सकारात्मक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परीक्षण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कोही</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COVID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सकारात्मक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नजिकको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स्थानमा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6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घन्टाभन्दा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बढी</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समयसम्म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कोही</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83258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प्रकारहरूलाई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अझ</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विभाजित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उच्च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जोखिममा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न्यून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जोखिममा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उच्च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जोखिम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विरामीसँग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क्वारेन्टाइनको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हेरचाह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विरामीसँग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एउटै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कोठा</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घरमा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भाँडाहरू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साझेदारी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आदिमा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विरामीसँग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विरामीका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पदार्थसँग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प्रत्यक्ष</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रूपमा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न्यून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जोखिम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सकारात्मक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स्थानमा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मिटरको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दायराबाहिर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राम्रोसँग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एउटै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फ्लाइटमा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311646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स्लाइडले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साधारण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प्रक्रिया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बताउँछ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ठिक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माथिको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सुपरीवेक्षकद्वारा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फाराम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सञ्चालन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क्षेत्र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दिइनेछ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ढाँचाको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घरधुरीमा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परिचय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भ्रमणको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उद्देश्य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बताउनुपर्छ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त्यसपछि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ढाँचाबाट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प्रश्नहरू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सोध्नुपर्छ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ढाँचा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ख्याल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सञ्चार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उद्देश्यको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परिचय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उनीहरूसँग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प्रश्नहरूको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जवाफ</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हुनुहोस्</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कलम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प्याड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किताबहरू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बोक्नुहोस्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स्यानिटाइजर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मास्कहरू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बोक्नुहोस्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लगाउनुहोस्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मास्कलाई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ननिकाल्नुहोस्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घाँटीमा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झुन्ड्याउने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फेरि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मास्कमा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पटक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नछुनुहोस्</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जानकारी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सङ्कलन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रूपमा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पहिचान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तिनीहरूलाई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श्वासप्रश्वासमा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कठिनाईको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कम्तीमा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28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दिनसम्म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क्वारेन्टाइनको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क्वारेन्टाइनको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हेरचाह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जानकारी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28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अन्तरक्रिया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विवरण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ढाँचामा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जानकारी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स्पष्टसँग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लेख्नुहोस्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ट्रेस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ठेगाना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टेलिफोन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कामलाई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नछोड्नुहोस्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अन्तरवार्ता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लिइरहेको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व्यक्तिबीच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मिटरको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राख्ने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सुनिश्चित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कोठाहरूमा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नबस्नुहोस्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सम्भव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ठाउँमा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बस्नुहोस्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पटक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साबुन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पानीले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40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सेकेन्डाम्म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70%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अल्कोहल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आधारित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स्यानिटाइजरको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सुनिश्चित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3111399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प्रकारका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1.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जसले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श्वासप्रश्वासमा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कठिनाईका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देखाउँदैनन्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हेरचाहकर्ता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दुबैलाई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क्वारेन्टाइन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सेल्फ-आइसोलेसन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सुझाव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श्वासप्रश्वासमा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कठिनाईका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खण्डमा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दिनुपर्ने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सुझावहरू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तुरुन्त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आइसोलेसन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b)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मास्कको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नजिकको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स्वास्थ्य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सुविधामा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सक्पर्क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रिपोर्टिङ</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229712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395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419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51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51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340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77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79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682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27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383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979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यीमध्ये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विषय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पहिले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यीमध्ये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विषयमा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मुख्य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बुँदाहरू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सम्झौँ</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यीमध्ये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प्रत्येकमा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सम्झनुपर्ने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बुँदाहरू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सन्दर्भ</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पुस्तिकाको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सन्दर्भ</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सामाजिक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अवधिमा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FLW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सन्देशहरू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उचित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प्लेटफार्महरूको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सन्देशहरू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ट्रेसिङ</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सन्देशहरू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WhatsApp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समूहहरू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मुख्य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समूहहरूमा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मोबिसोडहरूको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साझेदारी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मार्फत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पसल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औषधि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पसलहरू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आदिजस्ता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अत्यावश्यक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मानिसहरूलाई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स्थानमा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IEC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सामग्रीहरू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देखाएर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डाउन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सामाजिक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फोहोर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सङ्कलन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एम्बुलेन्स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अत्यावश्यक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सेवाहरूमा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माइकिङ</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भ्यानहरूलाई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तिनीहरू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ड्युटीमा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माइकिङ</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सन्देशहरू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बजाउन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अनुरोध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सकिन्छ</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endParaRPr lang="en-US" dirty="0"/>
          </a:p>
        </p:txBody>
      </p:sp>
    </p:spTree>
    <p:extLst>
      <p:ext uri="{BB962C8B-B14F-4D97-AF65-F5344CB8AC3E}">
        <p14:creationId xmlns:p14="http://schemas.microsoft.com/office/powerpoint/2010/main" val="1206936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52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389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221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252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790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रोगको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COVID-19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2019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पत्ता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निम्त्याउने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प्राणीको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SARS-CoV-2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गम्भीर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किनभने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गम्भीर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तीव्र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श्वासप्रश्वास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सम्बन्धी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फेमिलीको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भाइरसहरूले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SARS, HINI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स्वाइन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फ्लु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रुघा</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इन्फ्लुएन्जा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सहितका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रोगहरू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गराउँछन्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COVID-19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ज्वरो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श्वासप्रश्वासमा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कठिनाई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लक्षणहरू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देखेमा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स्लाइडमा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दिइएका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सरकारी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हेल्पलाइनहरूमा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तुरुन्तै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COVID-19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सकारात्मक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पहिचान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थाहा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पाउनुभएमा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तुरुन्तै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हेल्पलाइन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नम्बरहरूमा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US" dirty="0"/>
          </a:p>
        </p:txBody>
      </p:sp>
    </p:spTree>
    <p:extLst>
      <p:ext uri="{BB962C8B-B14F-4D97-AF65-F5344CB8AC3E}">
        <p14:creationId xmlns:p14="http://schemas.microsoft.com/office/powerpoint/2010/main" val="4181058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8200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7406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सत्रमा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सेटिङमा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सामुदायिक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समर्थन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अभ्यास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कभर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क्षेत्रहरूले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चुनौतीहरू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जुनलाई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सम्बोधन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a:t>
            </a:r>
            <a:r>
              <a:rPr lang="en-IN" dirty="0">
                <a:effectLst/>
              </a:rPr>
              <a:t> </a:t>
            </a:r>
            <a:endParaRPr lang="en-US" dirty="0"/>
          </a:p>
        </p:txBody>
      </p:sp>
    </p:spTree>
    <p:extLst>
      <p:ext uri="{BB962C8B-B14F-4D97-AF65-F5344CB8AC3E}">
        <p14:creationId xmlns:p14="http://schemas.microsoft.com/office/powerpoint/2010/main" val="677086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713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3925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0867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167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श्वासप्रश्वास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थोपाहरूबाट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हाच्छ्युँ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खोक्छ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मुख</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छोपेमा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मुख</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नछोपिएमा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थोपाहरू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सतहमा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झर्छन्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सतह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प्वाल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आँखा</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मुखको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आउँछ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प्रणालीभित्र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ज्ञान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एकपटक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शरीरबाहिर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निस्केपछि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बाँच्छ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सफा</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राख्ने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तिनीहरूले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अनुहारमा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सङ्क्रमणको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सबैभन्दा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महत्त्वपूर्ण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रोकथामको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गइरहेका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782415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अघिल्लो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स्लाइडमा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प्रसारणको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प्रसारणलाई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कसरी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p>
          <a:p>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साबुन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पानीले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धुनाले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मार्नेछ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70%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अल्कोहल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आधारित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स्यानिटाइजरले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स्यानिटाइज</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निश्चित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समयसम्म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साबुनले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40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सेकेन्ड</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कोष</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भित्तालाई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घोटिनको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अल्कोहलले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नमाड्नुभएमा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खस्दैन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पुग्दैन</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पहिले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थोपाहरू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मिलाउँदा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ब्याक्टेरिया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ब्याक्टेरिया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सतह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त्यसैले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स्वच्छताका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अभ्यासहरू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63286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थोपाहरू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हावामा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गएर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थप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नचाहने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कारणले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श्वासप्रश्वासको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स्वच्छता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गर्नुपर्छ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साडीको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पल्लु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गम्छा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हाच्छ्युँ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कहिल्यै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किनभने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यिनलाई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आफ्नो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किटाणुहरू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हातबाट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मुख</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आँखामा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US" dirty="0"/>
          </a:p>
        </p:txBody>
      </p:sp>
    </p:spTree>
    <p:extLst>
      <p:ext uri="{BB962C8B-B14F-4D97-AF65-F5344CB8AC3E}">
        <p14:creationId xmlns:p14="http://schemas.microsoft.com/office/powerpoint/2010/main" val="357506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709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सामाजिक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भनेको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अन्य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कायम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राख्नु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उनीहरूले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बोकिरहेको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उनीहरूका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थोपाहरूको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नआउनुहोस्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अर्थ</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होइन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नजिक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ध्यान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सामाजिक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दूरीले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अर्थ</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भीडबाट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जोगिनुहोस्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हुनुपर्ने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कार्यक्रम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आयोजना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नगर्नुहोस्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जसबाट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अर्कोमा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यात्रा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ध्यान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दिनुहोस्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भएपछि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समयसम्म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बाँच्न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सक्दैन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वृद्धि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बाँच्न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भेट्टाउनु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नभएमा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मर्नेछ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वरिपरि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स्थान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प्रयोग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वस्तुहरू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छुन्छन्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अर्कोमा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प्रसारण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त्यसैले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अवधिमा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मानवबीचको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सम्पर्क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आवश्यक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US" dirty="0"/>
          </a:p>
        </p:txBody>
      </p:sp>
    </p:spTree>
    <p:extLst>
      <p:ext uri="{BB962C8B-B14F-4D97-AF65-F5344CB8AC3E}">
        <p14:creationId xmlns:p14="http://schemas.microsoft.com/office/powerpoint/2010/main" val="332800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जोसुकैलाई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भएतापनि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वृद्ध</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पहिले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भएका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मानिसमा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सङ्क्रमण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गम्भीर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कारण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व्यक्तिको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प्रतिरक्षा</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प्रणाली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कमजोर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निम्त्याउने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प्राणीहरूद्वारा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आक्रमण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हुँद</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यसको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रक्षा</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सक्दैनन्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अब</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तपाईँले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खोपको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महत्त्व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बुझ्नुहुनेछ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जसले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हाम्रो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शरीरलाई</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भइरस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ब्याक्टेरियाबाट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आक्रमण</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गर्ने</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बेलाको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लागि</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तयार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गर्दछ</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p:txBody>
      </p:sp>
    </p:spTree>
    <p:extLst>
      <p:ext uri="{BB962C8B-B14F-4D97-AF65-F5344CB8AC3E}">
        <p14:creationId xmlns:p14="http://schemas.microsoft.com/office/powerpoint/2010/main" val="371246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6576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49534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17667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832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3642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5533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01102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03668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162481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4457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935186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82547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extLst>
      <p:ext uri="{BB962C8B-B14F-4D97-AF65-F5344CB8AC3E}">
        <p14:creationId xmlns:p14="http://schemas.microsoft.com/office/powerpoint/2010/main" val="35002257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3.xml"/><Relationship Id="rId7" Type="http://schemas.openxmlformats.org/officeDocument/2006/relationships/image" Target="../media/image11.png"/><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77.png"/><Relationship Id="rId5" Type="http://schemas.openxmlformats.org/officeDocument/2006/relationships/image" Target="../media/image7.png"/><Relationship Id="rId10"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3" Type="http://schemas.openxmlformats.org/officeDocument/2006/relationships/image" Target="../media/image97.jpg"/><Relationship Id="rId18" Type="http://schemas.openxmlformats.org/officeDocument/2006/relationships/image" Target="../media/image102.jpg"/><Relationship Id="rId26" Type="http://schemas.openxmlformats.org/officeDocument/2006/relationships/image" Target="../media/image110.jpg"/><Relationship Id="rId39" Type="http://schemas.openxmlformats.org/officeDocument/2006/relationships/image" Target="../media/image123.jpg"/><Relationship Id="rId21" Type="http://schemas.openxmlformats.org/officeDocument/2006/relationships/image" Target="../media/image105.jpg"/><Relationship Id="rId34" Type="http://schemas.openxmlformats.org/officeDocument/2006/relationships/image" Target="../media/image118.jpg"/><Relationship Id="rId7" Type="http://schemas.openxmlformats.org/officeDocument/2006/relationships/image" Target="../media/image8.png"/><Relationship Id="rId2" Type="http://schemas.openxmlformats.org/officeDocument/2006/relationships/notesSlide" Target="../notesSlides/notesSlide31.xml"/><Relationship Id="rId16" Type="http://schemas.openxmlformats.org/officeDocument/2006/relationships/image" Target="../media/image100.jpg"/><Relationship Id="rId20" Type="http://schemas.openxmlformats.org/officeDocument/2006/relationships/image" Target="../media/image104.jpg"/><Relationship Id="rId29" Type="http://schemas.openxmlformats.org/officeDocument/2006/relationships/image" Target="../media/image113.jpg"/><Relationship Id="rId41" Type="http://schemas.openxmlformats.org/officeDocument/2006/relationships/image" Target="../media/image125.jpg"/><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95.jpg"/><Relationship Id="rId24" Type="http://schemas.openxmlformats.org/officeDocument/2006/relationships/image" Target="../media/image108.jpg"/><Relationship Id="rId32" Type="http://schemas.openxmlformats.org/officeDocument/2006/relationships/image" Target="../media/image116.jpg"/><Relationship Id="rId37" Type="http://schemas.openxmlformats.org/officeDocument/2006/relationships/image" Target="../media/image121.jpg"/><Relationship Id="rId40" Type="http://schemas.openxmlformats.org/officeDocument/2006/relationships/image" Target="../media/image124.jpg"/><Relationship Id="rId5" Type="http://schemas.openxmlformats.org/officeDocument/2006/relationships/image" Target="../media/image6.png"/><Relationship Id="rId15" Type="http://schemas.openxmlformats.org/officeDocument/2006/relationships/image" Target="../media/image99.jpg"/><Relationship Id="rId23" Type="http://schemas.openxmlformats.org/officeDocument/2006/relationships/image" Target="../media/image107.jpg"/><Relationship Id="rId28" Type="http://schemas.openxmlformats.org/officeDocument/2006/relationships/image" Target="../media/image112.jpg"/><Relationship Id="rId36" Type="http://schemas.openxmlformats.org/officeDocument/2006/relationships/image" Target="../media/image120.jpg"/><Relationship Id="rId10" Type="http://schemas.openxmlformats.org/officeDocument/2006/relationships/image" Target="../media/image94.jpg"/><Relationship Id="rId19" Type="http://schemas.openxmlformats.org/officeDocument/2006/relationships/image" Target="../media/image103.jpg"/><Relationship Id="rId31" Type="http://schemas.openxmlformats.org/officeDocument/2006/relationships/image" Target="../media/image115.jpg"/><Relationship Id="rId4" Type="http://schemas.openxmlformats.org/officeDocument/2006/relationships/audio" Target="../media/audio2.wav"/><Relationship Id="rId9" Type="http://schemas.openxmlformats.org/officeDocument/2006/relationships/image" Target="../media/image93.jpg"/><Relationship Id="rId14" Type="http://schemas.openxmlformats.org/officeDocument/2006/relationships/image" Target="../media/image98.jpg"/><Relationship Id="rId22" Type="http://schemas.openxmlformats.org/officeDocument/2006/relationships/image" Target="../media/image106.jpg"/><Relationship Id="rId27" Type="http://schemas.openxmlformats.org/officeDocument/2006/relationships/image" Target="../media/image111.jpg"/><Relationship Id="rId30" Type="http://schemas.openxmlformats.org/officeDocument/2006/relationships/image" Target="../media/image114.jpg"/><Relationship Id="rId35" Type="http://schemas.openxmlformats.org/officeDocument/2006/relationships/image" Target="../media/image119.jpg"/><Relationship Id="rId8" Type="http://schemas.openxmlformats.org/officeDocument/2006/relationships/image" Target="../media/image11.png"/><Relationship Id="rId3" Type="http://schemas.openxmlformats.org/officeDocument/2006/relationships/audio" Target="../media/audio1.wav"/><Relationship Id="rId12" Type="http://schemas.openxmlformats.org/officeDocument/2006/relationships/image" Target="../media/image96.jpg"/><Relationship Id="rId17" Type="http://schemas.openxmlformats.org/officeDocument/2006/relationships/image" Target="../media/image101.jpg"/><Relationship Id="rId25" Type="http://schemas.openxmlformats.org/officeDocument/2006/relationships/image" Target="../media/image109.png"/><Relationship Id="rId33" Type="http://schemas.openxmlformats.org/officeDocument/2006/relationships/image" Target="../media/image117.jpg"/><Relationship Id="rId38"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33.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6DDE11-6868-FD45-AD13-12129101CDF7}"/>
              </a:ext>
            </a:extLst>
          </p:cNvPr>
          <p:cNvGrpSpPr/>
          <p:nvPr/>
        </p:nvGrpSpPr>
        <p:grpSpPr>
          <a:xfrm>
            <a:off x="-25402" y="807"/>
            <a:ext cx="24434804" cy="3279145"/>
            <a:chOff x="-25402" y="807"/>
            <a:chExt cx="24434804" cy="3279145"/>
          </a:xfrm>
        </p:grpSpPr>
        <p:sp>
          <p:nvSpPr>
            <p:cNvPr id="119" name="Rectangle"/>
            <p:cNvSpPr/>
            <p:nvPr/>
          </p:nvSpPr>
          <p:spPr>
            <a:xfrm>
              <a:off x="-25402" y="807"/>
              <a:ext cx="24434804" cy="3279145"/>
            </a:xfrm>
            <a:prstGeom prst="rect">
              <a:avLst/>
            </a:prstGeom>
            <a:solidFill>
              <a:srgbClr val="FFFFFF"/>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20" name="ministry-and-health-family-welfare.png" descr="ministry-and-health-family-welfare.png"/>
            <p:cNvPicPr>
              <a:picLocks noChangeAspect="1"/>
            </p:cNvPicPr>
            <p:nvPr/>
          </p:nvPicPr>
          <p:blipFill>
            <a:blip r:embed="rId2"/>
            <a:stretch>
              <a:fillRect/>
            </a:stretch>
          </p:blipFill>
          <p:spPr>
            <a:xfrm>
              <a:off x="9618850" y="239244"/>
              <a:ext cx="5146300" cy="2608079"/>
            </a:xfrm>
            <a:prstGeom prst="rect">
              <a:avLst/>
            </a:prstGeom>
            <a:ln w="12700">
              <a:miter lim="400000"/>
            </a:ln>
          </p:spPr>
        </p:pic>
        <p:pic>
          <p:nvPicPr>
            <p:cNvPr id="12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08228" y="539983"/>
              <a:ext cx="2493328" cy="2006601"/>
            </a:xfrm>
            <a:prstGeom prst="rect">
              <a:avLst/>
            </a:prstGeom>
            <a:ln w="12700">
              <a:miter lim="400000"/>
            </a:ln>
          </p:spPr>
        </p:pic>
        <p:pic>
          <p:nvPicPr>
            <p:cNvPr id="122" name="Picture 5" descr="Picture 5"/>
            <p:cNvPicPr>
              <a:picLocks noChangeAspect="1"/>
            </p:cNvPicPr>
            <p:nvPr/>
          </p:nvPicPr>
          <p:blipFill>
            <a:blip r:embed="rId4"/>
            <a:stretch>
              <a:fillRect/>
            </a:stretch>
          </p:blipFill>
          <p:spPr>
            <a:xfrm>
              <a:off x="20982444" y="539982"/>
              <a:ext cx="2095501" cy="2006601"/>
            </a:xfrm>
            <a:prstGeom prst="rect">
              <a:avLst/>
            </a:prstGeom>
            <a:ln w="12700">
              <a:miter lim="400000"/>
            </a:ln>
          </p:spPr>
        </p:pic>
      </p:grpSp>
      <p:grpSp>
        <p:nvGrpSpPr>
          <p:cNvPr id="3" name="Group 2">
            <a:extLst>
              <a:ext uri="{FF2B5EF4-FFF2-40B4-BE49-F238E27FC236}">
                <a16:creationId xmlns:a16="http://schemas.microsoft.com/office/drawing/2014/main" id="{9D52309A-0875-9047-8276-453750E821B0}"/>
              </a:ext>
            </a:extLst>
          </p:cNvPr>
          <p:cNvGrpSpPr/>
          <p:nvPr/>
        </p:nvGrpSpPr>
        <p:grpSpPr>
          <a:xfrm>
            <a:off x="960230" y="4988137"/>
            <a:ext cx="5077614" cy="5771726"/>
            <a:chOff x="960230" y="4988137"/>
            <a:chExt cx="5077614" cy="5771726"/>
          </a:xfrm>
        </p:grpSpPr>
        <p:pic>
          <p:nvPicPr>
            <p:cNvPr id="123" name="Image" descr="Image"/>
            <p:cNvPicPr>
              <a:picLocks noChangeAspect="1"/>
            </p:cNvPicPr>
            <p:nvPr/>
          </p:nvPicPr>
          <p:blipFill>
            <a:blip r:embed="rId5"/>
            <a:stretch>
              <a:fillRect/>
            </a:stretch>
          </p:blipFill>
          <p:spPr>
            <a:xfrm>
              <a:off x="960230" y="4988137"/>
              <a:ext cx="5077614" cy="4954358"/>
            </a:xfrm>
            <a:prstGeom prst="rect">
              <a:avLst/>
            </a:prstGeom>
            <a:ln w="12700">
              <a:miter lim="400000"/>
            </a:ln>
          </p:spPr>
        </p:pic>
        <p:pic>
          <p:nvPicPr>
            <p:cNvPr id="124" name="Image" descr="Image"/>
            <p:cNvPicPr>
              <a:picLocks noChangeAspect="1"/>
            </p:cNvPicPr>
            <p:nvPr/>
          </p:nvPicPr>
          <p:blipFill>
            <a:blip r:embed="rId6"/>
            <a:stretch>
              <a:fillRect/>
            </a:stretch>
          </p:blipFill>
          <p:spPr>
            <a:xfrm>
              <a:off x="1321423" y="9636003"/>
              <a:ext cx="1151819" cy="1123860"/>
            </a:xfrm>
            <a:prstGeom prst="rect">
              <a:avLst/>
            </a:prstGeom>
            <a:ln w="12700">
              <a:miter lim="400000"/>
            </a:ln>
          </p:spPr>
        </p:pic>
      </p:grpSp>
      <p:grpSp>
        <p:nvGrpSpPr>
          <p:cNvPr id="4" name="Group 3">
            <a:extLst>
              <a:ext uri="{FF2B5EF4-FFF2-40B4-BE49-F238E27FC236}">
                <a16:creationId xmlns:a16="http://schemas.microsoft.com/office/drawing/2014/main" id="{B3CA8337-2164-DF4E-A40F-06997E4BC808}"/>
              </a:ext>
            </a:extLst>
          </p:cNvPr>
          <p:cNvGrpSpPr/>
          <p:nvPr/>
        </p:nvGrpSpPr>
        <p:grpSpPr>
          <a:xfrm>
            <a:off x="7171995" y="5760224"/>
            <a:ext cx="11042097" cy="4954094"/>
            <a:chOff x="6562395" y="5191769"/>
            <a:chExt cx="11042097" cy="4954094"/>
          </a:xfrm>
        </p:grpSpPr>
        <p:pic>
          <p:nvPicPr>
            <p:cNvPr id="125" name="Image" descr="Image"/>
            <p:cNvPicPr>
              <a:picLocks noChangeAspect="1"/>
            </p:cNvPicPr>
            <p:nvPr/>
          </p:nvPicPr>
          <p:blipFill>
            <a:blip r:embed="rId6"/>
            <a:stretch>
              <a:fillRect/>
            </a:stretch>
          </p:blipFill>
          <p:spPr>
            <a:xfrm>
              <a:off x="7367262" y="5191769"/>
              <a:ext cx="1154867" cy="1126834"/>
            </a:xfrm>
            <a:prstGeom prst="rect">
              <a:avLst/>
            </a:prstGeom>
            <a:ln w="12700">
              <a:miter lim="400000"/>
            </a:ln>
          </p:spPr>
        </p:pic>
        <p:sp>
          <p:nvSpPr>
            <p:cNvPr id="126" name="Response and Contamination"/>
            <p:cNvSpPr txBox="1"/>
            <p:nvPr/>
          </p:nvSpPr>
          <p:spPr>
            <a:xfrm>
              <a:off x="6779507" y="7738733"/>
              <a:ext cx="10824985"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0" defTabSz="412750">
                <a:defRPr sz="4800" b="0" cap="all">
                  <a:solidFill>
                    <a:srgbClr val="FFFFFF"/>
                  </a:solidFill>
                  <a:effectLst>
                    <a:outerShdw blurRad="38100" dist="19050" dir="2700000" rotWithShape="0">
                      <a:srgbClr val="000000">
                        <a:alpha val="40000"/>
                      </a:srgbClr>
                    </a:outerShdw>
                  </a:effectLst>
                </a:defRPr>
              </a:pPr>
              <a:r>
                <a:rPr lang="hi-IN" sz="5400" b="0" cap="all" dirty="0">
                  <a:solidFill>
                    <a:srgbClr val="FFFFFF"/>
                  </a:solidFill>
                  <a:effectLst>
                    <a:outerShdw blurRad="38100" dist="19050" dir="2700000" rotWithShape="0">
                      <a:srgbClr val="000000">
                        <a:alpha val="40000"/>
                      </a:srgbClr>
                    </a:outerShdw>
                  </a:effectLst>
                  <a:latin typeface="Arial" panose="020B0604020202020204" pitchFamily="34" charset="0"/>
                  <a:cs typeface="Arial" panose="020B0604020202020204" pitchFamily="34" charset="0"/>
                </a:rPr>
                <a:t>प्रतिक्रिया रोकथामका उपायहरू</a:t>
              </a:r>
              <a:endParaRPr kumimoji="0" sz="5400" b="0" u="none" strike="noStrike" kern="0" cap="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sp>
          <p:nvSpPr>
            <p:cNvPr id="127" name="COVID-19"/>
            <p:cNvSpPr txBox="1"/>
            <p:nvPr/>
          </p:nvSpPr>
          <p:spPr>
            <a:xfrm>
              <a:off x="7944695" y="5343977"/>
              <a:ext cx="8432666"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12750">
                <a:defRPr sz="10000">
                  <a:solidFill>
                    <a:srgbClr val="E5E6E5"/>
                  </a:solidFill>
                  <a:effectLst>
                    <a:outerShdw blurRad="38100" dist="19050" dir="2700000" rotWithShape="0">
                      <a:srgbClr val="000000">
                        <a:alpha val="40000"/>
                      </a:srgbClr>
                    </a:outerShdw>
                  </a:effectL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2000" b="0" u="none" strike="noStrike" kern="0" cap="none" spc="0" normalizeH="0" baseline="0" noProof="0" dirty="0">
                  <a:ln>
                    <a:noFill/>
                  </a:ln>
                  <a:solidFill>
                    <a:srgbClr val="E5E6E5"/>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COVID-19</a:t>
              </a:r>
            </a:p>
          </p:txBody>
        </p:sp>
        <p:sp>
          <p:nvSpPr>
            <p:cNvPr id="128" name="Training of ANM, ASHA, AWW &amp; OTHERS"/>
            <p:cNvSpPr txBox="1"/>
            <p:nvPr/>
          </p:nvSpPr>
          <p:spPr>
            <a:xfrm>
              <a:off x="6562395" y="9200796"/>
              <a:ext cx="11042097" cy="945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0" defTabSz="412750">
                <a:lnSpc>
                  <a:spcPct val="150000"/>
                </a:lnSpc>
                <a:defRPr sz="3600" cap="small">
                  <a:solidFill>
                    <a:srgbClr val="FFFFFF"/>
                  </a:solidFill>
                  <a:effectLst>
                    <a:outerShdw blurRad="38100" dist="19050" dir="2700000" rotWithShape="0">
                      <a:srgbClr val="000000">
                        <a:alpha val="40000"/>
                      </a:srgbClr>
                    </a:outerShdw>
                  </a:effectLst>
                </a:defRPr>
              </a:pPr>
              <a:r>
                <a:rPr lang="en-US" sz="4000" b="0" cap="small" dirty="0">
                  <a:solidFill>
                    <a:srgbClr val="FFFFFF"/>
                  </a:solidFill>
                  <a:effectLst>
                    <a:outerShdw blurRad="38100" dist="19050" dir="2700000" rotWithShape="0">
                      <a:srgbClr val="000000">
                        <a:alpha val="40000"/>
                      </a:srgbClr>
                    </a:outerShdw>
                  </a:effectLst>
                  <a:latin typeface="Arial" panose="020B0604020202020204" pitchFamily="34" charset="0"/>
                  <a:cs typeface="Arial" panose="020B0604020202020204" pitchFamily="34" charset="0"/>
                </a:rPr>
                <a:t>ANM, ASHA, AWW </a:t>
              </a:r>
              <a:r>
                <a:rPr lang="hi-IN" sz="4000" b="0" cap="small" dirty="0">
                  <a:solidFill>
                    <a:srgbClr val="FFFFFF"/>
                  </a:solidFill>
                  <a:effectLst>
                    <a:outerShdw blurRad="38100" dist="19050" dir="2700000" rotWithShape="0">
                      <a:srgbClr val="000000">
                        <a:alpha val="40000"/>
                      </a:srgbClr>
                    </a:outerShdw>
                  </a:effectLst>
                  <a:latin typeface="Arial" panose="020B0604020202020204" pitchFamily="34" charset="0"/>
                  <a:cs typeface="Arial" panose="020B0604020202020204" pitchFamily="34" charset="0"/>
                </a:rPr>
                <a:t>का तालिमहरू</a:t>
              </a:r>
              <a:r>
                <a:rPr kumimoji="0" sz="4000" b="0" u="none" strike="noStrike" kern="0" cap="sm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 </a:t>
              </a:r>
            </a:p>
          </p:txBody>
        </p:sp>
      </p:grpSp>
      <p:pic>
        <p:nvPicPr>
          <p:cNvPr id="129" name="Image" descr="Image"/>
          <p:cNvPicPr>
            <a:picLocks noChangeAspect="1"/>
          </p:cNvPicPr>
          <p:nvPr/>
        </p:nvPicPr>
        <p:blipFill>
          <a:blip r:embed="rId6"/>
          <a:stretch>
            <a:fillRect/>
          </a:stretch>
        </p:blipFill>
        <p:spPr>
          <a:xfrm>
            <a:off x="23067796" y="12140581"/>
            <a:ext cx="1151819" cy="1123860"/>
          </a:xfrm>
          <a:prstGeom prst="rect">
            <a:avLst/>
          </a:prstGeom>
          <a:ln w="12700">
            <a:miter lim="400000"/>
          </a:ln>
        </p:spPr>
      </p:pic>
    </p:spTree>
    <p:extLst>
      <p:ext uri="{BB962C8B-B14F-4D97-AF65-F5344CB8AC3E}">
        <p14:creationId xmlns:p14="http://schemas.microsoft.com/office/powerpoint/2010/main" val="561545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dissolve">
                                      <p:cBhvr>
                                        <p:cTn id="2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Group"/>
          <p:cNvGrpSpPr/>
          <p:nvPr/>
        </p:nvGrpSpPr>
        <p:grpSpPr>
          <a:xfrm>
            <a:off x="300010" y="12315300"/>
            <a:ext cx="4601210" cy="995767"/>
            <a:chOff x="0" y="0"/>
            <a:chExt cx="4601208" cy="995765"/>
          </a:xfrm>
        </p:grpSpPr>
        <p:pic>
          <p:nvPicPr>
            <p:cNvPr id="38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8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9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9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9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96" name="Group"/>
          <p:cNvGrpSpPr/>
          <p:nvPr/>
        </p:nvGrpSpPr>
        <p:grpSpPr>
          <a:xfrm>
            <a:off x="650112" y="454085"/>
            <a:ext cx="3627816" cy="1021626"/>
            <a:chOff x="0" y="0"/>
            <a:chExt cx="3627814" cy="1021624"/>
          </a:xfrm>
        </p:grpSpPr>
        <p:sp>
          <p:nvSpPr>
            <p:cNvPr id="394"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95" name="CASE STUDY"/>
            <p:cNvSpPr txBox="1"/>
            <p:nvPr/>
          </p:nvSpPr>
          <p:spPr>
            <a:xfrm>
              <a:off x="292346" y="218711"/>
              <a:ext cx="2939008"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a:defRPr sz="3200" spc="96">
                  <a:solidFill>
                    <a:srgbClr val="002135"/>
                  </a:solidFill>
                </a:defRPr>
              </a:lvl1pPr>
            </a:lstStyle>
            <a:p>
              <a:r>
                <a:rPr lang="hi-IN" b="0" dirty="0">
                  <a:latin typeface="Arial" panose="020B0604020202020204" pitchFamily="34" charset="0"/>
                  <a:cs typeface="Arial" panose="020B0604020202020204" pitchFamily="34" charset="0"/>
                </a:rPr>
                <a:t>मामिला अध्ययन</a:t>
              </a:r>
              <a:endParaRPr b="0" dirty="0">
                <a:latin typeface="Arial" panose="020B0604020202020204" pitchFamily="34" charset="0"/>
                <a:cs typeface="Arial" panose="020B0604020202020204" pitchFamily="34" charset="0"/>
              </a:endParaRPr>
            </a:p>
          </p:txBody>
        </p:sp>
      </p:grpSp>
      <p:grpSp>
        <p:nvGrpSpPr>
          <p:cNvPr id="399" name="Group"/>
          <p:cNvGrpSpPr/>
          <p:nvPr/>
        </p:nvGrpSpPr>
        <p:grpSpPr>
          <a:xfrm>
            <a:off x="23097931" y="13055998"/>
            <a:ext cx="2098870" cy="1540535"/>
            <a:chOff x="0" y="2516"/>
            <a:chExt cx="2098868" cy="1540533"/>
          </a:xfrm>
        </p:grpSpPr>
        <p:sp>
          <p:nvSpPr>
            <p:cNvPr id="397" name="0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10</a:t>
              </a:r>
              <a:endParaRPr dirty="0">
                <a:latin typeface="Arial" panose="020B0604020202020204" pitchFamily="34" charset="0"/>
                <a:cs typeface="Arial" panose="020B0604020202020204" pitchFamily="34" charset="0"/>
              </a:endParaRPr>
            </a:p>
          </p:txBody>
        </p:sp>
        <p:pic>
          <p:nvPicPr>
            <p:cNvPr id="39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03" name="Group"/>
          <p:cNvGrpSpPr/>
          <p:nvPr/>
        </p:nvGrpSpPr>
        <p:grpSpPr>
          <a:xfrm>
            <a:off x="620709" y="6981859"/>
            <a:ext cx="10687507" cy="1124258"/>
            <a:chOff x="0" y="0"/>
            <a:chExt cx="10687506" cy="1124256"/>
          </a:xfrm>
        </p:grpSpPr>
        <p:sp>
          <p:nvSpPr>
            <p:cNvPr id="401"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2" name="QUESTION 1: IF YOU WERE THERE AS A CUSTOMER; WHAT WOULD…"/>
            <p:cNvSpPr txBox="1"/>
            <p:nvPr/>
          </p:nvSpPr>
          <p:spPr>
            <a:xfrm>
              <a:off x="193377" y="123994"/>
              <a:ext cx="10494128"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defRPr sz="2200"/>
              </a:pPr>
              <a:r>
                <a:rPr lang="hi-IN" sz="2800" b="0" dirty="0">
                  <a:latin typeface="Arial" panose="020B0604020202020204" pitchFamily="34" charset="0"/>
                  <a:cs typeface="Arial" panose="020B0604020202020204" pitchFamily="34" charset="0"/>
                </a:rPr>
                <a:t>प्रश्न 1: यदि तपाईँ ग्राहकको रूपमा त्यहाँ हुनुभएको भए;</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तपाईँले के गर्नुहुन्थ्यो?</a:t>
              </a:r>
              <a:endParaRPr sz="2800" b="0" dirty="0">
                <a:latin typeface="Arial" panose="020B0604020202020204" pitchFamily="34" charset="0"/>
                <a:cs typeface="Arial" panose="020B0604020202020204" pitchFamily="34" charset="0"/>
              </a:endParaRPr>
            </a:p>
          </p:txBody>
        </p:sp>
      </p:grpSp>
      <p:grpSp>
        <p:nvGrpSpPr>
          <p:cNvPr id="406" name="Group"/>
          <p:cNvGrpSpPr/>
          <p:nvPr/>
        </p:nvGrpSpPr>
        <p:grpSpPr>
          <a:xfrm>
            <a:off x="620709" y="8752637"/>
            <a:ext cx="10687507" cy="1124258"/>
            <a:chOff x="0" y="0"/>
            <a:chExt cx="10687506" cy="1124256"/>
          </a:xfrm>
        </p:grpSpPr>
        <p:sp>
          <p:nvSpPr>
            <p:cNvPr id="404" name="Rounded Rectangle"/>
            <p:cNvSpPr/>
            <p:nvPr/>
          </p:nvSpPr>
          <p:spPr>
            <a:xfrm>
              <a:off x="0" y="0"/>
              <a:ext cx="10687506" cy="1124256"/>
            </a:xfrm>
            <a:prstGeom prst="roundRect">
              <a:avLst>
                <a:gd name="adj" fmla="val 1694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05" name="QUESTION 2: If you were the shopkeeper, what would…"/>
            <p:cNvSpPr txBox="1"/>
            <p:nvPr/>
          </p:nvSpPr>
          <p:spPr>
            <a:xfrm>
              <a:off x="187112" y="281750"/>
              <a:ext cx="8959183" cy="5334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2200" cap="all">
                  <a:solidFill>
                    <a:srgbClr val="FFFFFF"/>
                  </a:solidFill>
                </a:defRPr>
              </a:pPr>
              <a:r>
                <a:rPr lang="hi-IN" sz="2800" b="0" dirty="0">
                  <a:solidFill>
                    <a:schemeClr val="tx1"/>
                  </a:solidFill>
                  <a:latin typeface="Arial" panose="020B0604020202020204" pitchFamily="34" charset="0"/>
                  <a:cs typeface="Arial" panose="020B0604020202020204" pitchFamily="34" charset="0"/>
                </a:rPr>
                <a:t>प्रश्न 2: यदि तपाईँले पसले हुनुभएको भए,</a:t>
              </a:r>
              <a:r>
                <a:rPr lang="en-US" sz="2800" b="0" dirty="0">
                  <a:solidFill>
                    <a:schemeClr val="tx1"/>
                  </a:solidFill>
                  <a:latin typeface="Arial" panose="020B0604020202020204" pitchFamily="34" charset="0"/>
                  <a:cs typeface="Arial" panose="020B0604020202020204" pitchFamily="34" charset="0"/>
                </a:rPr>
                <a:t> </a:t>
              </a:r>
              <a:r>
                <a:rPr lang="hi-IN" sz="2800" b="0" dirty="0">
                  <a:solidFill>
                    <a:schemeClr val="tx1"/>
                  </a:solidFill>
                  <a:latin typeface="Arial" panose="020B0604020202020204" pitchFamily="34" charset="0"/>
                  <a:cs typeface="Arial" panose="020B0604020202020204" pitchFamily="34" charset="0"/>
                </a:rPr>
                <a:t>तपाईँले के गर्नुहुन्थ्यो?</a:t>
              </a:r>
              <a:endParaRPr sz="2800" b="0" dirty="0">
                <a:solidFill>
                  <a:schemeClr val="tx1"/>
                </a:solidFill>
                <a:latin typeface="Arial" panose="020B0604020202020204" pitchFamily="34" charset="0"/>
                <a:cs typeface="Arial" panose="020B0604020202020204" pitchFamily="34" charset="0"/>
              </a:endParaRPr>
            </a:p>
          </p:txBody>
        </p:sp>
      </p:grpSp>
      <p:grpSp>
        <p:nvGrpSpPr>
          <p:cNvPr id="409" name="Group"/>
          <p:cNvGrpSpPr/>
          <p:nvPr/>
        </p:nvGrpSpPr>
        <p:grpSpPr>
          <a:xfrm>
            <a:off x="620709" y="10523415"/>
            <a:ext cx="10687507" cy="1124257"/>
            <a:chOff x="0" y="0"/>
            <a:chExt cx="10687506" cy="1124256"/>
          </a:xfrm>
        </p:grpSpPr>
        <p:sp>
          <p:nvSpPr>
            <p:cNvPr id="407"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8" name="QUESTION 3: as a health worker what would you…"/>
            <p:cNvSpPr txBox="1"/>
            <p:nvPr/>
          </p:nvSpPr>
          <p:spPr>
            <a:xfrm>
              <a:off x="204045" y="281751"/>
              <a:ext cx="9424054" cy="5334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2200" cap="all"/>
              </a:pPr>
              <a:r>
                <a:rPr lang="hi-IN" sz="2800" b="0" cap="all" dirty="0">
                  <a:solidFill>
                    <a:schemeClr val="tx1"/>
                  </a:solidFill>
                  <a:latin typeface="Arial" panose="020B0604020202020204" pitchFamily="34" charset="0"/>
                  <a:cs typeface="Arial" panose="020B0604020202020204" pitchFamily="34" charset="0"/>
                </a:rPr>
                <a:t>प्रश्न 3: स्वास्थ्यकर्मीको रूपमा तपाईँले के</a:t>
              </a:r>
              <a:r>
                <a:rPr lang="en-US" sz="2800" b="0" cap="all" dirty="0">
                  <a:solidFill>
                    <a:schemeClr val="tx1"/>
                  </a:solidFill>
                  <a:latin typeface="Arial" panose="020B0604020202020204" pitchFamily="34" charset="0"/>
                  <a:cs typeface="Arial" panose="020B0604020202020204" pitchFamily="34" charset="0"/>
                </a:rPr>
                <a:t> </a:t>
              </a:r>
              <a:r>
                <a:rPr lang="hi-IN" sz="2800" b="0" cap="all" dirty="0">
                  <a:solidFill>
                    <a:schemeClr val="tx1"/>
                  </a:solidFill>
                  <a:latin typeface="Arial" panose="020B0604020202020204" pitchFamily="34" charset="0"/>
                  <a:cs typeface="Arial" panose="020B0604020202020204" pitchFamily="34" charset="0"/>
                </a:rPr>
                <a:t>सुझा/परामर्श दिनुहुन्थ्यो?</a:t>
              </a:r>
              <a:endParaRPr sz="2800" b="0" cap="all" dirty="0">
                <a:solidFill>
                  <a:schemeClr val="tx1"/>
                </a:solidFill>
                <a:latin typeface="Arial" panose="020B0604020202020204" pitchFamily="34" charset="0"/>
                <a:cs typeface="Arial" panose="020B0604020202020204" pitchFamily="34" charset="0"/>
              </a:endParaRPr>
            </a:p>
          </p:txBody>
        </p:sp>
      </p:grpSp>
      <p:grpSp>
        <p:nvGrpSpPr>
          <p:cNvPr id="412" name="Group"/>
          <p:cNvGrpSpPr/>
          <p:nvPr/>
        </p:nvGrpSpPr>
        <p:grpSpPr>
          <a:xfrm>
            <a:off x="13019912" y="454085"/>
            <a:ext cx="3627816" cy="1021626"/>
            <a:chOff x="0" y="0"/>
            <a:chExt cx="3627814" cy="1021624"/>
          </a:xfrm>
        </p:grpSpPr>
        <p:sp>
          <p:nvSpPr>
            <p:cNvPr id="410"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11" name="ANSWERS"/>
            <p:cNvSpPr txBox="1"/>
            <p:nvPr/>
          </p:nvSpPr>
          <p:spPr>
            <a:xfrm>
              <a:off x="988040" y="199498"/>
              <a:ext cx="1651733"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a:defRPr sz="3200" spc="96">
                  <a:solidFill>
                    <a:srgbClr val="002135"/>
                  </a:solidFill>
                </a:defRPr>
              </a:lvl1pPr>
            </a:lstStyle>
            <a:p>
              <a:r>
                <a:rPr lang="hi-IN" b="0" dirty="0">
                  <a:latin typeface="Arial" panose="020B0604020202020204" pitchFamily="34" charset="0"/>
                  <a:cs typeface="Arial" panose="020B0604020202020204" pitchFamily="34" charset="0"/>
                </a:rPr>
                <a:t>जवाफहरू</a:t>
              </a:r>
              <a:endParaRPr b="0" dirty="0">
                <a:latin typeface="Arial" panose="020B0604020202020204" pitchFamily="34" charset="0"/>
                <a:cs typeface="Arial" panose="020B0604020202020204" pitchFamily="34" charset="0"/>
              </a:endParaRPr>
            </a:p>
          </p:txBody>
        </p:sp>
      </p:grpSp>
      <p:sp>
        <p:nvSpPr>
          <p:cNvPr id="413" name="It is good for people to move away and keep a distance. However, as a fellow customer anyone could give a polite advice to follow the correct respiratory hygiene.…"/>
          <p:cNvSpPr txBox="1"/>
          <p:nvPr/>
        </p:nvSpPr>
        <p:spPr>
          <a:xfrm>
            <a:off x="12383857" y="6583565"/>
            <a:ext cx="12018357" cy="548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25978" indent="-425978" algn="l" defTabSz="914400">
              <a:spcBef>
                <a:spcPts val="1200"/>
              </a:spcBef>
              <a:buSzPct val="100000"/>
              <a:buAutoNum type="arabicPeriod"/>
              <a:defRPr sz="2900" b="0" cap="small">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4197A83-72D5-FC4D-833A-03D1275CA59A}"/>
              </a:ext>
            </a:extLst>
          </p:cNvPr>
          <p:cNvGrpSpPr/>
          <p:nvPr/>
        </p:nvGrpSpPr>
        <p:grpSpPr>
          <a:xfrm>
            <a:off x="835688" y="2727094"/>
            <a:ext cx="10913569" cy="3179397"/>
            <a:chOff x="835688" y="2727094"/>
            <a:chExt cx="10913569" cy="3179397"/>
          </a:xfrm>
        </p:grpSpPr>
        <p:sp>
          <p:nvSpPr>
            <p:cNvPr id="400" name="Smita has gone out to buy vegetables. She has a sore throat and is often coughing without covering her face. You are in the shop when she comes and suddenly she has a fit of cough. Everyone instantly moves away from her and the shopkeeper says angrily “Don’t come into my shop if you are coughing.”"/>
            <p:cNvSpPr txBox="1"/>
            <p:nvPr/>
          </p:nvSpPr>
          <p:spPr>
            <a:xfrm>
              <a:off x="835688" y="4034665"/>
              <a:ext cx="7083898"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defTabSz="914400">
                <a:spcBef>
                  <a:spcPts val="1200"/>
                </a:spcBef>
                <a:defRPr b="0" cap="small">
                  <a:solidFill>
                    <a:srgbClr val="FFFFFF"/>
                  </a:solidFill>
                </a:defRPr>
              </a:lvl1pPr>
            </a:lstStyle>
            <a:p>
              <a:endParaRPr dirty="0">
                <a:latin typeface="Arial" panose="020B0604020202020204" pitchFamily="34" charset="0"/>
                <a:cs typeface="Arial" panose="020B0604020202020204" pitchFamily="34" charset="0"/>
              </a:endParaRPr>
            </a:p>
          </p:txBody>
        </p:sp>
        <p:pic>
          <p:nvPicPr>
            <p:cNvPr id="414" name="Image" descr="Image"/>
            <p:cNvPicPr>
              <a:picLocks noChangeAspect="1"/>
            </p:cNvPicPr>
            <p:nvPr/>
          </p:nvPicPr>
          <p:blipFill>
            <a:blip r:embed="rId7"/>
            <a:stretch>
              <a:fillRect/>
            </a:stretch>
          </p:blipFill>
          <p:spPr>
            <a:xfrm>
              <a:off x="8351208" y="2727094"/>
              <a:ext cx="3398049" cy="3179397"/>
            </a:xfrm>
            <a:prstGeom prst="rect">
              <a:avLst/>
            </a:prstGeom>
            <a:ln w="12700">
              <a:miter lim="400000"/>
            </a:ln>
          </p:spPr>
        </p:pic>
      </p:grpSp>
      <p:sp>
        <p:nvSpPr>
          <p:cNvPr id="3" name="Rectangle 2">
            <a:extLst>
              <a:ext uri="{FF2B5EF4-FFF2-40B4-BE49-F238E27FC236}">
                <a16:creationId xmlns:a16="http://schemas.microsoft.com/office/drawing/2014/main" id="{5DBE6F3B-1FB7-C24B-976B-60A826292BE0}"/>
              </a:ext>
            </a:extLst>
          </p:cNvPr>
          <p:cNvSpPr/>
          <p:nvPr/>
        </p:nvSpPr>
        <p:spPr>
          <a:xfrm>
            <a:off x="661658" y="2448858"/>
            <a:ext cx="7494471" cy="3323987"/>
          </a:xfrm>
          <a:prstGeom prst="rect">
            <a:avLst/>
          </a:prstGeom>
        </p:spPr>
        <p:txBody>
          <a:bodyPr wrap="square">
            <a:spAutoFit/>
          </a:bodyPr>
          <a:lstStyle/>
          <a:p>
            <a:pPr algn="just"/>
            <a:r>
              <a:rPr lang="hi-IN" b="0" dirty="0">
                <a:solidFill>
                  <a:schemeClr val="bg1"/>
                </a:solidFill>
                <a:latin typeface="Arial" panose="020B0604020202020204" pitchFamily="34" charset="0"/>
                <a:cs typeface="Arial" panose="020B0604020202020204" pitchFamily="34" charset="0"/>
              </a:rPr>
              <a:t>स्मिता तरकारी किन्न बाहिर गएकी छिन्। उनको घाँटी</a:t>
            </a:r>
            <a:r>
              <a:rPr lang="en-US" b="0" dirty="0">
                <a:solidFill>
                  <a:schemeClr val="bg1"/>
                </a:solidFill>
                <a:latin typeface="Arial" panose="020B0604020202020204" pitchFamily="34" charset="0"/>
                <a:cs typeface="Arial" panose="020B0604020202020204" pitchFamily="34" charset="0"/>
              </a:rPr>
              <a:t> </a:t>
            </a:r>
            <a:r>
              <a:rPr lang="hi-IN" b="0" dirty="0">
                <a:solidFill>
                  <a:schemeClr val="bg1"/>
                </a:solidFill>
                <a:latin typeface="Arial" panose="020B0604020202020204" pitchFamily="34" charset="0"/>
                <a:cs typeface="Arial" panose="020B0604020202020204" pitchFamily="34" charset="0"/>
              </a:rPr>
              <a:t>दुखेको छ र प्रायः आफ्नो अनुहार नछोपी हाच्छ्युँ</a:t>
            </a:r>
            <a:r>
              <a:rPr lang="en-US" b="0" dirty="0">
                <a:solidFill>
                  <a:schemeClr val="bg1"/>
                </a:solidFill>
                <a:latin typeface="Arial" panose="020B0604020202020204" pitchFamily="34" charset="0"/>
                <a:cs typeface="Arial" panose="020B0604020202020204" pitchFamily="34" charset="0"/>
              </a:rPr>
              <a:t> </a:t>
            </a:r>
            <a:r>
              <a:rPr lang="hi-IN" b="0" dirty="0">
                <a:solidFill>
                  <a:schemeClr val="bg1"/>
                </a:solidFill>
                <a:latin typeface="Arial" panose="020B0604020202020204" pitchFamily="34" charset="0"/>
                <a:cs typeface="Arial" panose="020B0604020202020204" pitchFamily="34" charset="0"/>
              </a:rPr>
              <a:t>गर्छिन्। तपाईँ पसलमा हुनुहुन्छ जब उनी आउँछिन र</a:t>
            </a:r>
            <a:r>
              <a:rPr lang="en-US" b="0" dirty="0">
                <a:solidFill>
                  <a:schemeClr val="bg1"/>
                </a:solidFill>
                <a:latin typeface="Arial" panose="020B0604020202020204" pitchFamily="34" charset="0"/>
                <a:cs typeface="Arial" panose="020B0604020202020204" pitchFamily="34" charset="0"/>
              </a:rPr>
              <a:t> </a:t>
            </a:r>
            <a:r>
              <a:rPr lang="hi-IN" b="0" dirty="0">
                <a:solidFill>
                  <a:schemeClr val="bg1"/>
                </a:solidFill>
                <a:latin typeface="Arial" panose="020B0604020202020204" pitchFamily="34" charset="0"/>
                <a:cs typeface="Arial" panose="020B0604020202020204" pitchFamily="34" charset="0"/>
              </a:rPr>
              <a:t>अचानक धेरै खोक्छिन्। सभै जना</a:t>
            </a:r>
            <a:r>
              <a:rPr lang="en-US" b="0" dirty="0">
                <a:solidFill>
                  <a:schemeClr val="bg1"/>
                </a:solidFill>
                <a:latin typeface="Arial" panose="020B0604020202020204" pitchFamily="34" charset="0"/>
                <a:cs typeface="Arial" panose="020B0604020202020204" pitchFamily="34" charset="0"/>
              </a:rPr>
              <a:t> </a:t>
            </a:r>
            <a:r>
              <a:rPr lang="hi-IN" b="0" dirty="0">
                <a:solidFill>
                  <a:schemeClr val="bg1"/>
                </a:solidFill>
                <a:latin typeface="Arial" panose="020B0604020202020204" pitchFamily="34" charset="0"/>
                <a:cs typeface="Arial" panose="020B0604020202020204" pitchFamily="34" charset="0"/>
              </a:rPr>
              <a:t>तुरुन्तै उनीबाट टाढा</a:t>
            </a:r>
            <a:r>
              <a:rPr lang="en-US" b="0" dirty="0">
                <a:solidFill>
                  <a:schemeClr val="bg1"/>
                </a:solidFill>
                <a:latin typeface="Arial" panose="020B0604020202020204" pitchFamily="34" charset="0"/>
                <a:cs typeface="Arial" panose="020B0604020202020204" pitchFamily="34" charset="0"/>
              </a:rPr>
              <a:t> </a:t>
            </a:r>
            <a:r>
              <a:rPr lang="hi-IN" b="0" dirty="0">
                <a:solidFill>
                  <a:schemeClr val="bg1"/>
                </a:solidFill>
                <a:latin typeface="Arial" panose="020B0604020202020204" pitchFamily="34" charset="0"/>
                <a:cs typeface="Arial" panose="020B0604020202020204" pitchFamily="34" charset="0"/>
              </a:rPr>
              <a:t>जान्छन् र पसलेले भन्छन्</a:t>
            </a:r>
            <a:r>
              <a:rPr lang="en-US" b="0" dirty="0">
                <a:solidFill>
                  <a:schemeClr val="bg1"/>
                </a:solidFill>
                <a:latin typeface="Arial" panose="020B0604020202020204" pitchFamily="34" charset="0"/>
                <a:cs typeface="Arial" panose="020B0604020202020204" pitchFamily="34" charset="0"/>
              </a:rPr>
              <a:t> </a:t>
            </a:r>
            <a:r>
              <a:rPr lang="hi-IN" b="0" dirty="0">
                <a:solidFill>
                  <a:schemeClr val="bg1"/>
                </a:solidFill>
                <a:latin typeface="Arial" panose="020B0604020202020204" pitchFamily="34" charset="0"/>
                <a:cs typeface="Arial" panose="020B0604020202020204" pitchFamily="34" charset="0"/>
              </a:rPr>
              <a:t>&amp;</a:t>
            </a:r>
            <a:r>
              <a:rPr lang="en-US" b="0" dirty="0" err="1">
                <a:solidFill>
                  <a:schemeClr val="bg1"/>
                </a:solidFill>
                <a:latin typeface="Arial" panose="020B0604020202020204" pitchFamily="34" charset="0"/>
                <a:cs typeface="Arial" panose="020B0604020202020204" pitchFamily="34" charset="0"/>
              </a:rPr>
              <a:t>quot</a:t>
            </a:r>
            <a:r>
              <a:rPr lang="en-US" b="0" dirty="0">
                <a:solidFill>
                  <a:schemeClr val="bg1"/>
                </a:solidFill>
                <a:latin typeface="Arial" panose="020B0604020202020204" pitchFamily="34" charset="0"/>
                <a:cs typeface="Arial" panose="020B0604020202020204" pitchFamily="34" charset="0"/>
              </a:rPr>
              <a:t>;</a:t>
            </a:r>
            <a:r>
              <a:rPr lang="hi-IN" b="0" dirty="0">
                <a:solidFill>
                  <a:schemeClr val="bg1"/>
                </a:solidFill>
                <a:latin typeface="Arial" panose="020B0604020202020204" pitchFamily="34" charset="0"/>
                <a:cs typeface="Arial" panose="020B0604020202020204" pitchFamily="34" charset="0"/>
              </a:rPr>
              <a:t>यदि तिमी खोक्दैछौ भने मेरो</a:t>
            </a:r>
            <a:r>
              <a:rPr lang="en-US" b="0" dirty="0">
                <a:solidFill>
                  <a:schemeClr val="bg1"/>
                </a:solidFill>
                <a:latin typeface="Arial" panose="020B0604020202020204" pitchFamily="34" charset="0"/>
                <a:cs typeface="Arial" panose="020B0604020202020204" pitchFamily="34" charset="0"/>
              </a:rPr>
              <a:t> </a:t>
            </a:r>
            <a:r>
              <a:rPr lang="hi-IN" b="0" dirty="0">
                <a:solidFill>
                  <a:schemeClr val="bg1"/>
                </a:solidFill>
                <a:latin typeface="Arial" panose="020B0604020202020204" pitchFamily="34" charset="0"/>
                <a:cs typeface="Arial" panose="020B0604020202020204" pitchFamily="34" charset="0"/>
              </a:rPr>
              <a:t>पसलमा नआऊ।</a:t>
            </a:r>
            <a:endParaRPr lang="en-US" b="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525CC8-8281-F84A-8022-C8658312017D}"/>
              </a:ext>
            </a:extLst>
          </p:cNvPr>
          <p:cNvSpPr txBox="1"/>
          <p:nvPr/>
        </p:nvSpPr>
        <p:spPr>
          <a:xfrm>
            <a:off x="12355924" y="2710468"/>
            <a:ext cx="11570875" cy="10043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just">
              <a:buFont typeface="Arial" panose="020B0604020202020204" pitchFamily="34" charset="0"/>
              <a:buChar char="•"/>
            </a:pPr>
            <a:r>
              <a:rPr lang="hi-IN" sz="3400" b="0" dirty="0">
                <a:solidFill>
                  <a:schemeClr val="bg1"/>
                </a:solidFill>
                <a:latin typeface="Arial" panose="020B0604020202020204" pitchFamily="34" charset="0"/>
                <a:cs typeface="Arial" panose="020B0604020202020204" pitchFamily="34" charset="0"/>
              </a:rPr>
              <a:t>मानिसहरूको लागि टाढा सर्नु र दूरी कायम</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राख्नु राम्रो हो। यद्यपि, एक साथी ग्राहकको</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रूपमा कसैले पनि सही श्वासप्रश्वास</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स्वच्छताको पालना गर्न विनम्र सुझाव दिन</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सक्थ्यो।</a:t>
            </a:r>
            <a:endParaRPr lang="en-US" sz="3400" b="0" dirty="0">
              <a:solidFill>
                <a:schemeClr val="bg1"/>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hi-IN" sz="3400" b="0" dirty="0">
                <a:solidFill>
                  <a:schemeClr val="bg1"/>
                </a:solidFill>
                <a:latin typeface="Arial" panose="020B0604020202020204" pitchFamily="34" charset="0"/>
                <a:cs typeface="Arial" panose="020B0604020202020204" pitchFamily="34" charset="0"/>
              </a:rPr>
              <a:t>पसलेले स्मितालाई कराउनु गलत हो। गलत</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धारणायुक्त व्यवहार हो। सबै जना</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डराएतापनि, रुखो हुनु सहयोगी हुँदैन। यसले</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मानिसलाई यदि तिनीहरूले भेदभाव भएको</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अनुभव गरेमा समस्याको रिपोर्ट गर्नलाई टाढा</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मात्र बनाउँछ। पसलेले आफ्नो पसललाई</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सङ्क्रमण मुक्त बनाउन नियमित रूपमाडिसइन्फेक्टेन्टले काउन्टरहरू पुछ्न पनि सक्छ।</a:t>
            </a:r>
            <a:endParaRPr lang="en-US" sz="3400" b="0" dirty="0">
              <a:solidFill>
                <a:schemeClr val="bg1"/>
              </a:solidFill>
              <a:latin typeface="Arial" panose="020B0604020202020204" pitchFamily="34" charset="0"/>
              <a:cs typeface="Arial" panose="020B0604020202020204" pitchFamily="34" charset="0"/>
            </a:endParaRPr>
          </a:p>
          <a:p>
            <a:pPr algn="just"/>
            <a:r>
              <a:rPr lang="hi-IN" sz="3400" b="0" dirty="0">
                <a:solidFill>
                  <a:schemeClr val="bg1"/>
                </a:solidFill>
                <a:latin typeface="Arial" panose="020B0604020202020204" pitchFamily="34" charset="0"/>
                <a:cs typeface="Arial" panose="020B0604020202020204" pitchFamily="34" charset="0"/>
              </a:rPr>
              <a:t>स्वास्थ्यकर्मीको रूपमा मेरो कार्य निम्न हुनेछ:</a:t>
            </a:r>
            <a:endParaRPr lang="en-US" sz="3400" b="0" dirty="0">
              <a:solidFill>
                <a:schemeClr val="bg1"/>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hi-IN" sz="3400" b="0" dirty="0">
                <a:solidFill>
                  <a:schemeClr val="bg1"/>
                </a:solidFill>
                <a:latin typeface="Arial" panose="020B0604020202020204" pitchFamily="34" charset="0"/>
                <a:cs typeface="Arial" panose="020B0604020202020204" pitchFamily="34" charset="0"/>
              </a:rPr>
              <a:t>स्मितालाई खोक्दा उनले आफ्नो अनुहार</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रुमालले छोप्नुपर्छ भनेर परामर्श दिने। उनलाई</a:t>
            </a:r>
            <a:r>
              <a:rPr lang="en-US" sz="3400" b="0" dirty="0">
                <a:solidFill>
                  <a:schemeClr val="bg1"/>
                </a:solidFill>
                <a:latin typeface="Arial" panose="020B0604020202020204" pitchFamily="34" charset="0"/>
                <a:cs typeface="Arial" panose="020B0604020202020204" pitchFamily="34" charset="0"/>
              </a:rPr>
              <a:t> PHC </a:t>
            </a:r>
            <a:r>
              <a:rPr lang="hi-IN" sz="3400" b="0" dirty="0">
                <a:solidFill>
                  <a:schemeClr val="bg1"/>
                </a:solidFill>
                <a:latin typeface="Arial" panose="020B0604020202020204" pitchFamily="34" charset="0"/>
                <a:cs typeface="Arial" panose="020B0604020202020204" pitchFamily="34" charset="0"/>
              </a:rPr>
              <a:t>मा औषधि लिनको लागि सुझाव दिने</a:t>
            </a:r>
            <a:endParaRPr lang="en-US" sz="3400" b="0" dirty="0">
              <a:solidFill>
                <a:schemeClr val="bg1"/>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hi-IN" sz="3400" b="0" dirty="0">
                <a:solidFill>
                  <a:schemeClr val="bg1"/>
                </a:solidFill>
                <a:latin typeface="Arial" panose="020B0604020202020204" pitchFamily="34" charset="0"/>
                <a:cs typeface="Arial" panose="020B0604020202020204" pitchFamily="34" charset="0"/>
              </a:rPr>
              <a:t>पसलेलाई जोसुकैलाई पनि खोकी लाग्न सक्छ र</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यो कोरोना भाइरस सङ्क्रमण नै हुनुपर्छ भन्ने</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हुँदैन भनेर परामर्श दिने। यद्यपि जोसुकैलाई</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पनि सङ्क्रमण हुन सक्छ र त्यसकारण उसले</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काउन्टरमा टिस्युको बक्स र ह्यान्ड</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स्यानिटाइजर राखेर वा मानिसलाई उनीहरूको</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हात धुनको लागि एउटा धुने ठाउँ राखेर मद्दत</a:t>
            </a:r>
            <a:r>
              <a:rPr lang="en-US" sz="3400" b="0" dirty="0">
                <a:solidFill>
                  <a:schemeClr val="bg1"/>
                </a:solidFill>
                <a:latin typeface="Arial" panose="020B0604020202020204" pitchFamily="34" charset="0"/>
                <a:cs typeface="Arial" panose="020B0604020202020204" pitchFamily="34" charset="0"/>
              </a:rPr>
              <a:t> </a:t>
            </a:r>
            <a:r>
              <a:rPr lang="hi-IN" sz="3400" b="0" dirty="0">
                <a:solidFill>
                  <a:schemeClr val="bg1"/>
                </a:solidFill>
                <a:latin typeface="Arial" panose="020B0604020202020204" pitchFamily="34" charset="0"/>
                <a:cs typeface="Arial" panose="020B0604020202020204" pitchFamily="34" charset="0"/>
              </a:rPr>
              <a:t>गर्न सक्छ।</a:t>
            </a:r>
            <a:endParaRPr lang="en-US" sz="3400" b="0" dirty="0">
              <a:solidFill>
                <a:schemeClr val="bg1"/>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hi-IN" sz="3400" b="0" dirty="0">
                <a:solidFill>
                  <a:schemeClr val="bg1"/>
                </a:solidFill>
                <a:latin typeface="Arial" panose="020B0604020202020204" pitchFamily="34" charset="0"/>
                <a:cs typeface="Arial" panose="020B0604020202020204" pitchFamily="34" charset="0"/>
              </a:rPr>
              <a:t>श्वासप्रश्वासको स्वच्छतामा मानिसलाईपरामर्श दिने</a:t>
            </a:r>
            <a:endParaRPr lang="en-US" sz="3400" b="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p:cNvGrpSpPr/>
          <p:nvPr/>
        </p:nvGrpSpPr>
        <p:grpSpPr>
          <a:xfrm>
            <a:off x="300010" y="12315300"/>
            <a:ext cx="4601210" cy="995767"/>
            <a:chOff x="0" y="0"/>
            <a:chExt cx="4601208" cy="995765"/>
          </a:xfrm>
        </p:grpSpPr>
        <p:pic>
          <p:nvPicPr>
            <p:cNvPr id="4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24" name="Group"/>
          <p:cNvGrpSpPr/>
          <p:nvPr/>
        </p:nvGrpSpPr>
        <p:grpSpPr>
          <a:xfrm>
            <a:off x="23097931" y="13055998"/>
            <a:ext cx="2098870" cy="1540535"/>
            <a:chOff x="0" y="2516"/>
            <a:chExt cx="2098868" cy="1540533"/>
          </a:xfrm>
        </p:grpSpPr>
        <p:sp>
          <p:nvSpPr>
            <p:cNvPr id="422" name="10"/>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4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425" name="SOCIAL DISTANCING :  deliberately increasing the physical space between people to avoid spreading illness. Staying at least 1 meter away from other people lessens your chances of catching COVID-19."/>
          <p:cNvSpPr txBox="1"/>
          <p:nvPr/>
        </p:nvSpPr>
        <p:spPr>
          <a:xfrm>
            <a:off x="1488405" y="1985285"/>
            <a:ext cx="21655132" cy="1302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lnSpc>
                <a:spcPct val="130000"/>
              </a:lnSpc>
              <a:spcBef>
                <a:spcPts val="1200"/>
              </a:spcBef>
              <a:defRPr b="0" cap="all">
                <a:solidFill>
                  <a:srgbClr val="FFFFFF"/>
                </a:solidFill>
                <a:effectLst>
                  <a:outerShdw blurRad="38100" dist="19050" dir="2700000" rotWithShape="0">
                    <a:srgbClr val="000000">
                      <a:alpha val="40000"/>
                    </a:srgbClr>
                  </a:outerShdw>
                </a:effectLst>
              </a:defRPr>
            </a:pPr>
            <a:r>
              <a:rPr lang="hi-IN" b="0" dirty="0">
                <a:latin typeface="Arial" panose="020B0604020202020204" pitchFamily="34" charset="0"/>
                <a:cs typeface="Arial" panose="020B0604020202020204" pitchFamily="34" charset="0"/>
              </a:rPr>
              <a:t>सामाजिक दूरी: फैलँदो बिरामीपना रोक्न</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मानिसहरूबीचको भौतिक स्थान विचारपूर्वक बढाउने।</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अन्य मानिसहरूबाट कम्तीमा एक मिटर टाढा बस्नाले</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तपाईँलाई </a:t>
            </a:r>
            <a:r>
              <a:rPr lang="en-US" b="0" dirty="0">
                <a:latin typeface="Arial" panose="020B0604020202020204" pitchFamily="34" charset="0"/>
                <a:cs typeface="Arial" panose="020B0604020202020204" pitchFamily="34" charset="0"/>
              </a:rPr>
              <a:t>COVID-19 </a:t>
            </a:r>
            <a:r>
              <a:rPr lang="hi-IN" b="0" dirty="0">
                <a:latin typeface="Arial" panose="020B0604020202020204" pitchFamily="34" charset="0"/>
                <a:cs typeface="Arial" panose="020B0604020202020204" pitchFamily="34" charset="0"/>
              </a:rPr>
              <a:t>लाग्ने सम्भावनालाई कम गर्दछ।</a:t>
            </a:r>
            <a:endParaRPr b="0" dirty="0">
              <a:latin typeface="Arial" panose="020B0604020202020204" pitchFamily="34" charset="0"/>
              <a:cs typeface="Arial" panose="020B0604020202020204" pitchFamily="34" charset="0"/>
            </a:endParaRPr>
          </a:p>
        </p:txBody>
      </p:sp>
      <p:grpSp>
        <p:nvGrpSpPr>
          <p:cNvPr id="428" name="Group"/>
          <p:cNvGrpSpPr/>
          <p:nvPr/>
        </p:nvGrpSpPr>
        <p:grpSpPr>
          <a:xfrm>
            <a:off x="5413144" y="359990"/>
            <a:ext cx="13557713" cy="1297968"/>
            <a:chOff x="0" y="0"/>
            <a:chExt cx="13557711" cy="1297966"/>
          </a:xfrm>
        </p:grpSpPr>
        <p:sp>
          <p:nvSpPr>
            <p:cNvPr id="42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27" name="WHAT ARE WE GOING TO LEARN?"/>
            <p:cNvSpPr txBox="1"/>
            <p:nvPr/>
          </p:nvSpPr>
          <p:spPr>
            <a:xfrm>
              <a:off x="3777232" y="212966"/>
              <a:ext cx="6003244"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रोकथाम: सामाजिक दूरी</a:t>
              </a:r>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CC48F4C7-BEDB-AA4B-AE0E-9D39E2C31947}"/>
              </a:ext>
            </a:extLst>
          </p:cNvPr>
          <p:cNvGrpSpPr/>
          <p:nvPr/>
        </p:nvGrpSpPr>
        <p:grpSpPr>
          <a:xfrm>
            <a:off x="2195288" y="3523446"/>
            <a:ext cx="19442690" cy="3711189"/>
            <a:chOff x="2195289" y="3507790"/>
            <a:chExt cx="19442690" cy="3711189"/>
          </a:xfrm>
        </p:grpSpPr>
        <p:sp>
          <p:nvSpPr>
            <p:cNvPr id="429" name="Rounded Rectangle"/>
            <p:cNvSpPr/>
            <p:nvPr/>
          </p:nvSpPr>
          <p:spPr>
            <a:xfrm>
              <a:off x="2195289" y="3507790"/>
              <a:ext cx="19442690"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3200">
                  <a:solidFill>
                    <a:srgbClr val="FFFFFF"/>
                  </a:solidFill>
                </a:defRPr>
              </a:lvl1pPr>
            </a:lstStyle>
            <a:p>
              <a:endParaRPr b="0" dirty="0">
                <a:latin typeface="Arial" panose="020B0604020202020204" pitchFamily="34" charset="0"/>
                <a:cs typeface="Arial" panose="020B0604020202020204" pitchFamily="34" charset="0"/>
              </a:endParaRPr>
            </a:p>
          </p:txBody>
        </p:sp>
        <p:sp>
          <p:nvSpPr>
            <p:cNvPr id="431" name="DO"/>
            <p:cNvSpPr txBox="1"/>
            <p:nvPr/>
          </p:nvSpPr>
          <p:spPr>
            <a:xfrm>
              <a:off x="2757249" y="4681339"/>
              <a:ext cx="2794035" cy="12105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5000">
                  <a:solidFill>
                    <a:srgbClr val="228B22"/>
                  </a:solidFill>
                </a:defRPr>
              </a:lvl1pPr>
            </a:lstStyle>
            <a:p>
              <a:r>
                <a:rPr lang="hi-IN" sz="7200" b="0" dirty="0">
                  <a:solidFill>
                    <a:schemeClr val="tx1"/>
                  </a:solidFill>
                  <a:latin typeface="Arial" panose="020B0604020202020204" pitchFamily="34" charset="0"/>
                  <a:cs typeface="Arial" panose="020B0604020202020204" pitchFamily="34" charset="0"/>
                </a:rPr>
                <a:t>गर्नुहोस्</a:t>
              </a:r>
              <a:endParaRPr sz="7200" b="0" dirty="0">
                <a:solidFill>
                  <a:schemeClr val="tx1"/>
                </a:solidFill>
                <a:latin typeface="Arial" panose="020B0604020202020204" pitchFamily="34" charset="0"/>
                <a:cs typeface="Arial" panose="020B0604020202020204" pitchFamily="34" charset="0"/>
              </a:endParaRPr>
            </a:p>
          </p:txBody>
        </p:sp>
      </p:grpSp>
      <p:pic>
        <p:nvPicPr>
          <p:cNvPr id="432" name="Image" descr="Image"/>
          <p:cNvPicPr>
            <a:picLocks noChangeAspect="1"/>
          </p:cNvPicPr>
          <p:nvPr/>
        </p:nvPicPr>
        <p:blipFill>
          <a:blip r:embed="rId7"/>
          <a:stretch>
            <a:fillRect/>
          </a:stretch>
        </p:blipFill>
        <p:spPr>
          <a:xfrm>
            <a:off x="16117345" y="3690450"/>
            <a:ext cx="4362465" cy="3421156"/>
          </a:xfrm>
          <a:prstGeom prst="rect">
            <a:avLst/>
          </a:prstGeom>
          <a:ln w="12700" cap="flat">
            <a:noFill/>
            <a:miter lim="400000"/>
          </a:ln>
          <a:effectLst>
            <a:outerShdw blurRad="63500" dist="25400" dir="5400000" rotWithShape="0">
              <a:srgbClr val="000000">
                <a:alpha val="50000"/>
              </a:srgbClr>
            </a:outerShdw>
          </a:effectLst>
        </p:spPr>
      </p:pic>
      <p:grpSp>
        <p:nvGrpSpPr>
          <p:cNvPr id="3" name="Group 2">
            <a:extLst>
              <a:ext uri="{FF2B5EF4-FFF2-40B4-BE49-F238E27FC236}">
                <a16:creationId xmlns:a16="http://schemas.microsoft.com/office/drawing/2014/main" id="{61C90268-4851-6248-BE9E-8BB00052E774}"/>
              </a:ext>
            </a:extLst>
          </p:cNvPr>
          <p:cNvGrpSpPr/>
          <p:nvPr/>
        </p:nvGrpSpPr>
        <p:grpSpPr>
          <a:xfrm>
            <a:off x="1168128" y="7500911"/>
            <a:ext cx="22047743" cy="4263185"/>
            <a:chOff x="1168129" y="7545216"/>
            <a:chExt cx="22047743" cy="4263185"/>
          </a:xfrm>
          <a:solidFill>
            <a:schemeClr val="accent1">
              <a:lumMod val="20000"/>
              <a:lumOff val="80000"/>
            </a:schemeClr>
          </a:solidFill>
        </p:grpSpPr>
        <p:sp>
          <p:nvSpPr>
            <p:cNvPr id="434" name="Rounded Rectangle"/>
            <p:cNvSpPr/>
            <p:nvPr/>
          </p:nvSpPr>
          <p:spPr>
            <a:xfrm>
              <a:off x="1168129" y="7545216"/>
              <a:ext cx="22047743" cy="4263185"/>
            </a:xfrm>
            <a:prstGeom prst="roundRect">
              <a:avLst>
                <a:gd name="adj" fmla="val 49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36" name="DON’T"/>
            <p:cNvSpPr txBox="1"/>
            <p:nvPr/>
          </p:nvSpPr>
          <p:spPr>
            <a:xfrm>
              <a:off x="1168129" y="8994006"/>
              <a:ext cx="5675605" cy="121058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r>
                <a:rPr lang="hi-IN" sz="7200" b="0" dirty="0">
                  <a:solidFill>
                    <a:schemeClr val="tx1"/>
                  </a:solidFill>
                  <a:latin typeface="Arial" panose="020B0604020202020204" pitchFamily="34" charset="0"/>
                  <a:cs typeface="Arial" panose="020B0604020202020204" pitchFamily="34" charset="0"/>
                </a:rPr>
                <a:t>नगर्नुहोस्</a:t>
              </a:r>
              <a:endParaRPr sz="7200" b="0" dirty="0">
                <a:solidFill>
                  <a:schemeClr val="tx1"/>
                </a:solidFill>
                <a:latin typeface="Arial" panose="020B0604020202020204" pitchFamily="34" charset="0"/>
                <a:cs typeface="Arial" panose="020B0604020202020204" pitchFamily="34" charset="0"/>
              </a:endParaRPr>
            </a:p>
          </p:txBody>
        </p:sp>
      </p:grpSp>
      <p:pic>
        <p:nvPicPr>
          <p:cNvPr id="437" name="Image" descr="Image"/>
          <p:cNvPicPr>
            <a:picLocks noChangeAspect="1"/>
          </p:cNvPicPr>
          <p:nvPr/>
        </p:nvPicPr>
        <p:blipFill>
          <a:blip r:embed="rId8"/>
          <a:stretch>
            <a:fillRect/>
          </a:stretch>
        </p:blipFill>
        <p:spPr>
          <a:xfrm>
            <a:off x="18612298" y="8201891"/>
            <a:ext cx="4130778" cy="3125114"/>
          </a:xfrm>
          <a:prstGeom prst="rect">
            <a:avLst/>
          </a:prstGeom>
          <a:ln w="12700" cap="flat">
            <a:noFill/>
            <a:miter lim="400000"/>
          </a:ln>
          <a:effectLst/>
        </p:spPr>
      </p:pic>
      <p:sp>
        <p:nvSpPr>
          <p:cNvPr id="5" name="Rectangle 4">
            <a:extLst>
              <a:ext uri="{FF2B5EF4-FFF2-40B4-BE49-F238E27FC236}">
                <a16:creationId xmlns:a16="http://schemas.microsoft.com/office/drawing/2014/main" id="{2FD0B4FF-DD8E-2643-B323-DEF327CECDED}"/>
              </a:ext>
            </a:extLst>
          </p:cNvPr>
          <p:cNvSpPr/>
          <p:nvPr/>
        </p:nvSpPr>
        <p:spPr>
          <a:xfrm>
            <a:off x="6113243" y="4277643"/>
            <a:ext cx="10500800" cy="2246769"/>
          </a:xfrm>
          <a:prstGeom prst="rect">
            <a:avLst/>
          </a:prstGeom>
        </p:spPr>
        <p:txBody>
          <a:bodyPr wrap="square">
            <a:spAutoFit/>
          </a:bodyPr>
          <a:lstStyle/>
          <a:p>
            <a:pPr marL="330728" indent="-330728" algn="l" defTabSz="914400">
              <a:spcBef>
                <a:spcPts val="1200"/>
              </a:spcBef>
              <a:buSzPct val="125000"/>
              <a:buChar char="•"/>
              <a:defRPr cap="all" spc="-70"/>
            </a:pPr>
            <a:r>
              <a:rPr lang="hi-IN" sz="4000" b="0" dirty="0">
                <a:latin typeface="Arial" panose="020B0604020202020204" pitchFamily="34" charset="0"/>
                <a:cs typeface="Arial" panose="020B0604020202020204" pitchFamily="34" charset="0"/>
              </a:rPr>
              <a:t>पूर्ण आवश्यक नहुन्जेल घरमै बस्ने</a:t>
            </a:r>
          </a:p>
          <a:p>
            <a:pPr marL="330728" indent="-330728" algn="l" defTabSz="914400">
              <a:spcBef>
                <a:spcPts val="1200"/>
              </a:spcBef>
              <a:buSzPct val="125000"/>
              <a:buChar char="•"/>
              <a:defRPr cap="all" spc="-70"/>
            </a:pPr>
            <a:r>
              <a:rPr lang="hi-IN" sz="4000" b="0" dirty="0">
                <a:latin typeface="Arial" panose="020B0604020202020204" pitchFamily="34" charset="0"/>
                <a:cs typeface="Arial" panose="020B0604020202020204" pitchFamily="34" charset="0"/>
              </a:rPr>
              <a:t>आफू र अन्य व्यक्तिको बीचमा कम्तीमा एक</a:t>
            </a:r>
          </a:p>
          <a:p>
            <a:pPr algn="l" defTabSz="914400">
              <a:spcBef>
                <a:spcPts val="1200"/>
              </a:spcBef>
              <a:buSzPct val="125000"/>
              <a:defRPr cap="all" spc="-70"/>
            </a:pPr>
            <a:r>
              <a:rPr lang="hi-IN" sz="4000" b="0" dirty="0">
                <a:latin typeface="Arial" panose="020B0604020202020204" pitchFamily="34" charset="0"/>
                <a:cs typeface="Arial" panose="020B0604020202020204" pitchFamily="34" charset="0"/>
              </a:rPr>
              <a:t>मिटरको दूरी कायम गर्ने</a:t>
            </a:r>
            <a:endParaRPr lang="en-US" sz="3200" b="0" dirty="0">
              <a:latin typeface="Arial" panose="020B0604020202020204" pitchFamily="34" charset="0"/>
              <a:cs typeface="Arial" panose="020B0604020202020204" pitchFamily="34" charset="0"/>
            </a:endParaRPr>
          </a:p>
        </p:txBody>
      </p:sp>
      <p:sp>
        <p:nvSpPr>
          <p:cNvPr id="25" name="touch your eyes, nose, and mouth with unwashed hands.…">
            <a:extLst>
              <a:ext uri="{FF2B5EF4-FFF2-40B4-BE49-F238E27FC236}">
                <a16:creationId xmlns:a16="http://schemas.microsoft.com/office/drawing/2014/main" id="{D70AE0BC-4089-604C-9E71-56948823DDDA}"/>
              </a:ext>
            </a:extLst>
          </p:cNvPr>
          <p:cNvSpPr txBox="1"/>
          <p:nvPr/>
        </p:nvSpPr>
        <p:spPr>
          <a:xfrm>
            <a:off x="6635992" y="7618028"/>
            <a:ext cx="11994324" cy="41036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marL="330200" indent="-301625" algn="l" defTabSz="914400">
              <a:spcBef>
                <a:spcPts val="1200"/>
              </a:spcBef>
              <a:buSzPct val="125000"/>
              <a:buChar char="•"/>
              <a:defRPr cap="all" spc="-70">
                <a:solidFill>
                  <a:srgbClr val="FFFFFF"/>
                </a:solidFill>
              </a:defRPr>
            </a:pPr>
            <a:r>
              <a:rPr lang="hi-IN" sz="4000" b="0" cap="all" spc="-70" dirty="0">
                <a:solidFill>
                  <a:schemeClr val="tx1"/>
                </a:solidFill>
                <a:latin typeface="Arial" panose="020B0604020202020204" pitchFamily="34" charset="0"/>
                <a:cs typeface="Arial" panose="020B0604020202020204" pitchFamily="34" charset="0"/>
              </a:rPr>
              <a:t>मानिस जम्मा हुनुपर्ने कार्यक्रमहरू नराख्ने (यो तीन वा चार साथीबीचको कोण बैठक वा चौपालमा साझँको कुराकानी भएतापनि)</a:t>
            </a:r>
          </a:p>
          <a:p>
            <a:pPr marL="330200" indent="-301625" algn="l" defTabSz="914400">
              <a:spcBef>
                <a:spcPts val="1200"/>
              </a:spcBef>
              <a:buSzPct val="125000"/>
              <a:buChar char="•"/>
              <a:defRPr cap="all" spc="-70">
                <a:solidFill>
                  <a:srgbClr val="FFFFFF"/>
                </a:solidFill>
              </a:defRPr>
            </a:pPr>
            <a:r>
              <a:rPr lang="hi-IN" sz="4000" b="0" cap="all" spc="-70" dirty="0">
                <a:solidFill>
                  <a:schemeClr val="tx1"/>
                </a:solidFill>
                <a:latin typeface="Arial" panose="020B0604020202020204" pitchFamily="34" charset="0"/>
                <a:cs typeface="Arial" panose="020B0604020202020204" pitchFamily="34" charset="0"/>
              </a:rPr>
              <a:t>बजार, किनमेल, मेला, पार्टीहरञजस्ता भीडभाड हुने स्थानहरूमा नजाने</a:t>
            </a:r>
          </a:p>
          <a:p>
            <a:pPr marL="330200" indent="-301625" algn="l" defTabSz="914400">
              <a:spcBef>
                <a:spcPts val="1200"/>
              </a:spcBef>
              <a:buSzPct val="125000"/>
              <a:buChar char="•"/>
              <a:defRPr cap="all" spc="-70">
                <a:solidFill>
                  <a:srgbClr val="FFFFFF"/>
                </a:solidFill>
              </a:defRPr>
            </a:pPr>
            <a:r>
              <a:rPr lang="hi-IN" sz="4000" b="0" cap="all" spc="-70" dirty="0">
                <a:solidFill>
                  <a:schemeClr val="tx1"/>
                </a:solidFill>
                <a:latin typeface="Arial" panose="020B0604020202020204" pitchFamily="34" charset="0"/>
                <a:cs typeface="Arial" panose="020B0604020202020204" pitchFamily="34" charset="0"/>
              </a:rPr>
              <a:t>सार्वजनिक यातायात प्रयोग नगर्ने</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dissolve">
                                      <p:cBhvr>
                                        <p:cTn id="7" dur="500"/>
                                        <p:tgtEl>
                                          <p:spTgt spid="4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dissolve">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dissolve">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32"/>
                                        </p:tgtEl>
                                        <p:attrNameLst>
                                          <p:attrName>style.visibility</p:attrName>
                                        </p:attrNameLst>
                                      </p:cBhvr>
                                      <p:to>
                                        <p:strVal val="visible"/>
                                      </p:to>
                                    </p:set>
                                    <p:animEffect transition="in" filter="dissolve">
                                      <p:cBhvr>
                                        <p:cTn id="39" dur="500"/>
                                        <p:tgtEl>
                                          <p:spTgt spid="43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37"/>
                                        </p:tgtEl>
                                        <p:attrNameLst>
                                          <p:attrName>style.visibility</p:attrName>
                                        </p:attrNameLst>
                                      </p:cBhvr>
                                      <p:to>
                                        <p:strVal val="visible"/>
                                      </p:to>
                                    </p:set>
                                    <p:animEffect transition="in" filter="dissolve">
                                      <p:cBhvr>
                                        <p:cTn id="48" dur="500"/>
                                        <p:tgtEl>
                                          <p:spTgt spid="43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p:cNvGrpSpPr/>
          <p:nvPr/>
        </p:nvGrpSpPr>
        <p:grpSpPr>
          <a:xfrm>
            <a:off x="300010" y="12315300"/>
            <a:ext cx="4601210" cy="995767"/>
            <a:chOff x="0" y="0"/>
            <a:chExt cx="4601208" cy="995765"/>
          </a:xfrm>
        </p:grpSpPr>
        <p:pic>
          <p:nvPicPr>
            <p:cNvPr id="4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48" name="Group"/>
          <p:cNvGrpSpPr/>
          <p:nvPr/>
        </p:nvGrpSpPr>
        <p:grpSpPr>
          <a:xfrm>
            <a:off x="5413144" y="359990"/>
            <a:ext cx="13557713" cy="1297968"/>
            <a:chOff x="0" y="0"/>
            <a:chExt cx="13557711" cy="1297966"/>
          </a:xfrm>
        </p:grpSpPr>
        <p:sp>
          <p:nvSpPr>
            <p:cNvPr id="44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7" name="WHAT ARE WE GOING TO LEARN?"/>
            <p:cNvSpPr txBox="1"/>
            <p:nvPr/>
          </p:nvSpPr>
          <p:spPr>
            <a:xfrm>
              <a:off x="2844285" y="212966"/>
              <a:ext cx="7869141"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रोकथाम: उच्च जोखिमको समूह</a:t>
              </a:r>
              <a:endParaRPr b="0" dirty="0">
                <a:latin typeface="Arial" panose="020B0604020202020204" pitchFamily="34" charset="0"/>
                <a:cs typeface="Arial" panose="020B0604020202020204" pitchFamily="34" charset="0"/>
              </a:endParaRPr>
            </a:p>
          </p:txBody>
        </p:sp>
      </p:grpSp>
      <p:sp>
        <p:nvSpPr>
          <p:cNvPr id="449" name="High Risk Groups are people who are at higher risk from severe illness if they get COVID-19.…"/>
          <p:cNvSpPr txBox="1"/>
          <p:nvPr/>
        </p:nvSpPr>
        <p:spPr>
          <a:xfrm>
            <a:off x="3042337" y="1900423"/>
            <a:ext cx="17598772"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914400">
              <a:spcBef>
                <a:spcPts val="1200"/>
              </a:spcBef>
              <a:defRPr b="0" cap="all" spc="-57">
                <a:solidFill>
                  <a:srgbClr val="FFFFFF"/>
                </a:solidFill>
                <a:effectLst>
                  <a:outerShdw blurRad="38100" dist="19050" dir="2700000" rotWithShape="0">
                    <a:srgbClr val="000000">
                      <a:alpha val="40000"/>
                    </a:srgbClr>
                  </a:outerShdw>
                </a:effectLst>
              </a:defRPr>
            </a:pPr>
            <a:r>
              <a:rPr lang="hi-IN" b="0" dirty="0">
                <a:latin typeface="Arial" panose="020B0604020202020204" pitchFamily="34" charset="0"/>
                <a:cs typeface="Arial" panose="020B0604020202020204" pitchFamily="34" charset="0"/>
              </a:rPr>
              <a:t>उच्च जोखिमका समूह ती हुन् जसलाई यदि </a:t>
            </a:r>
            <a:r>
              <a:rPr lang="en-US" b="0" dirty="0">
                <a:latin typeface="Arial" panose="020B0604020202020204" pitchFamily="34" charset="0"/>
                <a:cs typeface="Arial" panose="020B0604020202020204" pitchFamily="34" charset="0"/>
              </a:rPr>
              <a:t>COVID-19 </a:t>
            </a:r>
            <a:r>
              <a:rPr lang="hi-IN" b="0" dirty="0">
                <a:latin typeface="Arial" panose="020B0604020202020204" pitchFamily="34" charset="0"/>
                <a:cs typeface="Arial" panose="020B0604020202020204" pitchFamily="34" charset="0"/>
              </a:rPr>
              <a:t>लागेमा गम्भीर विरामीपनाको उच्च जोखिममा हुन्छन्।</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यसमा निम्न समावेश छन्:</a:t>
            </a:r>
            <a:endParaRPr b="0" dirty="0">
              <a:latin typeface="Arial" panose="020B0604020202020204" pitchFamily="34" charset="0"/>
              <a:cs typeface="Arial" panose="020B0604020202020204" pitchFamily="34" charset="0"/>
            </a:endParaRPr>
          </a:p>
        </p:txBody>
      </p:sp>
      <p:sp>
        <p:nvSpPr>
          <p:cNvPr id="450" name="Rounded Rectangle"/>
          <p:cNvSpPr/>
          <p:nvPr/>
        </p:nvSpPr>
        <p:spPr>
          <a:xfrm>
            <a:off x="16290701" y="3770641"/>
            <a:ext cx="5570744" cy="8575577"/>
          </a:xfrm>
          <a:prstGeom prst="roundRect">
            <a:avLst>
              <a:gd name="adj" fmla="val 686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1" name="PREGNANT WOMEN…"/>
          <p:cNvSpPr txBox="1"/>
          <p:nvPr/>
        </p:nvSpPr>
        <p:spPr>
          <a:xfrm>
            <a:off x="16871451" y="4278246"/>
            <a:ext cx="3769658" cy="39805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defRPr sz="360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गर्भवती महिला</a:t>
            </a:r>
          </a:p>
          <a:p>
            <a:pPr algn="l">
              <a:defRPr sz="360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(हामीलाई अहिलेसम्म गर्भावस्थामा रोगको असर थाहा</a:t>
            </a:r>
          </a:p>
          <a:p>
            <a:pPr algn="l">
              <a:defRPr sz="360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नभएकोले, ध्यान दिनु नै राम्रो हुन्छ)</a:t>
            </a:r>
            <a:endParaRPr b="0" dirty="0">
              <a:solidFill>
                <a:sysClr val="windowText" lastClr="000000"/>
              </a:solidFill>
              <a:latin typeface="Arial" panose="020B0604020202020204" pitchFamily="34" charset="0"/>
              <a:cs typeface="Arial" panose="020B0604020202020204" pitchFamily="34" charset="0"/>
            </a:endParaRPr>
          </a:p>
        </p:txBody>
      </p:sp>
      <p:pic>
        <p:nvPicPr>
          <p:cNvPr id="27" name="Image" descr="Image">
            <a:extLst>
              <a:ext uri="{FF2B5EF4-FFF2-40B4-BE49-F238E27FC236}">
                <a16:creationId xmlns:a16="http://schemas.microsoft.com/office/drawing/2014/main" id="{AC6CC9E9-3FB7-3F4E-B3DB-B97A3258C721}"/>
              </a:ext>
            </a:extLst>
          </p:cNvPr>
          <p:cNvPicPr>
            <a:picLocks noChangeAspect="1"/>
          </p:cNvPicPr>
          <p:nvPr/>
        </p:nvPicPr>
        <p:blipFill>
          <a:blip r:embed="rId6"/>
          <a:stretch>
            <a:fillRect/>
          </a:stretch>
        </p:blipFill>
        <p:spPr>
          <a:xfrm>
            <a:off x="19785680" y="7753086"/>
            <a:ext cx="2136016" cy="4562214"/>
          </a:xfrm>
          <a:prstGeom prst="rect">
            <a:avLst/>
          </a:prstGeom>
          <a:ln w="12700" cap="flat">
            <a:noFill/>
            <a:miter lim="400000"/>
          </a:ln>
          <a:effectLst/>
        </p:spPr>
      </p:pic>
      <p:sp>
        <p:nvSpPr>
          <p:cNvPr id="454" name="Rounded Rectangle"/>
          <p:cNvSpPr/>
          <p:nvPr/>
        </p:nvSpPr>
        <p:spPr>
          <a:xfrm>
            <a:off x="2313729" y="3770641"/>
            <a:ext cx="4931161" cy="8575577"/>
          </a:xfrm>
          <a:prstGeom prst="roundRect">
            <a:avLst>
              <a:gd name="adj" fmla="val 898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5" name="older adults"/>
          <p:cNvSpPr txBox="1"/>
          <p:nvPr/>
        </p:nvSpPr>
        <p:spPr>
          <a:xfrm>
            <a:off x="3375313" y="4519151"/>
            <a:ext cx="4023532"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3600" cap="all">
                <a:solidFill>
                  <a:srgbClr val="FFFFFF"/>
                </a:solidFill>
              </a:defRPr>
            </a:lvl1pPr>
          </a:lstStyle>
          <a:p>
            <a:r>
              <a:rPr lang="hi-IN" b="0" dirty="0">
                <a:solidFill>
                  <a:sysClr val="windowText" lastClr="000000"/>
                </a:solidFill>
                <a:latin typeface="Arial" panose="020B0604020202020204" pitchFamily="34" charset="0"/>
                <a:cs typeface="Arial" panose="020B0604020202020204" pitchFamily="34" charset="0"/>
              </a:rPr>
              <a:t>वृद्ध वयस्कहरू</a:t>
            </a:r>
            <a:endParaRPr b="0" dirty="0">
              <a:solidFill>
                <a:sysClr val="windowText" lastClr="000000"/>
              </a:solidFill>
              <a:latin typeface="Arial" panose="020B0604020202020204" pitchFamily="34" charset="0"/>
              <a:cs typeface="Arial" panose="020B0604020202020204" pitchFamily="34" charset="0"/>
            </a:endParaRPr>
          </a:p>
        </p:txBody>
      </p:sp>
      <p:pic>
        <p:nvPicPr>
          <p:cNvPr id="45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2337" y="6580841"/>
            <a:ext cx="3473943" cy="4562214"/>
          </a:xfrm>
          <a:prstGeom prst="rect">
            <a:avLst/>
          </a:prstGeom>
          <a:ln w="12700" cap="flat">
            <a:noFill/>
            <a:miter lim="400000"/>
          </a:ln>
          <a:effectLst/>
        </p:spPr>
      </p:pic>
      <p:sp>
        <p:nvSpPr>
          <p:cNvPr id="458" name="Rounded Rectangle"/>
          <p:cNvSpPr/>
          <p:nvPr/>
        </p:nvSpPr>
        <p:spPr>
          <a:xfrm>
            <a:off x="7639059" y="3770641"/>
            <a:ext cx="8171214" cy="8575577"/>
          </a:xfrm>
          <a:prstGeom prst="roundRect">
            <a:avLst>
              <a:gd name="adj" fmla="val 363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9" name="people who have underlying…"/>
          <p:cNvSpPr txBox="1"/>
          <p:nvPr/>
        </p:nvSpPr>
        <p:spPr>
          <a:xfrm>
            <a:off x="7926095" y="4149650"/>
            <a:ext cx="7751518" cy="66777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lnSpc>
                <a:spcPct val="150000"/>
              </a:lnSpc>
              <a:defRPr sz="3600" cap="all"/>
            </a:pPr>
            <a:r>
              <a:rPr lang="hi-IN" b="0" dirty="0">
                <a:latin typeface="Arial" panose="020B0604020202020204" pitchFamily="34" charset="0"/>
                <a:cs typeface="Arial" panose="020B0604020202020204" pitchFamily="34" charset="0"/>
              </a:rPr>
              <a:t>निम्नजस्ता चिकित्सकीय अवस्थामा भएका मानिसहरू:</a:t>
            </a:r>
            <a:endParaRPr lang="en-US" b="0" dirty="0">
              <a:latin typeface="Arial" panose="020B0604020202020204" pitchFamily="34" charset="0"/>
              <a:cs typeface="Arial" panose="020B0604020202020204" pitchFamily="34" charset="0"/>
            </a:endParaRPr>
          </a:p>
          <a:p>
            <a:pPr marL="571500" indent="-571500" algn="l">
              <a:lnSpc>
                <a:spcPct val="150000"/>
              </a:lnSpc>
              <a:buFont typeface="Arial" panose="020B0604020202020204" pitchFamily="34" charset="0"/>
              <a:buChar char="•"/>
              <a:defRPr sz="3600" cap="all"/>
            </a:pPr>
            <a:r>
              <a:rPr lang="hi-IN" b="0" dirty="0">
                <a:latin typeface="Arial" panose="020B0604020202020204" pitchFamily="34" charset="0"/>
                <a:cs typeface="Arial" panose="020B0604020202020204" pitchFamily="34" charset="0"/>
              </a:rPr>
              <a:t>मुटुको रोग</a:t>
            </a:r>
          </a:p>
          <a:p>
            <a:pPr marL="571500" indent="-571500" algn="l">
              <a:lnSpc>
                <a:spcPct val="150000"/>
              </a:lnSpc>
              <a:buFont typeface="Arial" panose="020B0604020202020204" pitchFamily="34" charset="0"/>
              <a:buChar char="•"/>
              <a:defRPr sz="3600" cap="all"/>
            </a:pPr>
            <a:r>
              <a:rPr lang="hi-IN" b="0" dirty="0">
                <a:latin typeface="Arial" panose="020B0604020202020204" pitchFamily="34" charset="0"/>
                <a:cs typeface="Arial" panose="020B0604020202020204" pitchFamily="34" charset="0"/>
              </a:rPr>
              <a:t>मधुमेह</a:t>
            </a:r>
            <a:endParaRPr lang="en-US" b="0" dirty="0">
              <a:latin typeface="Arial" panose="020B0604020202020204" pitchFamily="34" charset="0"/>
              <a:cs typeface="Arial" panose="020B0604020202020204" pitchFamily="34" charset="0"/>
            </a:endParaRPr>
          </a:p>
          <a:p>
            <a:pPr marL="571500" indent="-571500" algn="l">
              <a:lnSpc>
                <a:spcPct val="150000"/>
              </a:lnSpc>
              <a:buFont typeface="Arial" panose="020B0604020202020204" pitchFamily="34" charset="0"/>
              <a:buChar char="•"/>
              <a:defRPr sz="3600" cap="all"/>
            </a:pPr>
            <a:r>
              <a:rPr lang="hi-IN" b="0" dirty="0">
                <a:latin typeface="Arial" panose="020B0604020202020204" pitchFamily="34" charset="0"/>
                <a:cs typeface="Arial" panose="020B0604020202020204" pitchFamily="34" charset="0"/>
              </a:rPr>
              <a:t>फोक्सोको रोग</a:t>
            </a:r>
          </a:p>
          <a:p>
            <a:pPr marL="571500" indent="-571500" algn="l">
              <a:lnSpc>
                <a:spcPct val="150000"/>
              </a:lnSpc>
              <a:buFont typeface="Arial" panose="020B0604020202020204" pitchFamily="34" charset="0"/>
              <a:buChar char="•"/>
              <a:defRPr sz="3600" cap="all"/>
            </a:pPr>
            <a:r>
              <a:rPr lang="hi-IN" b="0" dirty="0">
                <a:latin typeface="Arial" panose="020B0604020202020204" pitchFamily="34" charset="0"/>
                <a:cs typeface="Arial" panose="020B0604020202020204" pitchFamily="34" charset="0"/>
              </a:rPr>
              <a:t>मृगौलाको रोग</a:t>
            </a:r>
          </a:p>
          <a:p>
            <a:pPr marL="571500" indent="-571500" algn="l">
              <a:lnSpc>
                <a:spcPct val="150000"/>
              </a:lnSpc>
              <a:buFont typeface="Arial" panose="020B0604020202020204" pitchFamily="34" charset="0"/>
              <a:buChar char="•"/>
              <a:defRPr sz="3600" cap="all"/>
            </a:pPr>
            <a:r>
              <a:rPr lang="hi-IN" b="0" dirty="0">
                <a:latin typeface="Arial" panose="020B0604020202020204" pitchFamily="34" charset="0"/>
                <a:cs typeface="Arial" panose="020B0604020202020204" pitchFamily="34" charset="0"/>
              </a:rPr>
              <a:t>क्यान्सर</a:t>
            </a:r>
            <a:endParaRPr lang="en-US" b="0" dirty="0">
              <a:latin typeface="Arial" panose="020B0604020202020204" pitchFamily="34" charset="0"/>
              <a:cs typeface="Arial" panose="020B0604020202020204" pitchFamily="34" charset="0"/>
            </a:endParaRPr>
          </a:p>
          <a:p>
            <a:pPr algn="l">
              <a:lnSpc>
                <a:spcPct val="150000"/>
              </a:lnSpc>
              <a:defRPr sz="3600" cap="all"/>
            </a:pPr>
            <a:r>
              <a:rPr lang="hi-IN" b="0" dirty="0">
                <a:latin typeface="Arial" panose="020B0604020202020204" pitchFamily="34" charset="0"/>
                <a:cs typeface="Arial" panose="020B0604020202020204" pitchFamily="34" charset="0"/>
              </a:rPr>
              <a:t>औषधि लिइरहेको</a:t>
            </a:r>
            <a:endParaRPr b="0" dirty="0">
              <a:latin typeface="Arial" panose="020B0604020202020204" pitchFamily="34" charset="0"/>
              <a:cs typeface="Arial" panose="020B0604020202020204" pitchFamily="34" charset="0"/>
            </a:endParaRPr>
          </a:p>
        </p:txBody>
      </p:sp>
      <p:pic>
        <p:nvPicPr>
          <p:cNvPr id="46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157229" y="6580841"/>
            <a:ext cx="3481318" cy="4562214"/>
          </a:xfrm>
          <a:prstGeom prst="rect">
            <a:avLst/>
          </a:prstGeom>
          <a:ln w="12700" cap="flat">
            <a:noFill/>
            <a:miter lim="400000"/>
          </a:ln>
          <a:effectLst>
            <a:outerShdw blurRad="63500" dist="25400" dir="5400000" rotWithShape="0">
              <a:srgbClr val="000000">
                <a:alpha val="50000"/>
              </a:srgbClr>
            </a:outerShdw>
          </a:effectLst>
        </p:spPr>
      </p:pic>
      <p:grpSp>
        <p:nvGrpSpPr>
          <p:cNvPr id="464" name="Group"/>
          <p:cNvGrpSpPr/>
          <p:nvPr/>
        </p:nvGrpSpPr>
        <p:grpSpPr>
          <a:xfrm>
            <a:off x="23097931" y="13055998"/>
            <a:ext cx="2098870" cy="1540535"/>
            <a:chOff x="0" y="2516"/>
            <a:chExt cx="2098868" cy="1540533"/>
          </a:xfrm>
        </p:grpSpPr>
        <p:sp>
          <p:nvSpPr>
            <p:cNvPr id="462" name="11"/>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463" name="Image" descr="Image"/>
            <p:cNvPicPr>
              <a:picLocks noChangeAspect="1"/>
            </p:cNvPicPr>
            <p:nvPr/>
          </p:nvPicPr>
          <p:blipFill>
            <a:blip r:embed="rId9"/>
            <a:stretch>
              <a:fillRect/>
            </a:stretch>
          </p:blipFill>
          <p:spPr>
            <a:xfrm>
              <a:off x="0" y="2516"/>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linds(horizontal)">
                                      <p:cBhvr>
                                        <p:cTn id="7" dur="1000"/>
                                        <p:tgtEl>
                                          <p:spTgt spid="4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blinds(horizontal)">
                                      <p:cBhvr>
                                        <p:cTn id="10" dur="10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4"/>
                                        </p:tgtEl>
                                        <p:attrNameLst>
                                          <p:attrName>style.visibility</p:attrName>
                                        </p:attrNameLst>
                                      </p:cBhvr>
                                      <p:to>
                                        <p:strVal val="visible"/>
                                      </p:to>
                                    </p:set>
                                    <p:animEffect transition="in" filter="fade">
                                      <p:cBhvr>
                                        <p:cTn id="15" dur="1000"/>
                                        <p:tgtEl>
                                          <p:spTgt spid="4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5"/>
                                        </p:tgtEl>
                                        <p:attrNameLst>
                                          <p:attrName>style.visibility</p:attrName>
                                        </p:attrNameLst>
                                      </p:cBhvr>
                                      <p:to>
                                        <p:strVal val="visible"/>
                                      </p:to>
                                    </p:set>
                                    <p:animEffect transition="in" filter="fade">
                                      <p:cBhvr>
                                        <p:cTn id="20" dur="1000"/>
                                        <p:tgtEl>
                                          <p:spTgt spid="455"/>
                                        </p:tgtEl>
                                      </p:cBhvr>
                                    </p:animEffect>
                                  </p:childTnLst>
                                </p:cTn>
                              </p:par>
                              <p:par>
                                <p:cTn id="21" presetID="10"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1000"/>
                                        <p:tgtEl>
                                          <p:spTgt spid="4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8"/>
                                        </p:tgtEl>
                                        <p:attrNameLst>
                                          <p:attrName>style.visibility</p:attrName>
                                        </p:attrNameLst>
                                      </p:cBhvr>
                                      <p:to>
                                        <p:strVal val="visible"/>
                                      </p:to>
                                    </p:set>
                                    <p:animEffect transition="in" filter="fade">
                                      <p:cBhvr>
                                        <p:cTn id="28" dur="500"/>
                                        <p:tgtEl>
                                          <p:spTgt spid="45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9">
                                            <p:txEl>
                                              <p:pRg st="0" end="0"/>
                                            </p:txEl>
                                          </p:spTgt>
                                        </p:tgtEl>
                                        <p:attrNameLst>
                                          <p:attrName>style.visibility</p:attrName>
                                        </p:attrNameLst>
                                      </p:cBhvr>
                                      <p:to>
                                        <p:strVal val="visible"/>
                                      </p:to>
                                    </p:set>
                                    <p:animEffect transition="in" filter="fade">
                                      <p:cBhvr>
                                        <p:cTn id="33" dur="1000"/>
                                        <p:tgtEl>
                                          <p:spTgt spid="45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59">
                                            <p:txEl>
                                              <p:pRg st="1" end="1"/>
                                            </p:txEl>
                                          </p:spTgt>
                                        </p:tgtEl>
                                        <p:attrNameLst>
                                          <p:attrName>style.visibility</p:attrName>
                                        </p:attrNameLst>
                                      </p:cBhvr>
                                      <p:to>
                                        <p:strVal val="visible"/>
                                      </p:to>
                                    </p:set>
                                    <p:animEffect transition="in" filter="fade">
                                      <p:cBhvr>
                                        <p:cTn id="38" dur="1000"/>
                                        <p:tgtEl>
                                          <p:spTgt spid="459">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9">
                                            <p:txEl>
                                              <p:pRg st="2" end="2"/>
                                            </p:txEl>
                                          </p:spTgt>
                                        </p:tgtEl>
                                        <p:attrNameLst>
                                          <p:attrName>style.visibility</p:attrName>
                                        </p:attrNameLst>
                                      </p:cBhvr>
                                      <p:to>
                                        <p:strVal val="visible"/>
                                      </p:to>
                                    </p:set>
                                    <p:animEffect transition="in" filter="fade">
                                      <p:cBhvr>
                                        <p:cTn id="43" dur="1000"/>
                                        <p:tgtEl>
                                          <p:spTgt spid="459">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9">
                                            <p:txEl>
                                              <p:pRg st="3" end="3"/>
                                            </p:txEl>
                                          </p:spTgt>
                                        </p:tgtEl>
                                        <p:attrNameLst>
                                          <p:attrName>style.visibility</p:attrName>
                                        </p:attrNameLst>
                                      </p:cBhvr>
                                      <p:to>
                                        <p:strVal val="visible"/>
                                      </p:to>
                                    </p:set>
                                    <p:animEffect transition="in" filter="fade">
                                      <p:cBhvr>
                                        <p:cTn id="48" dur="1000"/>
                                        <p:tgtEl>
                                          <p:spTgt spid="45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9">
                                            <p:txEl>
                                              <p:pRg st="4" end="4"/>
                                            </p:txEl>
                                          </p:spTgt>
                                        </p:tgtEl>
                                        <p:attrNameLst>
                                          <p:attrName>style.visibility</p:attrName>
                                        </p:attrNameLst>
                                      </p:cBhvr>
                                      <p:to>
                                        <p:strVal val="visible"/>
                                      </p:to>
                                    </p:set>
                                    <p:animEffect transition="in" filter="fade">
                                      <p:cBhvr>
                                        <p:cTn id="53" dur="1000"/>
                                        <p:tgtEl>
                                          <p:spTgt spid="459">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59">
                                            <p:txEl>
                                              <p:pRg st="5" end="5"/>
                                            </p:txEl>
                                          </p:spTgt>
                                        </p:tgtEl>
                                        <p:attrNameLst>
                                          <p:attrName>style.visibility</p:attrName>
                                        </p:attrNameLst>
                                      </p:cBhvr>
                                      <p:to>
                                        <p:strVal val="visible"/>
                                      </p:to>
                                    </p:set>
                                    <p:animEffect transition="in" filter="fade">
                                      <p:cBhvr>
                                        <p:cTn id="58" dur="1000"/>
                                        <p:tgtEl>
                                          <p:spTgt spid="459">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59">
                                            <p:txEl>
                                              <p:pRg st="6" end="6"/>
                                            </p:txEl>
                                          </p:spTgt>
                                        </p:tgtEl>
                                        <p:attrNameLst>
                                          <p:attrName>style.visibility</p:attrName>
                                        </p:attrNameLst>
                                      </p:cBhvr>
                                      <p:to>
                                        <p:strVal val="visible"/>
                                      </p:to>
                                    </p:set>
                                    <p:animEffect transition="in" filter="fade">
                                      <p:cBhvr>
                                        <p:cTn id="63" dur="1000"/>
                                        <p:tgtEl>
                                          <p:spTgt spid="459">
                                            <p:txEl>
                                              <p:pRg st="6" end="6"/>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460"/>
                                        </p:tgtEl>
                                        <p:attrNameLst>
                                          <p:attrName>style.visibility</p:attrName>
                                        </p:attrNameLst>
                                      </p:cBhvr>
                                      <p:to>
                                        <p:strVal val="visible"/>
                                      </p:to>
                                    </p:set>
                                    <p:animEffect transition="in" filter="fade">
                                      <p:cBhvr>
                                        <p:cTn id="66" dur="1000"/>
                                        <p:tgtEl>
                                          <p:spTgt spid="46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0"/>
                                        </p:tgtEl>
                                        <p:attrNameLst>
                                          <p:attrName>style.visibility</p:attrName>
                                        </p:attrNameLst>
                                      </p:cBhvr>
                                      <p:to>
                                        <p:strVal val="visible"/>
                                      </p:to>
                                    </p:set>
                                    <p:animEffect transition="in" filter="fade">
                                      <p:cBhvr>
                                        <p:cTn id="71" dur="1000"/>
                                        <p:tgtEl>
                                          <p:spTgt spid="45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51">
                                            <p:txEl>
                                              <p:pRg st="0" end="0"/>
                                            </p:txEl>
                                          </p:spTgt>
                                        </p:tgtEl>
                                        <p:attrNameLst>
                                          <p:attrName>style.visibility</p:attrName>
                                        </p:attrNameLst>
                                      </p:cBhvr>
                                      <p:to>
                                        <p:strVal val="visible"/>
                                      </p:to>
                                    </p:set>
                                    <p:animEffect transition="in" filter="fade">
                                      <p:cBhvr>
                                        <p:cTn id="76" dur="1000"/>
                                        <p:tgtEl>
                                          <p:spTgt spid="451">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51">
                                            <p:txEl>
                                              <p:pRg st="1" end="1"/>
                                            </p:txEl>
                                          </p:spTgt>
                                        </p:tgtEl>
                                        <p:attrNameLst>
                                          <p:attrName>style.visibility</p:attrName>
                                        </p:attrNameLst>
                                      </p:cBhvr>
                                      <p:to>
                                        <p:strVal val="visible"/>
                                      </p:to>
                                    </p:set>
                                    <p:animEffect transition="in" filter="fade">
                                      <p:cBhvr>
                                        <p:cTn id="81" dur="1000"/>
                                        <p:tgtEl>
                                          <p:spTgt spid="451">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51">
                                            <p:txEl>
                                              <p:pRg st="2" end="2"/>
                                            </p:txEl>
                                          </p:spTgt>
                                        </p:tgtEl>
                                        <p:attrNameLst>
                                          <p:attrName>style.visibility</p:attrName>
                                        </p:attrNameLst>
                                      </p:cBhvr>
                                      <p:to>
                                        <p:strVal val="visible"/>
                                      </p:to>
                                    </p:set>
                                    <p:animEffect transition="in" filter="fade">
                                      <p:cBhvr>
                                        <p:cTn id="86" dur="1000"/>
                                        <p:tgtEl>
                                          <p:spTgt spid="451">
                                            <p:txEl>
                                              <p:pRg st="2" end="2"/>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animBg="1"/>
      <p:bldP spid="450" grpId="0" animBg="1"/>
      <p:bldP spid="451" grpId="0" uiExpand="1" build="p"/>
      <p:bldP spid="454" grpId="0" animBg="1"/>
      <p:bldP spid="455" grpId="0"/>
      <p:bldP spid="458" grpId="0" animBg="1"/>
      <p:bldP spid="459"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oup"/>
          <p:cNvGrpSpPr/>
          <p:nvPr/>
        </p:nvGrpSpPr>
        <p:grpSpPr>
          <a:xfrm>
            <a:off x="300010" y="12315300"/>
            <a:ext cx="4601210" cy="995767"/>
            <a:chOff x="0" y="0"/>
            <a:chExt cx="4601208" cy="995765"/>
          </a:xfrm>
        </p:grpSpPr>
        <p:pic>
          <p:nvPicPr>
            <p:cNvPr id="466"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67"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6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6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70"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74" name="Group"/>
          <p:cNvGrpSpPr/>
          <p:nvPr/>
        </p:nvGrpSpPr>
        <p:grpSpPr>
          <a:xfrm>
            <a:off x="23097931" y="13055998"/>
            <a:ext cx="2098870" cy="1540535"/>
            <a:chOff x="0" y="2516"/>
            <a:chExt cx="2098868" cy="1540533"/>
          </a:xfrm>
        </p:grpSpPr>
        <p:sp>
          <p:nvSpPr>
            <p:cNvPr id="472" name="12"/>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3</a:t>
              </a:r>
              <a:endParaRPr dirty="0">
                <a:latin typeface="Arial" panose="020B0604020202020204" pitchFamily="34" charset="0"/>
                <a:cs typeface="Arial" panose="020B0604020202020204" pitchFamily="34" charset="0"/>
              </a:endParaRPr>
            </a:p>
          </p:txBody>
        </p:sp>
        <p:pic>
          <p:nvPicPr>
            <p:cNvPr id="473"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479" name="Group"/>
          <p:cNvGrpSpPr/>
          <p:nvPr/>
        </p:nvGrpSpPr>
        <p:grpSpPr>
          <a:xfrm>
            <a:off x="-25400" y="1227391"/>
            <a:ext cx="24434800" cy="4245175"/>
            <a:chOff x="0" y="0"/>
            <a:chExt cx="24434800" cy="4245174"/>
          </a:xfrm>
        </p:grpSpPr>
        <p:sp>
          <p:nvSpPr>
            <p:cNvPr id="475"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76" name="SESSION 3"/>
            <p:cNvSpPr txBox="1"/>
            <p:nvPr/>
          </p:nvSpPr>
          <p:spPr>
            <a:xfrm>
              <a:off x="10795536" y="957891"/>
              <a:ext cx="2843728"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hi-IN" b="0" dirty="0">
                  <a:latin typeface="Arial" panose="020B0604020202020204" pitchFamily="34" charset="0"/>
                  <a:cs typeface="Arial" panose="020B0604020202020204" pitchFamily="34" charset="0"/>
                </a:rPr>
                <a:t>सत्र 3</a:t>
              </a:r>
              <a:endParaRPr b="0" dirty="0">
                <a:latin typeface="Arial" panose="020B0604020202020204" pitchFamily="34" charset="0"/>
                <a:cs typeface="Arial" panose="020B0604020202020204" pitchFamily="34" charset="0"/>
              </a:endParaRPr>
            </a:p>
          </p:txBody>
        </p:sp>
        <p:sp>
          <p:nvSpPr>
            <p:cNvPr id="477" name="CONTACT TRACING"/>
            <p:cNvSpPr txBox="1"/>
            <p:nvPr/>
          </p:nvSpPr>
          <p:spPr>
            <a:xfrm>
              <a:off x="10642452" y="2678001"/>
              <a:ext cx="3149901"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hi-IN" sz="3600" b="0" dirty="0">
                  <a:latin typeface="Arial" panose="020B0604020202020204" pitchFamily="34" charset="0"/>
                  <a:cs typeface="Arial" panose="020B0604020202020204" pitchFamily="34" charset="0"/>
                </a:rPr>
                <a:t>समुदाय निगरानी</a:t>
              </a:r>
              <a:endParaRPr sz="3600" b="0" dirty="0">
                <a:latin typeface="Arial" panose="020B0604020202020204" pitchFamily="34" charset="0"/>
                <a:cs typeface="Arial" panose="020B0604020202020204" pitchFamily="34" charset="0"/>
              </a:endParaRPr>
            </a:p>
          </p:txBody>
        </p:sp>
        <p:sp>
          <p:nvSpPr>
            <p:cNvPr id="478" name="Line"/>
            <p:cNvSpPr/>
            <p:nvPr/>
          </p:nvSpPr>
          <p:spPr>
            <a:xfrm>
              <a:off x="8860605" y="2603070"/>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484" name="Group"/>
          <p:cNvGrpSpPr/>
          <p:nvPr/>
        </p:nvGrpSpPr>
        <p:grpSpPr>
          <a:xfrm>
            <a:off x="102217" y="5819688"/>
            <a:ext cx="5855087" cy="6071600"/>
            <a:chOff x="0" y="0"/>
            <a:chExt cx="5855086" cy="6071598"/>
          </a:xfrm>
        </p:grpSpPr>
        <p:sp>
          <p:nvSpPr>
            <p:cNvPr id="480" name="Rounded Rectangle"/>
            <p:cNvSpPr/>
            <p:nvPr/>
          </p:nvSpPr>
          <p:spPr>
            <a:xfrm>
              <a:off x="0" y="396489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81" name="TYPES OF…"/>
            <p:cNvSpPr txBox="1"/>
            <p:nvPr/>
          </p:nvSpPr>
          <p:spPr>
            <a:xfrm>
              <a:off x="529451" y="4566038"/>
              <a:ext cx="4796184"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4000"/>
              </a:pPr>
              <a:r>
                <a:rPr lang="hi-IN" sz="5000" b="0" dirty="0">
                  <a:latin typeface="Arial" panose="020B0604020202020204" pitchFamily="34" charset="0"/>
                  <a:cs typeface="Arial" panose="020B0604020202020204" pitchFamily="34" charset="0"/>
                </a:rPr>
                <a:t>सम्पर्कका</a:t>
              </a:r>
              <a:r>
                <a:rPr lang="en-US" sz="5000" b="0" dirty="0">
                  <a:latin typeface="Arial" panose="020B0604020202020204" pitchFamily="34" charset="0"/>
                  <a:cs typeface="Arial" panose="020B0604020202020204" pitchFamily="34" charset="0"/>
                </a:rPr>
                <a:t> </a:t>
              </a:r>
              <a:r>
                <a:rPr lang="hi-IN" sz="5000" b="0" dirty="0">
                  <a:latin typeface="Arial" panose="020B0604020202020204" pitchFamily="34" charset="0"/>
                  <a:cs typeface="Arial" panose="020B0604020202020204" pitchFamily="34" charset="0"/>
                </a:rPr>
                <a:t>प्रकारहरू</a:t>
              </a:r>
              <a:endParaRPr sz="5000" b="0" dirty="0">
                <a:latin typeface="Arial" panose="020B0604020202020204" pitchFamily="34" charset="0"/>
                <a:cs typeface="Arial" panose="020B0604020202020204" pitchFamily="34" charset="0"/>
              </a:endParaRPr>
            </a:p>
          </p:txBody>
        </p:sp>
        <p:pic>
          <p:nvPicPr>
            <p:cNvPr id="482" name="Image" descr="Image"/>
            <p:cNvPicPr>
              <a:picLocks noChangeAspect="1"/>
            </p:cNvPicPr>
            <p:nvPr/>
          </p:nvPicPr>
          <p:blipFill>
            <a:blip r:embed="rId6"/>
            <a:stretch>
              <a:fillRect/>
            </a:stretch>
          </p:blipFill>
          <p:spPr>
            <a:xfrm>
              <a:off x="1326885" y="0"/>
              <a:ext cx="4437783" cy="3026127"/>
            </a:xfrm>
            <a:prstGeom prst="rect">
              <a:avLst/>
            </a:prstGeom>
            <a:ln w="12700" cap="flat">
              <a:noFill/>
              <a:miter lim="400000"/>
            </a:ln>
            <a:effectLst/>
          </p:spPr>
        </p:pic>
        <p:sp>
          <p:nvSpPr>
            <p:cNvPr id="483" name="Arrow 10"/>
            <p:cNvSpPr/>
            <p:nvPr/>
          </p:nvSpPr>
          <p:spPr>
            <a:xfrm rot="5400000">
              <a:off x="3010733" y="291828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89" name="Group"/>
          <p:cNvGrpSpPr/>
          <p:nvPr/>
        </p:nvGrpSpPr>
        <p:grpSpPr>
          <a:xfrm>
            <a:off x="6210377" y="5753008"/>
            <a:ext cx="5855087" cy="6122088"/>
            <a:chOff x="0" y="0"/>
            <a:chExt cx="5855086" cy="6122087"/>
          </a:xfrm>
          <a:solidFill>
            <a:schemeClr val="accent1">
              <a:lumMod val="20000"/>
              <a:lumOff val="80000"/>
            </a:schemeClr>
          </a:solidFill>
        </p:grpSpPr>
        <p:sp>
          <p:nvSpPr>
            <p:cNvPr id="485" name="Rounded Rectangle"/>
            <p:cNvSpPr/>
            <p:nvPr/>
          </p:nvSpPr>
          <p:spPr>
            <a:xfrm>
              <a:off x="0" y="4015384"/>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86" name="CONTACT…"/>
            <p:cNvSpPr txBox="1"/>
            <p:nvPr/>
          </p:nvSpPr>
          <p:spPr>
            <a:xfrm>
              <a:off x="97744" y="4194236"/>
              <a:ext cx="5659597" cy="164147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000">
                  <a:solidFill>
                    <a:srgbClr val="FFFFFF"/>
                  </a:solidFill>
                </a:defRPr>
              </a:pPr>
              <a:r>
                <a:rPr lang="hi-IN" sz="5000" b="0" dirty="0">
                  <a:solidFill>
                    <a:schemeClr val="tx1"/>
                  </a:solidFill>
                  <a:latin typeface="Arial" panose="020B0604020202020204" pitchFamily="34" charset="0"/>
                  <a:cs typeface="Arial" panose="020B0604020202020204" pitchFamily="34" charset="0"/>
                </a:rPr>
                <a:t>समुदाय निगरानी </a:t>
              </a:r>
              <a:r>
                <a:rPr lang="en-US" sz="5000" b="0" dirty="0" err="1">
                  <a:solidFill>
                    <a:schemeClr val="tx1"/>
                  </a:solidFill>
                  <a:latin typeface="Arial" panose="020B0604020202020204" pitchFamily="34" charset="0"/>
                  <a:cs typeface="Arial" panose="020B0604020202020204" pitchFamily="34" charset="0"/>
                </a:rPr>
                <a:t>SoP</a:t>
              </a:r>
              <a:endParaRPr sz="5000" b="0" dirty="0">
                <a:solidFill>
                  <a:schemeClr val="tx1"/>
                </a:solidFill>
                <a:latin typeface="Arial" panose="020B0604020202020204" pitchFamily="34" charset="0"/>
                <a:cs typeface="Arial" panose="020B0604020202020204" pitchFamily="34" charset="0"/>
              </a:endParaRPr>
            </a:p>
          </p:txBody>
        </p:sp>
        <p:pic>
          <p:nvPicPr>
            <p:cNvPr id="487" name="Image" descr="Image"/>
            <p:cNvPicPr>
              <a:picLocks noChangeAspect="1"/>
            </p:cNvPicPr>
            <p:nvPr/>
          </p:nvPicPr>
          <p:blipFill>
            <a:blip r:embed="rId7"/>
            <a:stretch>
              <a:fillRect/>
            </a:stretch>
          </p:blipFill>
          <p:spPr>
            <a:xfrm>
              <a:off x="1124875" y="0"/>
              <a:ext cx="4449534" cy="2523888"/>
            </a:xfrm>
            <a:prstGeom prst="rect">
              <a:avLst/>
            </a:prstGeom>
            <a:grpFill/>
            <a:ln w="12700" cap="flat">
              <a:noFill/>
              <a:miter lim="400000"/>
            </a:ln>
            <a:effectLst/>
          </p:spPr>
        </p:pic>
        <p:sp>
          <p:nvSpPr>
            <p:cNvPr id="488" name="Arrow 10"/>
            <p:cNvSpPr/>
            <p:nvPr/>
          </p:nvSpPr>
          <p:spPr>
            <a:xfrm rot="5400000">
              <a:off x="2726361"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grpSp>
        <p:nvGrpSpPr>
          <p:cNvPr id="494" name="Group"/>
          <p:cNvGrpSpPr/>
          <p:nvPr/>
        </p:nvGrpSpPr>
        <p:grpSpPr>
          <a:xfrm>
            <a:off x="12318536" y="5753008"/>
            <a:ext cx="5855087" cy="6138279"/>
            <a:chOff x="0" y="0"/>
            <a:chExt cx="5855086" cy="6138278"/>
          </a:xfrm>
        </p:grpSpPr>
        <p:sp>
          <p:nvSpPr>
            <p:cNvPr id="490" name="Rounded Rectangle"/>
            <p:cNvSpPr/>
            <p:nvPr/>
          </p:nvSpPr>
          <p:spPr>
            <a:xfrm>
              <a:off x="0" y="403157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91" name="ADVISORY"/>
            <p:cNvSpPr txBox="1"/>
            <p:nvPr/>
          </p:nvSpPr>
          <p:spPr>
            <a:xfrm>
              <a:off x="2000246" y="4632719"/>
              <a:ext cx="1655903"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a:lvl1pPr>
            </a:lstStyle>
            <a:p>
              <a:r>
                <a:rPr lang="hi-IN" sz="5000" b="0" dirty="0">
                  <a:solidFill>
                    <a:schemeClr val="tx1"/>
                  </a:solidFill>
                  <a:latin typeface="Arial" panose="020B0604020202020204" pitchFamily="34" charset="0"/>
                  <a:cs typeface="Arial" panose="020B0604020202020204" pitchFamily="34" charset="0"/>
                </a:rPr>
                <a:t>सुझाव</a:t>
              </a:r>
              <a:endParaRPr sz="5000" b="0" dirty="0">
                <a:solidFill>
                  <a:schemeClr val="tx1"/>
                </a:solidFill>
                <a:latin typeface="Arial" panose="020B0604020202020204" pitchFamily="34" charset="0"/>
                <a:cs typeface="Arial" panose="020B0604020202020204" pitchFamily="34" charset="0"/>
              </a:endParaRPr>
            </a:p>
          </p:txBody>
        </p:sp>
        <p:pic>
          <p:nvPicPr>
            <p:cNvPr id="492" name="Image" descr="Image"/>
            <p:cNvPicPr>
              <a:picLocks noChangeAspect="1"/>
            </p:cNvPicPr>
            <p:nvPr/>
          </p:nvPicPr>
          <p:blipFill>
            <a:blip r:embed="rId8"/>
            <a:stretch>
              <a:fillRect/>
            </a:stretch>
          </p:blipFill>
          <p:spPr>
            <a:xfrm>
              <a:off x="939131" y="0"/>
              <a:ext cx="2959543" cy="2920395"/>
            </a:xfrm>
            <a:prstGeom prst="rect">
              <a:avLst/>
            </a:prstGeom>
            <a:ln w="12700" cap="flat">
              <a:noFill/>
              <a:miter lim="400000"/>
            </a:ln>
            <a:effectLst/>
          </p:spPr>
        </p:pic>
        <p:sp>
          <p:nvSpPr>
            <p:cNvPr id="493" name="Arrow 10"/>
            <p:cNvSpPr/>
            <p:nvPr/>
          </p:nvSpPr>
          <p:spPr>
            <a:xfrm rot="5400000">
              <a:off x="2441988"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99" name="Group"/>
          <p:cNvGrpSpPr/>
          <p:nvPr/>
        </p:nvGrpSpPr>
        <p:grpSpPr>
          <a:xfrm>
            <a:off x="18426696" y="5700269"/>
            <a:ext cx="5855088" cy="6174827"/>
            <a:chOff x="0" y="0"/>
            <a:chExt cx="5855086" cy="6174826"/>
          </a:xfrm>
          <a:solidFill>
            <a:schemeClr val="accent1">
              <a:lumMod val="20000"/>
              <a:lumOff val="80000"/>
            </a:schemeClr>
          </a:solidFill>
        </p:grpSpPr>
        <p:sp>
          <p:nvSpPr>
            <p:cNvPr id="495" name="Rounded Rectangle"/>
            <p:cNvSpPr/>
            <p:nvPr/>
          </p:nvSpPr>
          <p:spPr>
            <a:xfrm>
              <a:off x="0" y="4068123"/>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96" name="COMMUNICATION"/>
            <p:cNvSpPr txBox="1"/>
            <p:nvPr/>
          </p:nvSpPr>
          <p:spPr>
            <a:xfrm>
              <a:off x="2006619" y="4685458"/>
              <a:ext cx="1841850" cy="872034"/>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a:solidFill>
                    <a:srgbClr val="FFFFFF"/>
                  </a:solidFill>
                </a:defRPr>
              </a:lvl1pPr>
            </a:lstStyle>
            <a:p>
              <a:r>
                <a:rPr lang="hi-IN" sz="5000" b="0" dirty="0">
                  <a:solidFill>
                    <a:schemeClr val="tx1"/>
                  </a:solidFill>
                  <a:latin typeface="Arial" panose="020B0604020202020204" pitchFamily="34" charset="0"/>
                  <a:cs typeface="Arial" panose="020B0604020202020204" pitchFamily="34" charset="0"/>
                </a:rPr>
                <a:t>सञ्चार</a:t>
              </a:r>
              <a:endParaRPr sz="5000" b="0" dirty="0">
                <a:solidFill>
                  <a:schemeClr val="tx1"/>
                </a:solidFill>
                <a:latin typeface="Arial" panose="020B0604020202020204" pitchFamily="34" charset="0"/>
                <a:cs typeface="Arial" panose="020B0604020202020204" pitchFamily="34" charset="0"/>
              </a:endParaRPr>
            </a:p>
          </p:txBody>
        </p:sp>
        <p:pic>
          <p:nvPicPr>
            <p:cNvPr id="497"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3250" y="0"/>
              <a:ext cx="3382126" cy="3004385"/>
            </a:xfrm>
            <a:prstGeom prst="rect">
              <a:avLst/>
            </a:prstGeom>
            <a:grpFill/>
            <a:ln w="12700" cap="flat">
              <a:noFill/>
              <a:miter lim="400000"/>
            </a:ln>
            <a:effectLst/>
          </p:spPr>
        </p:pic>
        <p:sp>
          <p:nvSpPr>
            <p:cNvPr id="498" name="Arrow 10"/>
            <p:cNvSpPr/>
            <p:nvPr/>
          </p:nvSpPr>
          <p:spPr>
            <a:xfrm rot="5400000">
              <a:off x="2157615" y="306540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blinds(horizontal)">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 calcmode="lin" valueType="num">
                                      <p:cBhvr additive="base">
                                        <p:cTn id="12" dur="1000" fill="hold"/>
                                        <p:tgtEl>
                                          <p:spTgt spid="484"/>
                                        </p:tgtEl>
                                        <p:attrNameLst>
                                          <p:attrName>ppt_x</p:attrName>
                                        </p:attrNameLst>
                                      </p:cBhvr>
                                      <p:tavLst>
                                        <p:tav tm="0">
                                          <p:val>
                                            <p:strVal val="#ppt_x"/>
                                          </p:val>
                                        </p:tav>
                                        <p:tav tm="100000">
                                          <p:val>
                                            <p:strVal val="#ppt_x"/>
                                          </p:val>
                                        </p:tav>
                                      </p:tavLst>
                                    </p:anim>
                                    <p:anim calcmode="lin" valueType="num">
                                      <p:cBhvr additive="base">
                                        <p:cTn id="13" dur="1000" fill="hold"/>
                                        <p:tgtEl>
                                          <p:spTgt spid="48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89"/>
                                        </p:tgtEl>
                                        <p:attrNameLst>
                                          <p:attrName>style.visibility</p:attrName>
                                        </p:attrNameLst>
                                      </p:cBhvr>
                                      <p:to>
                                        <p:strVal val="visible"/>
                                      </p:to>
                                    </p:set>
                                    <p:anim calcmode="lin" valueType="num">
                                      <p:cBhvr additive="base">
                                        <p:cTn id="18" dur="1000" fill="hold"/>
                                        <p:tgtEl>
                                          <p:spTgt spid="489"/>
                                        </p:tgtEl>
                                        <p:attrNameLst>
                                          <p:attrName>ppt_x</p:attrName>
                                        </p:attrNameLst>
                                      </p:cBhvr>
                                      <p:tavLst>
                                        <p:tav tm="0">
                                          <p:val>
                                            <p:strVal val="#ppt_x"/>
                                          </p:val>
                                        </p:tav>
                                        <p:tav tm="100000">
                                          <p:val>
                                            <p:strVal val="#ppt_x"/>
                                          </p:val>
                                        </p:tav>
                                      </p:tavLst>
                                    </p:anim>
                                    <p:anim calcmode="lin" valueType="num">
                                      <p:cBhvr additive="base">
                                        <p:cTn id="19" dur="1000" fill="hold"/>
                                        <p:tgtEl>
                                          <p:spTgt spid="48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94"/>
                                        </p:tgtEl>
                                        <p:attrNameLst>
                                          <p:attrName>style.visibility</p:attrName>
                                        </p:attrNameLst>
                                      </p:cBhvr>
                                      <p:to>
                                        <p:strVal val="visible"/>
                                      </p:to>
                                    </p:set>
                                    <p:anim calcmode="lin" valueType="num">
                                      <p:cBhvr additive="base">
                                        <p:cTn id="24" dur="1000" fill="hold"/>
                                        <p:tgtEl>
                                          <p:spTgt spid="494"/>
                                        </p:tgtEl>
                                        <p:attrNameLst>
                                          <p:attrName>ppt_x</p:attrName>
                                        </p:attrNameLst>
                                      </p:cBhvr>
                                      <p:tavLst>
                                        <p:tav tm="0">
                                          <p:val>
                                            <p:strVal val="#ppt_x"/>
                                          </p:val>
                                        </p:tav>
                                        <p:tav tm="100000">
                                          <p:val>
                                            <p:strVal val="#ppt_x"/>
                                          </p:val>
                                        </p:tav>
                                      </p:tavLst>
                                    </p:anim>
                                    <p:anim calcmode="lin" valueType="num">
                                      <p:cBhvr additive="base">
                                        <p:cTn id="25" dur="1000" fill="hold"/>
                                        <p:tgtEl>
                                          <p:spTgt spid="49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499"/>
                                        </p:tgtEl>
                                        <p:attrNameLst>
                                          <p:attrName>style.visibility</p:attrName>
                                        </p:attrNameLst>
                                      </p:cBhvr>
                                      <p:to>
                                        <p:strVal val="visible"/>
                                      </p:to>
                                    </p:set>
                                    <p:anim calcmode="lin" valueType="num">
                                      <p:cBhvr additive="base">
                                        <p:cTn id="30" dur="1000" fill="hold"/>
                                        <p:tgtEl>
                                          <p:spTgt spid="499"/>
                                        </p:tgtEl>
                                        <p:attrNameLst>
                                          <p:attrName>ppt_x</p:attrName>
                                        </p:attrNameLst>
                                      </p:cBhvr>
                                      <p:tavLst>
                                        <p:tav tm="0">
                                          <p:val>
                                            <p:strVal val="#ppt_x"/>
                                          </p:val>
                                        </p:tav>
                                        <p:tav tm="100000">
                                          <p:val>
                                            <p:strVal val="#ppt_x"/>
                                          </p:val>
                                        </p:tav>
                                      </p:tavLst>
                                    </p:anim>
                                    <p:anim calcmode="lin" valueType="num">
                                      <p:cBhvr additive="base">
                                        <p:cTn id="31" dur="1000" fill="hold"/>
                                        <p:tgtEl>
                                          <p:spTgt spid="4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 name="Group"/>
          <p:cNvGrpSpPr/>
          <p:nvPr/>
        </p:nvGrpSpPr>
        <p:grpSpPr>
          <a:xfrm>
            <a:off x="300010" y="12315300"/>
            <a:ext cx="4601210" cy="995767"/>
            <a:chOff x="0" y="0"/>
            <a:chExt cx="4601208" cy="995765"/>
          </a:xfrm>
        </p:grpSpPr>
        <p:pic>
          <p:nvPicPr>
            <p:cNvPr id="50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0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0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09" name="Group"/>
          <p:cNvGrpSpPr/>
          <p:nvPr/>
        </p:nvGrpSpPr>
        <p:grpSpPr>
          <a:xfrm>
            <a:off x="23097931" y="13055998"/>
            <a:ext cx="2098870" cy="1540535"/>
            <a:chOff x="0" y="2516"/>
            <a:chExt cx="2098868" cy="1540533"/>
          </a:xfrm>
        </p:grpSpPr>
        <p:sp>
          <p:nvSpPr>
            <p:cNvPr id="507" name="13"/>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4</a:t>
              </a:r>
              <a:endParaRPr dirty="0">
                <a:latin typeface="Arial" panose="020B0604020202020204" pitchFamily="34" charset="0"/>
                <a:cs typeface="Arial" panose="020B0604020202020204" pitchFamily="34" charset="0"/>
              </a:endParaRPr>
            </a:p>
          </p:txBody>
        </p:sp>
        <p:pic>
          <p:nvPicPr>
            <p:cNvPr id="50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512" name="Group"/>
          <p:cNvGrpSpPr/>
          <p:nvPr/>
        </p:nvGrpSpPr>
        <p:grpSpPr>
          <a:xfrm>
            <a:off x="452700" y="544224"/>
            <a:ext cx="13257510" cy="1332711"/>
            <a:chOff x="177046" y="0"/>
            <a:chExt cx="13257509" cy="1332710"/>
          </a:xfrm>
        </p:grpSpPr>
        <p:sp>
          <p:nvSpPr>
            <p:cNvPr id="510" name="Rounded Rectangle"/>
            <p:cNvSpPr/>
            <p:nvPr/>
          </p:nvSpPr>
          <p:spPr>
            <a:xfrm>
              <a:off x="177046" y="0"/>
              <a:ext cx="13257509" cy="1332710"/>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11" name="DEFINITIONS - Suspect Case"/>
            <p:cNvSpPr txBox="1"/>
            <p:nvPr/>
          </p:nvSpPr>
          <p:spPr>
            <a:xfrm>
              <a:off x="467308" y="398569"/>
              <a:ext cx="8470779"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3200" spc="96">
                  <a:solidFill>
                    <a:srgbClr val="002135"/>
                  </a:solidFill>
                </a:defRPr>
              </a:pPr>
              <a:r>
                <a:rPr lang="hi-IN" sz="3200" b="0" spc="96" dirty="0">
                  <a:solidFill>
                    <a:srgbClr val="002135"/>
                  </a:solidFill>
                  <a:latin typeface="Arial" panose="020B0604020202020204" pitchFamily="34" charset="0"/>
                  <a:cs typeface="Arial" panose="020B0604020202020204" pitchFamily="34" charset="0"/>
                </a:rPr>
                <a:t>परिभाषा – शङ्कास्पद/सम्भावित सङ्क्रमित व्यक्ति</a:t>
              </a:r>
              <a:endParaRPr sz="3200" b="0" spc="96" dirty="0">
                <a:solidFill>
                  <a:srgbClr val="002135"/>
                </a:solidFill>
                <a:latin typeface="Arial" panose="020B0604020202020204" pitchFamily="34" charset="0"/>
                <a:cs typeface="Arial" panose="020B0604020202020204" pitchFamily="34" charset="0"/>
              </a:endParaRPr>
            </a:p>
          </p:txBody>
        </p:sp>
      </p:grpSp>
      <p:sp>
        <p:nvSpPr>
          <p:cNvPr id="513" name="Rounded Rectangle"/>
          <p:cNvSpPr/>
          <p:nvPr/>
        </p:nvSpPr>
        <p:spPr>
          <a:xfrm>
            <a:off x="442265" y="9746171"/>
            <a:ext cx="22655666" cy="2277016"/>
          </a:xfrm>
          <a:prstGeom prst="roundRect">
            <a:avLst>
              <a:gd name="adj" fmla="val 8366"/>
            </a:avLst>
          </a:pr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14" name="A contact is a person that is involved in any of the following:…"/>
          <p:cNvSpPr txBox="1"/>
          <p:nvPr/>
        </p:nvSpPr>
        <p:spPr>
          <a:xfrm>
            <a:off x="775987" y="10001612"/>
            <a:ext cx="22090110" cy="18107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914400">
              <a:spcBef>
                <a:spcPts val="600"/>
              </a:spcBef>
              <a:defRPr sz="2600" b="0" cap="all">
                <a:solidFill>
                  <a:srgbClr val="FFFFFF"/>
                </a:solidFill>
              </a:defRPr>
            </a:pPr>
            <a:r>
              <a:rPr lang="hi-IN" sz="2400" b="0" dirty="0">
                <a:solidFill>
                  <a:sysClr val="windowText" lastClr="000000"/>
                </a:solidFill>
                <a:latin typeface="Arial" panose="020B0604020202020204" pitchFamily="34" charset="0"/>
                <a:cs typeface="Arial" panose="020B0604020202020204" pitchFamily="34" charset="0"/>
              </a:rPr>
              <a:t>सम्पर्क त्यो व्यक्ति जो निम्नमध्ये कुनैमा समावेश छ:</a:t>
            </a:r>
          </a:p>
          <a:p>
            <a:pPr algn="l" defTabSz="914400">
              <a:spcBef>
                <a:spcPts val="600"/>
              </a:spcBef>
              <a:defRPr sz="2600" b="0" cap="all">
                <a:solidFill>
                  <a:srgbClr val="FFFFFF"/>
                </a:solidFill>
              </a:defRPr>
            </a:pPr>
            <a:r>
              <a:rPr lang="hi-IN" sz="2400" b="0" dirty="0">
                <a:solidFill>
                  <a:sysClr val="windowText" lastClr="000000"/>
                </a:solidFill>
                <a:latin typeface="Arial" panose="020B0604020202020204" pitchFamily="34" charset="0"/>
                <a:cs typeface="Arial" panose="020B0604020202020204" pitchFamily="34" charset="0"/>
              </a:rPr>
              <a:t>• </a:t>
            </a:r>
            <a:r>
              <a:rPr lang="en-US" sz="2400" b="0" dirty="0">
                <a:solidFill>
                  <a:sysClr val="windowText" lastClr="000000"/>
                </a:solidFill>
                <a:latin typeface="Arial" panose="020B0604020202020204" pitchFamily="34" charset="0"/>
                <a:cs typeface="Arial" panose="020B0604020202020204" pitchFamily="34" charset="0"/>
              </a:rPr>
              <a:t>COVID-19 </a:t>
            </a:r>
            <a:r>
              <a:rPr lang="hi-IN" sz="2400" b="0" dirty="0">
                <a:solidFill>
                  <a:sysClr val="windowText" lastClr="000000"/>
                </a:solidFill>
                <a:latin typeface="Arial" panose="020B0604020202020204" pitchFamily="34" charset="0"/>
                <a:cs typeface="Arial" panose="020B0604020202020204" pitchFamily="34" charset="0"/>
              </a:rPr>
              <a:t>का विरामीहरूलाई उचित व्यक्तिगत</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सुरक्षात्मक उपकरण (</a:t>
            </a:r>
            <a:r>
              <a:rPr lang="en-US" sz="2400" b="0" dirty="0">
                <a:solidFill>
                  <a:sysClr val="windowText" lastClr="000000"/>
                </a:solidFill>
                <a:latin typeface="Arial" panose="020B0604020202020204" pitchFamily="34" charset="0"/>
                <a:cs typeface="Arial" panose="020B0604020202020204" pitchFamily="34" charset="0"/>
              </a:rPr>
              <a:t>PPE) </a:t>
            </a:r>
            <a:r>
              <a:rPr lang="hi-IN" sz="2400" b="0" dirty="0">
                <a:solidFill>
                  <a:sysClr val="windowText" lastClr="000000"/>
                </a:solidFill>
                <a:latin typeface="Arial" panose="020B0604020202020204" pitchFamily="34" charset="0"/>
                <a:cs typeface="Arial" panose="020B0604020202020204" pitchFamily="34" charset="0"/>
              </a:rPr>
              <a:t>को प्रयोग नगरी प्रत्यक्ष</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हेरचाह प्रदान गर्ने</a:t>
            </a:r>
          </a:p>
          <a:p>
            <a:pPr algn="l" defTabSz="914400">
              <a:spcBef>
                <a:spcPts val="600"/>
              </a:spcBef>
              <a:defRPr sz="2600" b="0" cap="all">
                <a:solidFill>
                  <a:srgbClr val="FFFFFF"/>
                </a:solidFill>
              </a:defRPr>
            </a:pPr>
            <a:r>
              <a:rPr lang="hi-IN" sz="2400" b="0" dirty="0">
                <a:solidFill>
                  <a:sysClr val="windowText" lastClr="000000"/>
                </a:solidFill>
                <a:latin typeface="Arial" panose="020B0604020202020204" pitchFamily="34" charset="0"/>
                <a:cs typeface="Arial" panose="020B0604020202020204" pitchFamily="34" charset="0"/>
              </a:rPr>
              <a:t>• </a:t>
            </a:r>
            <a:r>
              <a:rPr lang="en-US" sz="2400" b="0" dirty="0">
                <a:solidFill>
                  <a:sysClr val="windowText" lastClr="000000"/>
                </a:solidFill>
                <a:latin typeface="Arial" panose="020B0604020202020204" pitchFamily="34" charset="0"/>
                <a:cs typeface="Arial" panose="020B0604020202020204" pitchFamily="34" charset="0"/>
              </a:rPr>
              <a:t>COVID-19 </a:t>
            </a:r>
            <a:r>
              <a:rPr lang="hi-IN" sz="2400" b="0" dirty="0">
                <a:solidFill>
                  <a:sysClr val="windowText" lastClr="000000"/>
                </a:solidFill>
                <a:latin typeface="Arial" panose="020B0604020202020204" pitchFamily="34" charset="0"/>
                <a:cs typeface="Arial" panose="020B0604020202020204" pitchFamily="34" charset="0"/>
              </a:rPr>
              <a:t>को विरामीको उही बन्द वातावरणमा बस्ने</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(कार्यस्थान, कक्षकोठा, घर, भेटघाट सहित)।</a:t>
            </a:r>
          </a:p>
          <a:p>
            <a:pPr algn="l" defTabSz="914400">
              <a:spcBef>
                <a:spcPts val="600"/>
              </a:spcBef>
              <a:defRPr sz="2600" b="0" cap="all">
                <a:solidFill>
                  <a:srgbClr val="FFFFFF"/>
                </a:solidFill>
              </a:defRPr>
            </a:pPr>
            <a:r>
              <a:rPr lang="hi-IN" sz="2400" b="0" dirty="0">
                <a:solidFill>
                  <a:sysClr val="windowText" lastClr="000000"/>
                </a:solidFill>
                <a:latin typeface="Arial" panose="020B0604020202020204" pitchFamily="34" charset="0"/>
                <a:cs typeface="Arial" panose="020B0604020202020204" pitchFamily="34" charset="0"/>
              </a:rPr>
              <a:t>• लक्षण भएको व्यक्ति जसलाई पछि </a:t>
            </a:r>
            <a:r>
              <a:rPr lang="en-US" sz="2400" b="0" dirty="0">
                <a:solidFill>
                  <a:sysClr val="windowText" lastClr="000000"/>
                </a:solidFill>
                <a:latin typeface="Arial" panose="020B0604020202020204" pitchFamily="34" charset="0"/>
                <a:cs typeface="Arial" panose="020B0604020202020204" pitchFamily="34" charset="0"/>
              </a:rPr>
              <a:t>COVID-19 </a:t>
            </a:r>
            <a:r>
              <a:rPr lang="hi-IN" sz="2400" b="0" dirty="0">
                <a:solidFill>
                  <a:sysClr val="windowText" lastClr="000000"/>
                </a:solidFill>
                <a:latin typeface="Arial" panose="020B0604020202020204" pitchFamily="34" charset="0"/>
                <a:cs typeface="Arial" panose="020B0604020202020204" pitchFamily="34" charset="0"/>
              </a:rPr>
              <a:t>को</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परीक्षणमा सकारात्मक भएको छ ऊसँग नजिकको</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सामिप्यता (1 मिटर भन्दा कम) मा सँगै यात्रा गर्ने।</a:t>
            </a:r>
            <a:endParaRPr sz="2400" b="0" dirty="0">
              <a:solidFill>
                <a:sysClr val="windowText" lastClr="000000"/>
              </a:solidFill>
              <a:latin typeface="Arial" panose="020B0604020202020204" pitchFamily="34" charset="0"/>
              <a:cs typeface="Arial" panose="020B0604020202020204" pitchFamily="34" charset="0"/>
            </a:endParaRPr>
          </a:p>
        </p:txBody>
      </p:sp>
      <p:grpSp>
        <p:nvGrpSpPr>
          <p:cNvPr id="518" name="Group"/>
          <p:cNvGrpSpPr/>
          <p:nvPr/>
        </p:nvGrpSpPr>
        <p:grpSpPr>
          <a:xfrm>
            <a:off x="602284" y="8432433"/>
            <a:ext cx="9018605" cy="1021626"/>
            <a:chOff x="0" y="0"/>
            <a:chExt cx="9018604" cy="1021624"/>
          </a:xfrm>
        </p:grpSpPr>
        <p:sp>
          <p:nvSpPr>
            <p:cNvPr id="516" name="Rounded Rectangle"/>
            <p:cNvSpPr/>
            <p:nvPr/>
          </p:nvSpPr>
          <p:spPr>
            <a:xfrm>
              <a:off x="0" y="0"/>
              <a:ext cx="901860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17" name="DEFINITIONS - who is a contact"/>
            <p:cNvSpPr txBox="1"/>
            <p:nvPr/>
          </p:nvSpPr>
          <p:spPr>
            <a:xfrm>
              <a:off x="356366" y="226594"/>
              <a:ext cx="4776243"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3200" spc="96">
                  <a:solidFill>
                    <a:srgbClr val="002135"/>
                  </a:solidFill>
                </a:defRPr>
              </a:pPr>
              <a:r>
                <a:rPr lang="hi-IN" b="0" dirty="0">
                  <a:latin typeface="Arial" panose="020B0604020202020204" pitchFamily="34" charset="0"/>
                  <a:cs typeface="Arial" panose="020B0604020202020204" pitchFamily="34" charset="0"/>
                </a:rPr>
                <a:t>परिभाषा - जो एक सम्पर्क हो</a:t>
              </a:r>
              <a:endParaRPr b="0" cap="all" dirty="0">
                <a:latin typeface="Arial" panose="020B0604020202020204" pitchFamily="34" charset="0"/>
                <a:cs typeface="Arial" panose="020B0604020202020204" pitchFamily="34" charset="0"/>
              </a:endParaRPr>
            </a:p>
          </p:txBody>
        </p:sp>
      </p:grpSp>
      <p:sp>
        <p:nvSpPr>
          <p:cNvPr id="519" name="Rounded Rectangle"/>
          <p:cNvSpPr/>
          <p:nvPr/>
        </p:nvSpPr>
        <p:spPr>
          <a:xfrm>
            <a:off x="487365" y="2449991"/>
            <a:ext cx="23152833" cy="5806136"/>
          </a:xfrm>
          <a:prstGeom prst="roundRect">
            <a:avLst>
              <a:gd name="adj" fmla="val 3822"/>
            </a:avLst>
          </a:prstGeom>
          <a:solidFill>
            <a:srgbClr val="FABE3B"/>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E91D910-C300-6047-9A4D-F421B949C13C}"/>
              </a:ext>
            </a:extLst>
          </p:cNvPr>
          <p:cNvSpPr txBox="1"/>
          <p:nvPr/>
        </p:nvSpPr>
        <p:spPr>
          <a:xfrm>
            <a:off x="743802" y="3001110"/>
            <a:ext cx="22896395" cy="45448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200"/>
              </a:spcBef>
              <a:spcAft>
                <a:spcPts val="200"/>
              </a:spcAft>
            </a:pPr>
            <a:r>
              <a:rPr lang="hi-IN" sz="3400" b="0" dirty="0">
                <a:latin typeface="Arial" panose="020B0604020202020204" pitchFamily="34" charset="0"/>
                <a:cs typeface="Arial" panose="020B0604020202020204" pitchFamily="34" charset="0"/>
              </a:rPr>
              <a:t>तीव्र श्वासप्रश्वास विरामीपना भएको व्यक्ति (ज्वरो र</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श्वासप्रश्वास सम्बन्धी रोगको कम्तीमा एउटा</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सङ्केत/लक्षण (जस्तै खोकी, स्वाँस्वाँ) र</a:t>
            </a:r>
            <a:endParaRPr lang="en-US" sz="3400" b="0" dirty="0">
              <a:latin typeface="Arial" panose="020B0604020202020204" pitchFamily="34" charset="0"/>
              <a:cs typeface="Arial" panose="020B0604020202020204" pitchFamily="34" charset="0"/>
            </a:endParaRPr>
          </a:p>
          <a:p>
            <a:pPr algn="l">
              <a:spcBef>
                <a:spcPts val="200"/>
              </a:spcBef>
              <a:spcAft>
                <a:spcPts val="200"/>
              </a:spcAft>
            </a:pPr>
            <a:r>
              <a:rPr lang="hi-IN" sz="3400" b="0" dirty="0">
                <a:latin typeface="Arial" panose="020B0604020202020204" pitchFamily="34" charset="0"/>
                <a:cs typeface="Arial" panose="020B0604020202020204" pitchFamily="34" charset="0"/>
              </a:rPr>
              <a:t>लक्षण देखिनुपहिले 14 दिनको अवधिमा </a:t>
            </a:r>
            <a:r>
              <a:rPr lang="en-US" sz="3400" b="0" dirty="0">
                <a:latin typeface="Arial" panose="020B0604020202020204" pitchFamily="34" charset="0"/>
                <a:cs typeface="Arial" panose="020B0604020202020204" pitchFamily="34" charset="0"/>
              </a:rPr>
              <a:t>COVID-19 </a:t>
            </a:r>
            <a:r>
              <a:rPr lang="hi-IN" sz="3400" b="0" dirty="0">
                <a:latin typeface="Arial" panose="020B0604020202020204" pitchFamily="34" charset="0"/>
                <a:cs typeface="Arial" panose="020B0604020202020204" pitchFamily="34" charset="0"/>
              </a:rPr>
              <a:t>को</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स्थानीय प्रसारण रिपोर्ट भएको देश/क्षेत्र वा इलाकामा</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यात्रा वा बसोवास गरेको इतिहास वा</a:t>
            </a:r>
            <a:endParaRPr lang="en-US" sz="3400" b="0" dirty="0">
              <a:latin typeface="Arial" panose="020B0604020202020204" pitchFamily="34" charset="0"/>
              <a:cs typeface="Arial" panose="020B0604020202020204" pitchFamily="34" charset="0"/>
            </a:endParaRPr>
          </a:p>
          <a:p>
            <a:pPr algn="l">
              <a:spcBef>
                <a:spcPts val="200"/>
              </a:spcBef>
              <a:spcAft>
                <a:spcPts val="200"/>
              </a:spcAft>
            </a:pPr>
            <a:r>
              <a:rPr lang="hi-IN" sz="3400" b="0" dirty="0">
                <a:latin typeface="Arial" panose="020B0604020202020204" pitchFamily="34" charset="0"/>
                <a:cs typeface="Arial" panose="020B0604020202020204" pitchFamily="34" charset="0"/>
              </a:rPr>
              <a:t>कुनै पनि तीव्र श्वासप्रश्वास सम्बन्धी विरामीपना भएको र</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लक्षण देखिनुपहिले 14 दिनको अवधिमा </a:t>
            </a:r>
            <a:r>
              <a:rPr lang="en-US" sz="3400" b="0" dirty="0">
                <a:latin typeface="Arial" panose="020B0604020202020204" pitchFamily="34" charset="0"/>
                <a:cs typeface="Arial" panose="020B0604020202020204" pitchFamily="34" charset="0"/>
              </a:rPr>
              <a:t>COVID-19 </a:t>
            </a:r>
            <a:r>
              <a:rPr lang="hi-IN" sz="3400" b="0" dirty="0">
                <a:latin typeface="Arial" panose="020B0604020202020204" pitchFamily="34" charset="0"/>
                <a:cs typeface="Arial" panose="020B0604020202020204" pitchFamily="34" charset="0"/>
              </a:rPr>
              <a:t>मामिलाको पुष्टि भएको</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कसैको सम्पर्कमा भएको कुनै</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व्यक्ति वा</a:t>
            </a:r>
            <a:endParaRPr lang="en-US" sz="3400" b="0" dirty="0">
              <a:latin typeface="Arial" panose="020B0604020202020204" pitchFamily="34" charset="0"/>
              <a:cs typeface="Arial" panose="020B0604020202020204" pitchFamily="34" charset="0"/>
            </a:endParaRPr>
          </a:p>
          <a:p>
            <a:pPr algn="l">
              <a:spcBef>
                <a:spcPts val="200"/>
              </a:spcBef>
              <a:spcAft>
                <a:spcPts val="200"/>
              </a:spcAft>
            </a:pPr>
            <a:r>
              <a:rPr lang="hi-IN" sz="3400" b="0" dirty="0">
                <a:latin typeface="Arial" panose="020B0604020202020204" pitchFamily="34" charset="0"/>
                <a:cs typeface="Arial" panose="020B0604020202020204" pitchFamily="34" charset="0"/>
              </a:rPr>
              <a:t>तीव्र श्वासप्रश्वास सम्बन्धी सङ्क्रमण {ज्वरो र</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श्वासप्रश्वास सम्बन्धी रोगको कम्तीमा एउटा</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सङ्केत/लक्षण (जस्तै, खोकी, स्वाँस्वाँ)} र अस्पताल भर्ना</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गर्ने आवश्यकता भएको र चिकित्सकीय प्रस्तुती पूर्ण</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रूपमा बताउने कुनै अन्य रोगकोक कारण नभएको वा</a:t>
            </a:r>
            <a:endParaRPr lang="en-US" sz="3400" b="0" dirty="0">
              <a:latin typeface="Arial" panose="020B0604020202020204" pitchFamily="34" charset="0"/>
              <a:cs typeface="Arial" panose="020B0604020202020204" pitchFamily="34" charset="0"/>
            </a:endParaRPr>
          </a:p>
          <a:p>
            <a:pPr algn="l">
              <a:spcBef>
                <a:spcPts val="200"/>
              </a:spcBef>
              <a:spcAft>
                <a:spcPts val="200"/>
              </a:spcAft>
            </a:pPr>
            <a:r>
              <a:rPr lang="hi-IN" sz="3400" b="0" dirty="0">
                <a:latin typeface="Arial" panose="020B0604020202020204" pitchFamily="34" charset="0"/>
                <a:cs typeface="Arial" panose="020B0604020202020204" pitchFamily="34" charset="0"/>
              </a:rPr>
              <a:t>जसको लागि </a:t>
            </a:r>
            <a:r>
              <a:rPr lang="en-US" sz="3400" b="0" dirty="0">
                <a:latin typeface="Arial" panose="020B0604020202020204" pitchFamily="34" charset="0"/>
                <a:cs typeface="Arial" panose="020B0604020202020204" pitchFamily="34" charset="0"/>
              </a:rPr>
              <a:t>COVID-19 </a:t>
            </a:r>
            <a:r>
              <a:rPr lang="hi-IN" sz="3400" b="0" dirty="0">
                <a:latin typeface="Arial" panose="020B0604020202020204" pitchFamily="34" charset="0"/>
                <a:cs typeface="Arial" panose="020B0604020202020204" pitchFamily="34" charset="0"/>
              </a:rPr>
              <a:t>को लागि परीक्षणको मामिला</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अनिर्णित छ।</a:t>
            </a:r>
            <a:endParaRPr lang="en-US" sz="34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p:bldP spid="5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ounded Rectangle"/>
          <p:cNvSpPr/>
          <p:nvPr/>
        </p:nvSpPr>
        <p:spPr>
          <a:xfrm>
            <a:off x="499271" y="2814124"/>
            <a:ext cx="11665953" cy="9041008"/>
          </a:xfrm>
          <a:prstGeom prst="roundRect">
            <a:avLst>
              <a:gd name="adj" fmla="val 2107"/>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25" name="Rounded Rectangle"/>
          <p:cNvSpPr/>
          <p:nvPr/>
        </p:nvSpPr>
        <p:spPr>
          <a:xfrm>
            <a:off x="7845168" y="795057"/>
            <a:ext cx="8693664" cy="1300118"/>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grpSp>
        <p:nvGrpSpPr>
          <p:cNvPr id="531" name="Group"/>
          <p:cNvGrpSpPr/>
          <p:nvPr/>
        </p:nvGrpSpPr>
        <p:grpSpPr>
          <a:xfrm>
            <a:off x="300010" y="12315300"/>
            <a:ext cx="4601210" cy="995767"/>
            <a:chOff x="0" y="0"/>
            <a:chExt cx="4601208" cy="995765"/>
          </a:xfrm>
        </p:grpSpPr>
        <p:pic>
          <p:nvPicPr>
            <p:cNvPr id="52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2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2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2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3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34" name="Group"/>
          <p:cNvGrpSpPr/>
          <p:nvPr/>
        </p:nvGrpSpPr>
        <p:grpSpPr>
          <a:xfrm>
            <a:off x="23097931" y="13055998"/>
            <a:ext cx="2098870" cy="1540535"/>
            <a:chOff x="0" y="2516"/>
            <a:chExt cx="2098868" cy="1540533"/>
          </a:xfrm>
        </p:grpSpPr>
        <p:sp>
          <p:nvSpPr>
            <p:cNvPr id="532" name="14"/>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5</a:t>
              </a:r>
              <a:endParaRPr dirty="0">
                <a:latin typeface="Arial" panose="020B0604020202020204" pitchFamily="34" charset="0"/>
                <a:cs typeface="Arial" panose="020B0604020202020204" pitchFamily="34" charset="0"/>
              </a:endParaRPr>
            </a:p>
          </p:txBody>
        </p:sp>
        <p:pic>
          <p:nvPicPr>
            <p:cNvPr id="53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35" name="High Risk…"/>
          <p:cNvSpPr txBox="1"/>
          <p:nvPr/>
        </p:nvSpPr>
        <p:spPr>
          <a:xfrm>
            <a:off x="765387" y="3682345"/>
            <a:ext cx="11133722" cy="7304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914400">
              <a:spcBef>
                <a:spcPts val="1200"/>
              </a:spcBef>
              <a:defRPr sz="3500" b="0" cap="all"/>
            </a:pPr>
            <a:r>
              <a:rPr lang="hi-IN" sz="3400" b="0" dirty="0">
                <a:latin typeface="Arial" panose="020B0604020202020204" pitchFamily="34" charset="0"/>
                <a:cs typeface="Arial" panose="020B0604020202020204" pitchFamily="34" charset="0"/>
              </a:rPr>
              <a:t>उच्च जोखिम</a:t>
            </a:r>
          </a:p>
          <a:p>
            <a:pPr algn="just" defTabSz="914400">
              <a:spcBef>
                <a:spcPts val="1200"/>
              </a:spcBef>
              <a:defRPr sz="3500" b="0" cap="all"/>
            </a:pPr>
            <a:r>
              <a:rPr lang="hi-IN" sz="3400" b="0" dirty="0">
                <a:latin typeface="Arial" panose="020B0604020202020204" pitchFamily="34" charset="0"/>
                <a:cs typeface="Arial" panose="020B0604020202020204" pitchFamily="34" charset="0"/>
              </a:rPr>
              <a:t>▪ विरामीका शरीरका तरल पदार्थहरू छोएको</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(श्वासप्रश्वास मार्गका</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निष्कासन, रगत, वान्ता,</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र्‍याल, पिसाब, दिसा)</a:t>
            </a:r>
          </a:p>
          <a:p>
            <a:pPr algn="just" defTabSz="914400">
              <a:spcBef>
                <a:spcPts val="1200"/>
              </a:spcBef>
              <a:defRPr sz="3500" b="0" cap="all"/>
            </a:pPr>
            <a:r>
              <a:rPr lang="hi-IN" sz="3400" b="0" dirty="0">
                <a:latin typeface="Arial" panose="020B0604020202020204" pitchFamily="34" charset="0"/>
                <a:cs typeface="Arial" panose="020B0604020202020204" pitchFamily="34" charset="0"/>
              </a:rPr>
              <a:t>▪ विरामीको शरीरसँग प्रत्यक्ष शारीरिक सम्पर्क</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भएको, हात मिलाएको, अङ्गालेको वा हेरचाह</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गरेको।</a:t>
            </a:r>
          </a:p>
          <a:p>
            <a:pPr algn="just" defTabSz="914400">
              <a:spcBef>
                <a:spcPts val="1200"/>
              </a:spcBef>
              <a:defRPr sz="3500" b="0" cap="all"/>
            </a:pPr>
            <a:r>
              <a:rPr lang="hi-IN" sz="3400" b="0" dirty="0">
                <a:latin typeface="Arial" panose="020B0604020202020204" pitchFamily="34" charset="0"/>
                <a:cs typeface="Arial" panose="020B0604020202020204" pitchFamily="34" charset="0"/>
              </a:rPr>
              <a:t>▪ विरामीका लिनन, कपडा वा भाँडा छोएको वा</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सफा गरेको।</a:t>
            </a:r>
          </a:p>
          <a:p>
            <a:pPr algn="just" defTabSz="914400">
              <a:spcBef>
                <a:spcPts val="1200"/>
              </a:spcBef>
              <a:defRPr sz="3500" b="0" cap="all"/>
            </a:pPr>
            <a:r>
              <a:rPr lang="hi-IN" sz="3400" b="0" dirty="0">
                <a:latin typeface="Arial" panose="020B0604020202020204" pitchFamily="34" charset="0"/>
                <a:cs typeface="Arial" panose="020B0604020202020204" pitchFamily="34" charset="0"/>
              </a:rPr>
              <a:t>▪ विरामीकै उही घरमा बसेको।</a:t>
            </a:r>
          </a:p>
          <a:p>
            <a:pPr algn="just" defTabSz="914400">
              <a:spcBef>
                <a:spcPts val="1200"/>
              </a:spcBef>
              <a:defRPr sz="3500" b="0" cap="all"/>
            </a:pPr>
            <a:r>
              <a:rPr lang="hi-IN" sz="3400" b="0" dirty="0">
                <a:latin typeface="Arial" panose="020B0604020202020204" pitchFamily="34" charset="0"/>
                <a:cs typeface="Arial" panose="020B0604020202020204" pitchFamily="34" charset="0"/>
              </a:rPr>
              <a:t>▪ पूर्वसावधानीबिना पुष्टि भएको मामिलाको</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नजिकको सामिप्यता (एक मिटरभन्दा कम) को</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जोसुकै।</a:t>
            </a:r>
          </a:p>
          <a:p>
            <a:pPr algn="just" defTabSz="914400">
              <a:spcBef>
                <a:spcPts val="1200"/>
              </a:spcBef>
              <a:defRPr sz="3500" b="0" cap="all"/>
            </a:pPr>
            <a:r>
              <a:rPr lang="hi-IN" sz="3400" b="0" dirty="0">
                <a:latin typeface="Arial" panose="020B0604020202020204" pitchFamily="34" charset="0"/>
                <a:cs typeface="Arial" panose="020B0604020202020204" pitchFamily="34" charset="0"/>
              </a:rPr>
              <a:t>▪ लक्षण भएको व्यक्ति जसलाई पछि </a:t>
            </a:r>
            <a:r>
              <a:rPr lang="en-US" sz="3400" b="0" dirty="0">
                <a:latin typeface="Arial" panose="020B0604020202020204" pitchFamily="34" charset="0"/>
                <a:cs typeface="Arial" panose="020B0604020202020204" pitchFamily="34" charset="0"/>
              </a:rPr>
              <a:t>COVID-19 </a:t>
            </a:r>
            <a:r>
              <a:rPr lang="hi-IN" sz="3400" b="0" dirty="0">
                <a:latin typeface="Arial" panose="020B0604020202020204" pitchFamily="34" charset="0"/>
                <a:cs typeface="Arial" panose="020B0604020202020204" pitchFamily="34" charset="0"/>
              </a:rPr>
              <a:t>को परीक्षणमा सकारात्मक भएको छ ऊसँग 6</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घन्टाभन्दा बढी समयको लागि नजिकको</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सामिप्यता (एक मिटरभन्दा कम) मा यात्रा गर्ने</a:t>
            </a:r>
            <a:r>
              <a:rPr lang="en-US" sz="3400" b="0" dirty="0">
                <a:latin typeface="Arial" panose="020B0604020202020204" pitchFamily="34" charset="0"/>
                <a:cs typeface="Arial" panose="020B0604020202020204" pitchFamily="34" charset="0"/>
              </a:rPr>
              <a:t> </a:t>
            </a:r>
            <a:r>
              <a:rPr lang="hi-IN" sz="3400" b="0" dirty="0">
                <a:latin typeface="Arial" panose="020B0604020202020204" pitchFamily="34" charset="0"/>
                <a:cs typeface="Arial" panose="020B0604020202020204" pitchFamily="34" charset="0"/>
              </a:rPr>
              <a:t>यात्रु।</a:t>
            </a:r>
            <a:endParaRPr sz="3400" b="0" dirty="0">
              <a:latin typeface="Arial" panose="020B0604020202020204" pitchFamily="34" charset="0"/>
              <a:cs typeface="Arial" panose="020B0604020202020204" pitchFamily="34" charset="0"/>
            </a:endParaRPr>
          </a:p>
        </p:txBody>
      </p:sp>
      <p:sp>
        <p:nvSpPr>
          <p:cNvPr id="523" name="Rounded Rectangle"/>
          <p:cNvSpPr/>
          <p:nvPr/>
        </p:nvSpPr>
        <p:spPr>
          <a:xfrm>
            <a:off x="12475774" y="4710545"/>
            <a:ext cx="11665953" cy="5486400"/>
          </a:xfrm>
          <a:prstGeom prst="roundRect">
            <a:avLst>
              <a:gd name="adj" fmla="val 4195"/>
            </a:avLst>
          </a:prstGeom>
          <a:solidFill>
            <a:schemeClr val="accent1">
              <a:lumMod val="20000"/>
              <a:lumOff val="80000"/>
            </a:schemeClr>
          </a:solidFill>
          <a:ln w="12700">
            <a:miter lim="400000"/>
          </a:ln>
        </p:spPr>
        <p:txBody>
          <a:bodyPr lIns="0" tIns="0" rIns="0" bIns="0" anchor="ct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36" name="Low Risk…"/>
          <p:cNvSpPr txBox="1"/>
          <p:nvPr/>
        </p:nvSpPr>
        <p:spPr>
          <a:xfrm>
            <a:off x="12817011" y="5352451"/>
            <a:ext cx="10983479" cy="3642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just" defTabSz="914400">
              <a:spcBef>
                <a:spcPts val="1200"/>
              </a:spcBef>
              <a:defRPr sz="3500" b="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न्यून जोखिम</a:t>
            </a:r>
          </a:p>
          <a:p>
            <a:pPr algn="just" defTabSz="914400">
              <a:spcBef>
                <a:spcPts val="1200"/>
              </a:spcBef>
              <a:defRPr sz="3500" b="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 उही स्थान साझा गरेका (विद्यालयमा एउटै</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कक्षा/उही कोठामा काम गरेका/उस्तै र</a:t>
            </a:r>
            <a:r>
              <a:rPr lang="en-US" b="0" dirty="0">
                <a:solidFill>
                  <a:sysClr val="windowText" lastClr="000000"/>
                </a:solidFill>
                <a:latin typeface="Arial" panose="020B0604020202020204" pitchFamily="34" charset="0"/>
                <a:cs typeface="Arial" panose="020B0604020202020204" pitchFamily="34" charset="0"/>
              </a:rPr>
              <a:t> COVID-19 </a:t>
            </a:r>
            <a:r>
              <a:rPr lang="hi-IN" b="0" dirty="0">
                <a:solidFill>
                  <a:sysClr val="windowText" lastClr="000000"/>
                </a:solidFill>
                <a:latin typeface="Arial" panose="020B0604020202020204" pitchFamily="34" charset="0"/>
                <a:cs typeface="Arial" panose="020B0604020202020204" pitchFamily="34" charset="0"/>
              </a:rPr>
              <a:t>को पुष्टि भएको वा शङ्कास्पदमा</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उच्च जोखिमको अनावरण नभएको)।</a:t>
            </a:r>
          </a:p>
          <a:p>
            <a:pPr algn="just" defTabSz="914400">
              <a:spcBef>
                <a:spcPts val="1200"/>
              </a:spcBef>
              <a:defRPr sz="3500" b="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 उही वातावरण (बस/रेल/उडान/ट्रान्जिटको</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कुनै पनि माध्यम) मा यात्रा गरेको तर उच्च-</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जोखिमको अनावरण नभएको।</a:t>
            </a:r>
            <a:endParaRPr b="0" dirty="0">
              <a:solidFill>
                <a:sysClr val="windowText" lastClr="000000"/>
              </a:solidFill>
              <a:latin typeface="Arial" panose="020B0604020202020204" pitchFamily="34" charset="0"/>
              <a:cs typeface="Arial" panose="020B0604020202020204" pitchFamily="34" charset="0"/>
            </a:endParaRPr>
          </a:p>
        </p:txBody>
      </p:sp>
      <p:sp>
        <p:nvSpPr>
          <p:cNvPr id="537" name="TYPES OF CONTACTS"/>
          <p:cNvSpPr txBox="1"/>
          <p:nvPr/>
        </p:nvSpPr>
        <p:spPr>
          <a:xfrm>
            <a:off x="9842158" y="1085811"/>
            <a:ext cx="4699684"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800" spc="96">
                <a:solidFill>
                  <a:srgbClr val="002135"/>
                </a:solidFill>
              </a:defRPr>
            </a:lvl1pPr>
          </a:lstStyle>
          <a:p>
            <a:r>
              <a:rPr lang="hi-IN" b="0" dirty="0">
                <a:latin typeface="Arial" panose="020B0604020202020204" pitchFamily="34" charset="0"/>
                <a:cs typeface="Arial" panose="020B0604020202020204" pitchFamily="34" charset="0"/>
              </a:rPr>
              <a:t>सम्पर्कमा प्रकारहरू</a:t>
            </a:r>
            <a:endParaRPr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blinds(horizontal)">
                                      <p:cBhvr>
                                        <p:cTn id="7" dur="1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5">
                                            <p:bg/>
                                          </p:spTgt>
                                        </p:tgtEl>
                                        <p:attrNameLst>
                                          <p:attrName>style.visibility</p:attrName>
                                        </p:attrNameLst>
                                      </p:cBhvr>
                                      <p:to>
                                        <p:strVal val="visible"/>
                                      </p:to>
                                    </p:set>
                                    <p:animEffect transition="in" filter="fade">
                                      <p:cBhvr>
                                        <p:cTn id="17" dur="500"/>
                                        <p:tgtEl>
                                          <p:spTgt spid="53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5">
                                            <p:txEl>
                                              <p:pRg st="0" end="0"/>
                                            </p:txEl>
                                          </p:spTgt>
                                        </p:tgtEl>
                                        <p:attrNameLst>
                                          <p:attrName>style.visibility</p:attrName>
                                        </p:attrNameLst>
                                      </p:cBhvr>
                                      <p:to>
                                        <p:strVal val="visible"/>
                                      </p:to>
                                    </p:set>
                                    <p:animEffect transition="in" filter="fade">
                                      <p:cBhvr>
                                        <p:cTn id="22" dur="500"/>
                                        <p:tgtEl>
                                          <p:spTgt spid="53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5">
                                            <p:txEl>
                                              <p:pRg st="1" end="1"/>
                                            </p:txEl>
                                          </p:spTgt>
                                        </p:tgtEl>
                                        <p:attrNameLst>
                                          <p:attrName>style.visibility</p:attrName>
                                        </p:attrNameLst>
                                      </p:cBhvr>
                                      <p:to>
                                        <p:strVal val="visible"/>
                                      </p:to>
                                    </p:set>
                                    <p:animEffect transition="in" filter="fade">
                                      <p:cBhvr>
                                        <p:cTn id="27" dur="500"/>
                                        <p:tgtEl>
                                          <p:spTgt spid="53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5">
                                            <p:txEl>
                                              <p:pRg st="2" end="2"/>
                                            </p:txEl>
                                          </p:spTgt>
                                        </p:tgtEl>
                                        <p:attrNameLst>
                                          <p:attrName>style.visibility</p:attrName>
                                        </p:attrNameLst>
                                      </p:cBhvr>
                                      <p:to>
                                        <p:strVal val="visible"/>
                                      </p:to>
                                    </p:set>
                                    <p:animEffect transition="in" filter="fade">
                                      <p:cBhvr>
                                        <p:cTn id="32" dur="500"/>
                                        <p:tgtEl>
                                          <p:spTgt spid="53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5">
                                            <p:txEl>
                                              <p:pRg st="3" end="3"/>
                                            </p:txEl>
                                          </p:spTgt>
                                        </p:tgtEl>
                                        <p:attrNameLst>
                                          <p:attrName>style.visibility</p:attrName>
                                        </p:attrNameLst>
                                      </p:cBhvr>
                                      <p:to>
                                        <p:strVal val="visible"/>
                                      </p:to>
                                    </p:set>
                                    <p:animEffect transition="in" filter="fade">
                                      <p:cBhvr>
                                        <p:cTn id="37" dur="500"/>
                                        <p:tgtEl>
                                          <p:spTgt spid="53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5">
                                            <p:txEl>
                                              <p:pRg st="4" end="4"/>
                                            </p:txEl>
                                          </p:spTgt>
                                        </p:tgtEl>
                                        <p:attrNameLst>
                                          <p:attrName>style.visibility</p:attrName>
                                        </p:attrNameLst>
                                      </p:cBhvr>
                                      <p:to>
                                        <p:strVal val="visible"/>
                                      </p:to>
                                    </p:set>
                                    <p:animEffect transition="in" filter="fade">
                                      <p:cBhvr>
                                        <p:cTn id="42" dur="500"/>
                                        <p:tgtEl>
                                          <p:spTgt spid="53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5">
                                            <p:txEl>
                                              <p:pRg st="5" end="5"/>
                                            </p:txEl>
                                          </p:spTgt>
                                        </p:tgtEl>
                                        <p:attrNameLst>
                                          <p:attrName>style.visibility</p:attrName>
                                        </p:attrNameLst>
                                      </p:cBhvr>
                                      <p:to>
                                        <p:strVal val="visible"/>
                                      </p:to>
                                    </p:set>
                                    <p:animEffect transition="in" filter="fade">
                                      <p:cBhvr>
                                        <p:cTn id="47" dur="500"/>
                                        <p:tgtEl>
                                          <p:spTgt spid="53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5">
                                            <p:txEl>
                                              <p:pRg st="6" end="6"/>
                                            </p:txEl>
                                          </p:spTgt>
                                        </p:tgtEl>
                                        <p:attrNameLst>
                                          <p:attrName>style.visibility</p:attrName>
                                        </p:attrNameLst>
                                      </p:cBhvr>
                                      <p:to>
                                        <p:strVal val="visible"/>
                                      </p:to>
                                    </p:set>
                                    <p:animEffect transition="in" filter="fade">
                                      <p:cBhvr>
                                        <p:cTn id="52" dur="500"/>
                                        <p:tgtEl>
                                          <p:spTgt spid="53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3"/>
                                        </p:tgtEl>
                                        <p:attrNameLst>
                                          <p:attrName>style.visibility</p:attrName>
                                        </p:attrNameLst>
                                      </p:cBhvr>
                                      <p:to>
                                        <p:strVal val="visible"/>
                                      </p:to>
                                    </p:set>
                                    <p:animEffect transition="in" filter="fade">
                                      <p:cBhvr>
                                        <p:cTn id="57" dur="1000"/>
                                        <p:tgtEl>
                                          <p:spTgt spid="5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36">
                                            <p:bg/>
                                          </p:spTgt>
                                        </p:tgtEl>
                                        <p:attrNameLst>
                                          <p:attrName>style.visibility</p:attrName>
                                        </p:attrNameLst>
                                      </p:cBhvr>
                                      <p:to>
                                        <p:strVal val="visible"/>
                                      </p:to>
                                    </p:set>
                                    <p:animEffect transition="in" filter="fade">
                                      <p:cBhvr>
                                        <p:cTn id="62" dur="1000"/>
                                        <p:tgtEl>
                                          <p:spTgt spid="536">
                                            <p:bg/>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6">
                                            <p:txEl>
                                              <p:pRg st="0" end="0"/>
                                            </p:txEl>
                                          </p:spTgt>
                                        </p:tgtEl>
                                        <p:attrNameLst>
                                          <p:attrName>style.visibility</p:attrName>
                                        </p:attrNameLst>
                                      </p:cBhvr>
                                      <p:to>
                                        <p:strVal val="visible"/>
                                      </p:to>
                                    </p:set>
                                    <p:animEffect transition="in" filter="fade">
                                      <p:cBhvr>
                                        <p:cTn id="67" dur="1000"/>
                                        <p:tgtEl>
                                          <p:spTgt spid="53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36">
                                            <p:txEl>
                                              <p:pRg st="1" end="1"/>
                                            </p:txEl>
                                          </p:spTgt>
                                        </p:tgtEl>
                                        <p:attrNameLst>
                                          <p:attrName>style.visibility</p:attrName>
                                        </p:attrNameLst>
                                      </p:cBhvr>
                                      <p:to>
                                        <p:strVal val="visible"/>
                                      </p:to>
                                    </p:set>
                                    <p:animEffect transition="in" filter="fade">
                                      <p:cBhvr>
                                        <p:cTn id="72" dur="1000"/>
                                        <p:tgtEl>
                                          <p:spTgt spid="536">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36">
                                            <p:txEl>
                                              <p:pRg st="2" end="2"/>
                                            </p:txEl>
                                          </p:spTgt>
                                        </p:tgtEl>
                                        <p:attrNameLst>
                                          <p:attrName>style.visibility</p:attrName>
                                        </p:attrNameLst>
                                      </p:cBhvr>
                                      <p:to>
                                        <p:strVal val="visible"/>
                                      </p:to>
                                    </p:set>
                                    <p:animEffect transition="in" filter="fade">
                                      <p:cBhvr>
                                        <p:cTn id="77" dur="1000"/>
                                        <p:tgtEl>
                                          <p:spTgt spid="5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animBg="1"/>
      <p:bldP spid="525" grpId="0" animBg="1"/>
      <p:bldP spid="535" grpId="0" uiExpand="1" build="p" bldLvl="2" animBg="1"/>
      <p:bldP spid="523" grpId="0" animBg="1"/>
      <p:bldP spid="536" grpId="0" build="p" bldLvl="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 name="Group"/>
          <p:cNvGrpSpPr/>
          <p:nvPr/>
        </p:nvGrpSpPr>
        <p:grpSpPr>
          <a:xfrm>
            <a:off x="300010" y="12315300"/>
            <a:ext cx="4601210" cy="995767"/>
            <a:chOff x="0" y="0"/>
            <a:chExt cx="4601208" cy="995765"/>
          </a:xfrm>
        </p:grpSpPr>
        <p:pic>
          <p:nvPicPr>
            <p:cNvPr id="5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48" name="Group"/>
          <p:cNvGrpSpPr/>
          <p:nvPr/>
        </p:nvGrpSpPr>
        <p:grpSpPr>
          <a:xfrm>
            <a:off x="23097931" y="13055998"/>
            <a:ext cx="2098870" cy="1540535"/>
            <a:chOff x="0" y="2516"/>
            <a:chExt cx="2098868" cy="1540533"/>
          </a:xfrm>
        </p:grpSpPr>
        <p:sp>
          <p:nvSpPr>
            <p:cNvPr id="546" name="15"/>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6</a:t>
              </a:r>
              <a:endParaRPr dirty="0">
                <a:latin typeface="Arial" panose="020B0604020202020204" pitchFamily="34" charset="0"/>
                <a:cs typeface="Arial" panose="020B0604020202020204" pitchFamily="34" charset="0"/>
              </a:endParaRPr>
            </a:p>
          </p:txBody>
        </p:sp>
        <p:pic>
          <p:nvPicPr>
            <p:cNvPr id="547"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49" name="Rounded Rectangle"/>
          <p:cNvSpPr/>
          <p:nvPr/>
        </p:nvSpPr>
        <p:spPr>
          <a:xfrm>
            <a:off x="5255007" y="611926"/>
            <a:ext cx="13873986" cy="1072954"/>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50" name="COMMUNITY BASED CONTACT TRACING"/>
          <p:cNvSpPr txBox="1"/>
          <p:nvPr/>
        </p:nvSpPr>
        <p:spPr>
          <a:xfrm>
            <a:off x="6168419" y="760898"/>
            <a:ext cx="12047162"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spc="96">
                <a:solidFill>
                  <a:srgbClr val="002135"/>
                </a:solidFill>
              </a:defRPr>
            </a:lvl1pPr>
          </a:lstStyle>
          <a:p>
            <a:r>
              <a:rPr lang="hi-IN" sz="4400" b="0" dirty="0">
                <a:latin typeface="Arial" panose="020B0604020202020204" pitchFamily="34" charset="0"/>
                <a:cs typeface="Arial" panose="020B0604020202020204" pitchFamily="34" charset="0"/>
              </a:rPr>
              <a:t>समुदायमा आधारित निगरानी</a:t>
            </a:r>
            <a:endParaRPr sz="4400" b="0" dirty="0">
              <a:latin typeface="Arial" panose="020B0604020202020204" pitchFamily="34" charset="0"/>
              <a:cs typeface="Arial" panose="020B0604020202020204" pitchFamily="34" charset="0"/>
            </a:endParaRPr>
          </a:p>
        </p:txBody>
      </p:sp>
      <p:sp>
        <p:nvSpPr>
          <p:cNvPr id="539" name="Rounded Rectangle"/>
          <p:cNvSpPr/>
          <p:nvPr/>
        </p:nvSpPr>
        <p:spPr>
          <a:xfrm>
            <a:off x="574455" y="2680056"/>
            <a:ext cx="23235091" cy="9228086"/>
          </a:xfrm>
          <a:prstGeom prst="roundRect">
            <a:avLst>
              <a:gd name="adj" fmla="val 2064"/>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51" name="Contact tracing done by visiting the local residence of the contact(s) by Health Personnel,(including ASHA/ANM) Telephone may be used in certain circumstances or for follow-up.…"/>
          <p:cNvSpPr txBox="1"/>
          <p:nvPr/>
        </p:nvSpPr>
        <p:spPr>
          <a:xfrm>
            <a:off x="657215" y="3782698"/>
            <a:ext cx="23069570" cy="642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87400" indent="-457200" algn="l" defTabSz="914400">
              <a:lnSpc>
                <a:spcPct val="150000"/>
              </a:lnSpc>
              <a:spcBef>
                <a:spcPts val="1800"/>
              </a:spcBef>
              <a:buSzPct val="125000"/>
              <a:buFont typeface="Gill Sans"/>
              <a:buChar char="•"/>
              <a:defRPr sz="2700" b="0" cap="all"/>
            </a:pPr>
            <a:r>
              <a:rPr lang="hi-IN" sz="3200" b="0" dirty="0">
                <a:latin typeface="Arial" panose="020B0604020202020204" pitchFamily="34" charset="0"/>
                <a:cs typeface="Arial" panose="020B0604020202020204" pitchFamily="34" charset="0"/>
              </a:rPr>
              <a:t>स्वास्थ्य कर्मचारीद्वारा सम्पर्क(हरू) को स्थानीय</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निवासमा भ्रमण गरेर निगरानी गरिन्छ।</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निश्चित परिस्थितिहरूमा वा फलो-अपको लागि</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टेलिफोनको प्रयोग गर्न सकिन्छ।</a:t>
            </a:r>
            <a:r>
              <a:rPr sz="3200" b="0" dirty="0">
                <a:latin typeface="Arial" panose="020B0604020202020204" pitchFamily="34" charset="0"/>
                <a:cs typeface="Arial" panose="020B0604020202020204" pitchFamily="34" charset="0"/>
              </a:rPr>
              <a:t> </a:t>
            </a:r>
            <a:endParaRPr sz="3200" b="0" dirty="0">
              <a:solidFill>
                <a:srgbClr val="FFFFFF"/>
              </a:solidFill>
              <a:latin typeface="Arial" panose="020B0604020202020204" pitchFamily="34" charset="0"/>
              <a:cs typeface="Arial" panose="020B0604020202020204" pitchFamily="34" charset="0"/>
            </a:endParaRPr>
          </a:p>
          <a:p>
            <a:pPr marL="787400" indent="-457200" algn="l" defTabSz="914400">
              <a:lnSpc>
                <a:spcPct val="150000"/>
              </a:lnSpc>
              <a:spcBef>
                <a:spcPts val="1800"/>
              </a:spcBef>
              <a:buSzPct val="125000"/>
              <a:buFont typeface="Gill Sans"/>
              <a:buChar char="•"/>
              <a:defRPr sz="2700" b="0" cap="all"/>
            </a:pPr>
            <a:r>
              <a:rPr lang="hi-IN" sz="3200" b="0" dirty="0">
                <a:latin typeface="Arial" panose="020B0604020202020204" pitchFamily="34" charset="0"/>
                <a:cs typeface="Arial" panose="020B0604020202020204" pitchFamily="34" charset="0"/>
              </a:rPr>
              <a:t>आफ्नो परिचय दिनुहोस्, निगरानीको उद्देश्यको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वयान गर्नुहोस्, सिफारिस गरिएको ढाँचामा</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डाटा सङ्कलन गर्नुहोस्।</a:t>
            </a:r>
          </a:p>
          <a:p>
            <a:pPr marL="787400" indent="-457200" algn="l" defTabSz="914400">
              <a:lnSpc>
                <a:spcPct val="150000"/>
              </a:lnSpc>
              <a:spcBef>
                <a:spcPts val="1800"/>
              </a:spcBef>
              <a:buSzPct val="125000"/>
              <a:buFont typeface="Gill Sans"/>
              <a:buChar char="•"/>
              <a:defRPr sz="2700" b="0" cap="all"/>
            </a:pPr>
            <a:r>
              <a:rPr lang="hi-IN" sz="3200" b="0" dirty="0">
                <a:latin typeface="Arial" panose="020B0604020202020204" pitchFamily="34" charset="0"/>
                <a:cs typeface="Arial" panose="020B0604020202020204" pitchFamily="34" charset="0"/>
              </a:rPr>
              <a:t>पुष्टि भएका मामिलाहरूका सम्पर्कहरूको ट्रेस 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निगरानी मामिला परिभाषाको अनुसार</a:t>
            </a:r>
            <a:r>
              <a:rPr lang="en-US" sz="3200" b="0" dirty="0">
                <a:latin typeface="Arial" panose="020B0604020202020204" pitchFamily="34" charset="0"/>
                <a:cs typeface="Arial" panose="020B0604020202020204" pitchFamily="34" charset="0"/>
              </a:rPr>
              <a:t> COVID-19 </a:t>
            </a:r>
            <a:r>
              <a:rPr lang="hi-IN" sz="3200" b="0" dirty="0">
                <a:latin typeface="Arial" panose="020B0604020202020204" pitchFamily="34" charset="0"/>
                <a:cs typeface="Arial" panose="020B0604020202020204" pitchFamily="34" charset="0"/>
              </a:rPr>
              <a:t>को प्रमाणको लागि मामिला</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विरामीमा अन्तिम पटक अनावरण भएको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कम्तीमा 28 दिनसम्म गरिन्छ।</a:t>
            </a:r>
          </a:p>
          <a:p>
            <a:pPr marL="787400" indent="-457200" algn="l" defTabSz="914400">
              <a:spcBef>
                <a:spcPts val="1800"/>
              </a:spcBef>
              <a:buSzPct val="125000"/>
              <a:buFont typeface="Gill Sans"/>
              <a:buChar char="•"/>
              <a:defRPr sz="2700" b="0" cap="all"/>
            </a:pPr>
            <a:r>
              <a:rPr lang="hi-IN" sz="3200" b="0" dirty="0">
                <a:latin typeface="Arial" panose="020B0604020202020204" pitchFamily="34" charset="0"/>
                <a:cs typeface="Arial" panose="020B0604020202020204" pitchFamily="34" charset="0"/>
              </a:rPr>
              <a:t>सम्पर्कहरूका जानकारीहरू निम्नबाट प्राप्त गर्न</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सकिन्छ: विरामी, उसको/उनको परिवारका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सदस्यहरू,</a:t>
            </a:r>
            <a:r>
              <a:rPr lang="en-US" sz="3200" b="0" dirty="0">
                <a:latin typeface="Arial" panose="020B0604020202020204" pitchFamily="34" charset="0"/>
                <a:cs typeface="Arial" panose="020B0604020202020204" pitchFamily="34" charset="0"/>
              </a:rPr>
              <a:t> </a:t>
            </a:r>
          </a:p>
          <a:p>
            <a:pPr marL="330200" algn="l" defTabSz="914400">
              <a:spcBef>
                <a:spcPts val="1800"/>
              </a:spcBef>
              <a:buSzPct val="125000"/>
              <a:defRPr sz="2700" b="0" cap="all"/>
            </a:pPr>
            <a:r>
              <a:rPr lang="hi-IN" sz="3200" b="0" dirty="0">
                <a:latin typeface="Arial" panose="020B0604020202020204" pitchFamily="34" charset="0"/>
                <a:cs typeface="Arial" panose="020B0604020202020204" pitchFamily="34" charset="0"/>
              </a:rPr>
              <a:t>विरामीको कार्यस्थानका व्यक्ति वा विद्यालयका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सहपाठीहरू, वा</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विरामीका हालैका गतिविधिहरू र यात्राहरूको </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बारेमा</a:t>
            </a:r>
            <a:r>
              <a:rPr lang="en-US" sz="3200" b="0" dirty="0">
                <a:latin typeface="Arial" panose="020B0604020202020204" pitchFamily="34" charset="0"/>
                <a:cs typeface="Arial" panose="020B0604020202020204" pitchFamily="34" charset="0"/>
              </a:rPr>
              <a:t> </a:t>
            </a:r>
          </a:p>
          <a:p>
            <a:pPr marL="330200" algn="l" defTabSz="914400">
              <a:spcBef>
                <a:spcPts val="1800"/>
              </a:spcBef>
              <a:buSzPct val="125000"/>
              <a:defRPr sz="2700" b="0" cap="all"/>
            </a:pPr>
            <a:r>
              <a:rPr lang="hi-IN" sz="3200" b="0" dirty="0">
                <a:latin typeface="Arial" panose="020B0604020202020204" pitchFamily="34" charset="0"/>
                <a:cs typeface="Arial" panose="020B0604020202020204" pitchFamily="34" charset="0"/>
              </a:rPr>
              <a:t>ज्ञान भएका अन्य।</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रोकथाम क्षेत्रमा </a:t>
            </a:r>
            <a:r>
              <a:rPr lang="en-US" sz="3200" b="0" dirty="0">
                <a:latin typeface="Arial" panose="020B0604020202020204" pitchFamily="34" charset="0"/>
                <a:cs typeface="Arial" panose="020B0604020202020204" pitchFamily="34" charset="0"/>
              </a:rPr>
              <a:t>ARI </a:t>
            </a:r>
            <a:r>
              <a:rPr lang="hi-IN" sz="3200" b="0" dirty="0">
                <a:latin typeface="Arial" panose="020B0604020202020204" pitchFamily="34" charset="0"/>
                <a:cs typeface="Arial" panose="020B0604020202020204" pitchFamily="34" charset="0"/>
              </a:rPr>
              <a:t>निगरानी</a:t>
            </a:r>
            <a:endParaRPr sz="3200" b="0" dirty="0">
              <a:latin typeface="Arial" panose="020B0604020202020204" pitchFamily="34" charset="0"/>
              <a:cs typeface="Arial" panose="020B0604020202020204" pitchFamily="34" charset="0"/>
            </a:endParaRPr>
          </a:p>
        </p:txBody>
      </p:sp>
      <p:pic>
        <p:nvPicPr>
          <p:cNvPr id="552" name="Picture 2" descr="Picture 2"/>
          <p:cNvPicPr>
            <a:picLocks noChangeAspect="1"/>
          </p:cNvPicPr>
          <p:nvPr/>
        </p:nvPicPr>
        <p:blipFill>
          <a:blip r:embed="rId7"/>
          <a:stretch>
            <a:fillRect/>
          </a:stretch>
        </p:blipFill>
        <p:spPr>
          <a:xfrm>
            <a:off x="18897600" y="8152808"/>
            <a:ext cx="5314270" cy="3755333"/>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blinds(horizontal)">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1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
                                            <p:bg/>
                                          </p:spTgt>
                                        </p:tgtEl>
                                        <p:attrNameLst>
                                          <p:attrName>style.visibility</p:attrName>
                                        </p:attrNameLst>
                                      </p:cBhvr>
                                      <p:to>
                                        <p:strVal val="visible"/>
                                      </p:to>
                                    </p:set>
                                    <p:animEffect transition="in" filter="fade">
                                      <p:cBhvr>
                                        <p:cTn id="17" dur="500"/>
                                        <p:tgtEl>
                                          <p:spTgt spid="55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
                                            <p:txEl>
                                              <p:pRg st="0" end="0"/>
                                            </p:txEl>
                                          </p:spTgt>
                                        </p:tgtEl>
                                        <p:attrNameLst>
                                          <p:attrName>style.visibility</p:attrName>
                                        </p:attrNameLst>
                                      </p:cBhvr>
                                      <p:to>
                                        <p:strVal val="visible"/>
                                      </p:to>
                                    </p:set>
                                    <p:animEffect transition="in" filter="fade">
                                      <p:cBhvr>
                                        <p:cTn id="22" dur="500"/>
                                        <p:tgtEl>
                                          <p:spTgt spid="55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52"/>
                                        </p:tgtEl>
                                        <p:attrNameLst>
                                          <p:attrName>style.visibility</p:attrName>
                                        </p:attrNameLst>
                                      </p:cBhvr>
                                      <p:to>
                                        <p:strVal val="visible"/>
                                      </p:to>
                                    </p:set>
                                    <p:animEffect transition="in" filter="fade">
                                      <p:cBhvr>
                                        <p:cTn id="25" dur="1000"/>
                                        <p:tgtEl>
                                          <p:spTgt spid="5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51">
                                            <p:txEl>
                                              <p:pRg st="1" end="1"/>
                                            </p:txEl>
                                          </p:spTgt>
                                        </p:tgtEl>
                                        <p:attrNameLst>
                                          <p:attrName>style.visibility</p:attrName>
                                        </p:attrNameLst>
                                      </p:cBhvr>
                                      <p:to>
                                        <p:strVal val="visible"/>
                                      </p:to>
                                    </p:set>
                                    <p:animEffect transition="in" filter="fade">
                                      <p:cBhvr>
                                        <p:cTn id="30" dur="500"/>
                                        <p:tgtEl>
                                          <p:spTgt spid="55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51">
                                            <p:txEl>
                                              <p:pRg st="2" end="2"/>
                                            </p:txEl>
                                          </p:spTgt>
                                        </p:tgtEl>
                                        <p:attrNameLst>
                                          <p:attrName>style.visibility</p:attrName>
                                        </p:attrNameLst>
                                      </p:cBhvr>
                                      <p:to>
                                        <p:strVal val="visible"/>
                                      </p:to>
                                    </p:set>
                                    <p:animEffect transition="in" filter="fade">
                                      <p:cBhvr>
                                        <p:cTn id="35" dur="500"/>
                                        <p:tgtEl>
                                          <p:spTgt spid="55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51">
                                            <p:txEl>
                                              <p:pRg st="3" end="3"/>
                                            </p:txEl>
                                          </p:spTgt>
                                        </p:tgtEl>
                                        <p:attrNameLst>
                                          <p:attrName>style.visibility</p:attrName>
                                        </p:attrNameLst>
                                      </p:cBhvr>
                                      <p:to>
                                        <p:strVal val="visible"/>
                                      </p:to>
                                    </p:set>
                                    <p:animEffect transition="in" filter="fade">
                                      <p:cBhvr>
                                        <p:cTn id="40" dur="500"/>
                                        <p:tgtEl>
                                          <p:spTgt spid="551">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51">
                                            <p:txEl>
                                              <p:pRg st="4" end="4"/>
                                            </p:txEl>
                                          </p:spTgt>
                                        </p:tgtEl>
                                        <p:attrNameLst>
                                          <p:attrName>style.visibility</p:attrName>
                                        </p:attrNameLst>
                                      </p:cBhvr>
                                      <p:to>
                                        <p:strVal val="visible"/>
                                      </p:to>
                                    </p:set>
                                    <p:animEffect transition="in" filter="fade">
                                      <p:cBhvr>
                                        <p:cTn id="45" dur="500"/>
                                        <p:tgtEl>
                                          <p:spTgt spid="551">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51">
                                            <p:txEl>
                                              <p:pRg st="5" end="5"/>
                                            </p:txEl>
                                          </p:spTgt>
                                        </p:tgtEl>
                                        <p:attrNameLst>
                                          <p:attrName>style.visibility</p:attrName>
                                        </p:attrNameLst>
                                      </p:cBhvr>
                                      <p:to>
                                        <p:strVal val="visible"/>
                                      </p:to>
                                    </p:set>
                                    <p:animEffect transition="in" filter="fade">
                                      <p:cBhvr>
                                        <p:cTn id="50" dur="500"/>
                                        <p:tgtEl>
                                          <p:spTgt spid="5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539" grpId="0" animBg="1"/>
      <p:bldP spid="551"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 name="Group"/>
          <p:cNvGrpSpPr/>
          <p:nvPr/>
        </p:nvGrpSpPr>
        <p:grpSpPr>
          <a:xfrm>
            <a:off x="300010" y="12315300"/>
            <a:ext cx="4601210" cy="995767"/>
            <a:chOff x="0" y="0"/>
            <a:chExt cx="4601208" cy="995765"/>
          </a:xfrm>
        </p:grpSpPr>
        <p:pic>
          <p:nvPicPr>
            <p:cNvPr id="55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5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5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5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5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62" name="Group"/>
          <p:cNvGrpSpPr/>
          <p:nvPr/>
        </p:nvGrpSpPr>
        <p:grpSpPr>
          <a:xfrm>
            <a:off x="23097931" y="13055998"/>
            <a:ext cx="2098870" cy="1540535"/>
            <a:chOff x="0" y="2516"/>
            <a:chExt cx="2098868" cy="1540533"/>
          </a:xfrm>
        </p:grpSpPr>
        <p:sp>
          <p:nvSpPr>
            <p:cNvPr id="560" name="1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17</a:t>
              </a:r>
              <a:endParaRPr dirty="0">
                <a:latin typeface="Arial" panose="020B0604020202020204" pitchFamily="34" charset="0"/>
                <a:cs typeface="Arial" panose="020B0604020202020204" pitchFamily="34" charset="0"/>
              </a:endParaRPr>
            </a:p>
          </p:txBody>
        </p:sp>
        <p:pic>
          <p:nvPicPr>
            <p:cNvPr id="56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63" name="Rounded Rectangle"/>
          <p:cNvSpPr/>
          <p:nvPr/>
        </p:nvSpPr>
        <p:spPr>
          <a:xfrm>
            <a:off x="7092005" y="552585"/>
            <a:ext cx="10199990" cy="1300727"/>
          </a:xfrm>
          <a:prstGeom prst="roundRect">
            <a:avLst>
              <a:gd name="adj" fmla="val 14646"/>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64" name="ADVISORY FOR CONTACTS"/>
          <p:cNvSpPr txBox="1"/>
          <p:nvPr/>
        </p:nvSpPr>
        <p:spPr>
          <a:xfrm>
            <a:off x="9489939" y="793295"/>
            <a:ext cx="6050374"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spc="135">
                <a:solidFill>
                  <a:srgbClr val="002135"/>
                </a:solidFill>
              </a:defRPr>
            </a:lvl1pPr>
          </a:lstStyle>
          <a:p>
            <a:r>
              <a:rPr lang="hi-IN" b="0" dirty="0">
                <a:latin typeface="Arial" panose="020B0604020202020204" pitchFamily="34" charset="0"/>
                <a:cs typeface="Arial" panose="020B0604020202020204" pitchFamily="34" charset="0"/>
              </a:rPr>
              <a:t>सम्पर्कहरूका लागि सुझाव</a:t>
            </a:r>
            <a:endParaRPr b="0" dirty="0">
              <a:latin typeface="Arial" panose="020B0604020202020204" pitchFamily="34" charset="0"/>
              <a:cs typeface="Arial" panose="020B0604020202020204" pitchFamily="34" charset="0"/>
            </a:endParaRPr>
          </a:p>
        </p:txBody>
      </p:sp>
      <p:sp>
        <p:nvSpPr>
          <p:cNvPr id="565" name="Rounded Rectangle"/>
          <p:cNvSpPr/>
          <p:nvPr/>
        </p:nvSpPr>
        <p:spPr>
          <a:xfrm>
            <a:off x="12515126" y="2862994"/>
            <a:ext cx="11221511" cy="9155234"/>
          </a:xfrm>
          <a:prstGeom prst="roundRect">
            <a:avLst>
              <a:gd name="adj" fmla="val 24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6" name="SYMPTOMATIC"/>
          <p:cNvSpPr txBox="1"/>
          <p:nvPr/>
        </p:nvSpPr>
        <p:spPr>
          <a:xfrm>
            <a:off x="15837687" y="3840724"/>
            <a:ext cx="5491247"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b="0" u="sng" spc="135">
                <a:solidFill>
                  <a:srgbClr val="FFFFFF"/>
                </a:solidFill>
              </a:defRPr>
            </a:lvl1pPr>
          </a:lstStyle>
          <a:p>
            <a:r>
              <a:rPr lang="hi-IN" dirty="0">
                <a:ln>
                  <a:solidFill>
                    <a:schemeClr val="tx1"/>
                  </a:solidFill>
                </a:ln>
                <a:solidFill>
                  <a:sysClr val="windowText" lastClr="000000"/>
                </a:solidFill>
                <a:latin typeface="Arial" panose="020B0604020202020204" pitchFamily="34" charset="0"/>
                <a:cs typeface="Arial" panose="020B0604020202020204" pitchFamily="34" charset="0"/>
              </a:rPr>
              <a:t>यदि लक्षणात्मक भएमा</a:t>
            </a:r>
            <a:endParaRPr dirty="0">
              <a:ln>
                <a:solidFill>
                  <a:schemeClr val="tx1"/>
                </a:solidFill>
              </a:ln>
              <a:solidFill>
                <a:sysClr val="windowText" lastClr="000000"/>
              </a:solidFill>
              <a:latin typeface="Arial" panose="020B0604020202020204" pitchFamily="34" charset="0"/>
              <a:cs typeface="Arial" panose="020B0604020202020204" pitchFamily="34" charset="0"/>
            </a:endParaRPr>
          </a:p>
        </p:txBody>
      </p:sp>
      <p:sp>
        <p:nvSpPr>
          <p:cNvPr id="567" name="Refer persons with fever and cough and history of contact with a confirmed case within last 28 days for:…"/>
          <p:cNvSpPr txBox="1"/>
          <p:nvPr/>
        </p:nvSpPr>
        <p:spPr>
          <a:xfrm>
            <a:off x="12845776" y="5268858"/>
            <a:ext cx="10820402" cy="4184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63019" indent="-463019" algn="l" defTabSz="914400">
              <a:lnSpc>
                <a:spcPct val="190000"/>
              </a:lnSpc>
              <a:spcBef>
                <a:spcPts val="1200"/>
              </a:spcBef>
              <a:buSzPct val="100000"/>
              <a:buAutoNum type="arabicPeriod"/>
              <a:defRPr sz="2500" b="0" cap="all">
                <a:solidFill>
                  <a:srgbClr val="FFFFFF"/>
                </a:solidFill>
              </a:defRPr>
            </a:lvl1pPr>
          </a:lstStyle>
          <a:p>
            <a:r>
              <a:rPr lang="hi-IN" sz="3600" cap="none" dirty="0">
                <a:solidFill>
                  <a:srgbClr val="000000"/>
                </a:solidFill>
                <a:latin typeface="Arial" panose="020B0604020202020204" pitchFamily="34" charset="0"/>
                <a:cs typeface="Arial" panose="020B0604020202020204" pitchFamily="34" charset="0"/>
              </a:rPr>
              <a:t>यदि लक्षणहरूको विकास भएमा (ज्वरो, खोकी, श्वासमा</a:t>
            </a:r>
            <a:r>
              <a:rPr lang="en-US" sz="3600" cap="none" dirty="0">
                <a:solidFill>
                  <a:srgbClr val="000000"/>
                </a:solidFill>
                <a:latin typeface="Arial" panose="020B0604020202020204" pitchFamily="34" charset="0"/>
                <a:cs typeface="Arial" panose="020B0604020202020204" pitchFamily="34" charset="0"/>
              </a:rPr>
              <a:t> </a:t>
            </a:r>
            <a:r>
              <a:rPr lang="hi-IN" sz="3600" cap="none" dirty="0">
                <a:solidFill>
                  <a:srgbClr val="000000"/>
                </a:solidFill>
                <a:latin typeface="Arial" panose="020B0604020202020204" pitchFamily="34" charset="0"/>
                <a:cs typeface="Arial" panose="020B0604020202020204" pitchFamily="34" charset="0"/>
              </a:rPr>
              <a:t>कठिनाइ), मास्कको प्रयोग गर्नुहोस्, सेल्फ-आइसोलेट</a:t>
            </a:r>
            <a:r>
              <a:rPr lang="en-US" sz="3600" cap="none" dirty="0">
                <a:solidFill>
                  <a:srgbClr val="000000"/>
                </a:solidFill>
                <a:latin typeface="Arial" panose="020B0604020202020204" pitchFamily="34" charset="0"/>
                <a:cs typeface="Arial" panose="020B0604020202020204" pitchFamily="34" charset="0"/>
              </a:rPr>
              <a:t> </a:t>
            </a:r>
            <a:r>
              <a:rPr lang="hi-IN" sz="3600" cap="none" dirty="0">
                <a:solidFill>
                  <a:srgbClr val="000000"/>
                </a:solidFill>
                <a:latin typeface="Arial" panose="020B0604020202020204" pitchFamily="34" charset="0"/>
                <a:cs typeface="Arial" panose="020B0604020202020204" pitchFamily="34" charset="0"/>
              </a:rPr>
              <a:t>गर्नुहोस् र टेलिफोनद्वारा </a:t>
            </a:r>
            <a:r>
              <a:rPr lang="en-US" sz="3600" cap="none" dirty="0">
                <a:solidFill>
                  <a:srgbClr val="000000"/>
                </a:solidFill>
                <a:latin typeface="Arial" panose="020B0604020202020204" pitchFamily="34" charset="0"/>
                <a:cs typeface="Arial" panose="020B0604020202020204" pitchFamily="34" charset="0"/>
              </a:rPr>
              <a:t>ANM / ASHA/ </a:t>
            </a:r>
            <a:r>
              <a:rPr lang="hi-IN" sz="3600" cap="none" dirty="0">
                <a:solidFill>
                  <a:srgbClr val="000000"/>
                </a:solidFill>
                <a:latin typeface="Arial" panose="020B0604020202020204" pitchFamily="34" charset="0"/>
                <a:cs typeface="Arial" panose="020B0604020202020204" pitchFamily="34" charset="0"/>
              </a:rPr>
              <a:t>पहिचान</a:t>
            </a:r>
            <a:r>
              <a:rPr lang="en-US" sz="3600" cap="none" dirty="0">
                <a:solidFill>
                  <a:srgbClr val="000000"/>
                </a:solidFill>
                <a:latin typeface="Arial" panose="020B0604020202020204" pitchFamily="34" charset="0"/>
                <a:cs typeface="Arial" panose="020B0604020202020204" pitchFamily="34" charset="0"/>
              </a:rPr>
              <a:t> </a:t>
            </a:r>
            <a:r>
              <a:rPr lang="hi-IN" sz="3600" cap="none" dirty="0">
                <a:solidFill>
                  <a:srgbClr val="000000"/>
                </a:solidFill>
                <a:latin typeface="Arial" panose="020B0604020202020204" pitchFamily="34" charset="0"/>
                <a:cs typeface="Arial" panose="020B0604020202020204" pitchFamily="34" charset="0"/>
              </a:rPr>
              <a:t>भएको स्थानीय स्थानीय अधिकारीलाई तुरुन्तै सूचित</a:t>
            </a:r>
            <a:r>
              <a:rPr lang="en-US" sz="3600" cap="none" dirty="0">
                <a:solidFill>
                  <a:srgbClr val="000000"/>
                </a:solidFill>
                <a:latin typeface="Arial" panose="020B0604020202020204" pitchFamily="34" charset="0"/>
                <a:cs typeface="Arial" panose="020B0604020202020204" pitchFamily="34" charset="0"/>
              </a:rPr>
              <a:t> </a:t>
            </a:r>
            <a:r>
              <a:rPr lang="hi-IN" sz="3600" cap="none" dirty="0">
                <a:solidFill>
                  <a:srgbClr val="000000"/>
                </a:solidFill>
                <a:latin typeface="Arial" panose="020B0604020202020204" pitchFamily="34" charset="0"/>
                <a:cs typeface="Arial" panose="020B0604020202020204" pitchFamily="34" charset="0"/>
              </a:rPr>
              <a:t>गर्नुहोस्</a:t>
            </a:r>
            <a:endParaRPr lang="en-US" sz="3600" cap="none" dirty="0">
              <a:solidFill>
                <a:srgbClr val="000000"/>
              </a:solidFill>
              <a:latin typeface="Arial" panose="020B0604020202020204" pitchFamily="34" charset="0"/>
              <a:cs typeface="Arial" panose="020B0604020202020204" pitchFamily="34" charset="0"/>
            </a:endParaRPr>
          </a:p>
        </p:txBody>
      </p:sp>
      <p:sp>
        <p:nvSpPr>
          <p:cNvPr id="568" name="Rounded Rectangle"/>
          <p:cNvSpPr/>
          <p:nvPr/>
        </p:nvSpPr>
        <p:spPr>
          <a:xfrm>
            <a:off x="647363" y="2862994"/>
            <a:ext cx="11221511" cy="9155234"/>
          </a:xfrm>
          <a:prstGeom prst="roundRect">
            <a:avLst>
              <a:gd name="adj" fmla="val 24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9" name="ASYMPTOMATIC"/>
          <p:cNvSpPr txBox="1"/>
          <p:nvPr/>
        </p:nvSpPr>
        <p:spPr>
          <a:xfrm>
            <a:off x="4620809" y="3188398"/>
            <a:ext cx="3274614"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b="0" u="sng" spc="135"/>
            </a:lvl1pPr>
          </a:lstStyle>
          <a:p>
            <a:r>
              <a:rPr lang="hi-IN" dirty="0">
                <a:ln>
                  <a:solidFill>
                    <a:schemeClr val="tx1"/>
                  </a:solidFill>
                </a:ln>
                <a:latin typeface="Arial" panose="020B0604020202020204" pitchFamily="34" charset="0"/>
                <a:cs typeface="Arial" panose="020B0604020202020204" pitchFamily="34" charset="0"/>
              </a:rPr>
              <a:t>अलक्षणात्मक</a:t>
            </a:r>
            <a:endParaRPr dirty="0">
              <a:ln>
                <a:solidFill>
                  <a:schemeClr val="tx1"/>
                </a:solidFill>
              </a:ln>
              <a:latin typeface="Arial" panose="020B0604020202020204" pitchFamily="34" charset="0"/>
              <a:cs typeface="Arial" panose="020B0604020202020204" pitchFamily="34" charset="0"/>
            </a:endParaRPr>
          </a:p>
        </p:txBody>
      </p:sp>
      <p:sp>
        <p:nvSpPr>
          <p:cNvPr id="570" name="Home Quarantine for at least 28 days after the last exposure with the case.…"/>
          <p:cNvSpPr txBox="1"/>
          <p:nvPr/>
        </p:nvSpPr>
        <p:spPr>
          <a:xfrm>
            <a:off x="839634" y="7320757"/>
            <a:ext cx="10836967" cy="79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236538" indent="-236538" algn="l" defTabSz="914400">
              <a:lnSpc>
                <a:spcPct val="190000"/>
              </a:lnSpc>
              <a:spcBef>
                <a:spcPts val="1200"/>
              </a:spcBef>
              <a:buClr>
                <a:srgbClr val="000000"/>
              </a:buClr>
              <a:buSzPct val="85000"/>
              <a:buAutoNum type="arabicPeriod"/>
              <a:defRPr sz="2500" b="0" cap="all"/>
            </a:pPr>
            <a:endParaRPr lang="en-US" sz="2800"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BD289E0-DCCC-C54A-BB78-C919B7716500}"/>
              </a:ext>
            </a:extLst>
          </p:cNvPr>
          <p:cNvSpPr txBox="1"/>
          <p:nvPr/>
        </p:nvSpPr>
        <p:spPr>
          <a:xfrm>
            <a:off x="988333" y="4535999"/>
            <a:ext cx="10539565"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2800" b="0" dirty="0">
                <a:latin typeface="Arial" panose="020B0604020202020204" pitchFamily="34" charset="0"/>
                <a:cs typeface="Arial" panose="020B0604020202020204" pitchFamily="34" charset="0"/>
              </a:rPr>
              <a:t>1. </a:t>
            </a:r>
            <a:r>
              <a:rPr lang="hi-IN" sz="3600" b="0" dirty="0">
                <a:latin typeface="Arial" panose="020B0604020202020204" pitchFamily="34" charset="0"/>
                <a:cs typeface="Arial" panose="020B0604020202020204" pitchFamily="34" charset="0"/>
              </a:rPr>
              <a:t>मामिलासँग अन्तिम पटक अनावरण भएको</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कम्तीमा 28 दिनसम्म होम क्वारेन्टाइनमा</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बस्नुहोस्।</a:t>
            </a:r>
          </a:p>
          <a:p>
            <a:pPr algn="just"/>
            <a:r>
              <a:rPr lang="en-US" sz="3600" b="0" dirty="0">
                <a:latin typeface="Arial" panose="020B0604020202020204" pitchFamily="34" charset="0"/>
                <a:cs typeface="Arial" panose="020B0604020202020204" pitchFamily="34" charset="0"/>
              </a:rPr>
              <a:t>2. </a:t>
            </a:r>
            <a:r>
              <a:rPr lang="hi-IN" sz="3600" b="0" dirty="0">
                <a:latin typeface="Arial" panose="020B0604020202020204" pitchFamily="34" charset="0"/>
                <a:cs typeface="Arial" panose="020B0604020202020204" pitchFamily="34" charset="0"/>
              </a:rPr>
              <a:t>ज्वरो वा खोकीको विकासको लागि स्व-स्वास्थ्य</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निगरानीको पहल गर्नुहोस् र दैनिक आधारमा</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सम्पर्कहरूको सूची बनाउनुहोस्।</a:t>
            </a:r>
          </a:p>
          <a:p>
            <a:pPr algn="just"/>
            <a:r>
              <a:rPr lang="en-US" sz="3600" b="0" dirty="0">
                <a:latin typeface="Arial" panose="020B0604020202020204" pitchFamily="34" charset="0"/>
                <a:cs typeface="Arial" panose="020B0604020202020204" pitchFamily="34" charset="0"/>
              </a:rPr>
              <a:t>3. </a:t>
            </a:r>
            <a:r>
              <a:rPr lang="hi-IN" sz="3600" b="0" dirty="0">
                <a:latin typeface="Arial" panose="020B0604020202020204" pitchFamily="34" charset="0"/>
                <a:cs typeface="Arial" panose="020B0604020202020204" pitchFamily="34" charset="0"/>
              </a:rPr>
              <a:t>सक्रिय निगरानी (जस्तै दैनिक भेटघाट वा</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टेलिफोन कल) अन्तिम पटक अनावरण भएको</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28 दिनसम्म </a:t>
            </a:r>
            <a:r>
              <a:rPr lang="en-US" sz="3600" b="0" dirty="0">
                <a:latin typeface="Arial" panose="020B0604020202020204" pitchFamily="34" charset="0"/>
                <a:cs typeface="Arial" panose="020B0604020202020204" pitchFamily="34" charset="0"/>
              </a:rPr>
              <a:t>ANM/ASHA/</a:t>
            </a:r>
            <a:r>
              <a:rPr lang="hi-IN" sz="3600" b="0" dirty="0">
                <a:latin typeface="Arial" panose="020B0604020202020204" pitchFamily="34" charset="0"/>
                <a:cs typeface="Arial" panose="020B0604020202020204" pitchFamily="34" charset="0"/>
              </a:rPr>
              <a:t>पहिचान भएको</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व्यक्तिद्वारा गर्न सकिन्छ।</a:t>
            </a:r>
          </a:p>
          <a:p>
            <a:pPr algn="just"/>
            <a:r>
              <a:rPr lang="en-US" sz="3600" b="0" dirty="0">
                <a:latin typeface="Arial" panose="020B0604020202020204" pitchFamily="34" charset="0"/>
                <a:cs typeface="Arial" panose="020B0604020202020204" pitchFamily="34" charset="0"/>
              </a:rPr>
              <a:t>4. </a:t>
            </a:r>
            <a:r>
              <a:rPr lang="hi-IN" sz="3600" b="0" dirty="0">
                <a:latin typeface="Arial" panose="020B0604020202020204" pitchFamily="34" charset="0"/>
                <a:cs typeface="Arial" panose="020B0604020202020204" pitchFamily="34" charset="0"/>
              </a:rPr>
              <a:t>पुष्टि भएका मामिलाका प्रत्यक्ष र उच्च-</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जोखिमका सम्पर्कहरूलाई उसको/उनको</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सम्पर्कमा आएको 5 र 14 दिनको बीचमा</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रीक्षण गरिनुपर्छ</a:t>
            </a:r>
            <a:endParaRPr kumimoji="0" lang="en-US" sz="36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p:bldP spid="564" grpId="0" animBg="1"/>
      <p:bldP spid="565" grpId="0" animBg="1"/>
      <p:bldP spid="566" grpId="0" animBg="1"/>
      <p:bldP spid="567" grpId="0" animBg="1"/>
      <p:bldP spid="568" grpId="0" animBg="1"/>
      <p:bldP spid="56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7" name="Group"/>
          <p:cNvGrpSpPr/>
          <p:nvPr/>
        </p:nvGrpSpPr>
        <p:grpSpPr>
          <a:xfrm>
            <a:off x="300010" y="12315300"/>
            <a:ext cx="4601210" cy="995767"/>
            <a:chOff x="0" y="0"/>
            <a:chExt cx="4601208" cy="995765"/>
          </a:xfrm>
        </p:grpSpPr>
        <p:pic>
          <p:nvPicPr>
            <p:cNvPr id="57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7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7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7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7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578" name="Rounded Rectangle"/>
          <p:cNvSpPr/>
          <p:nvPr/>
        </p:nvSpPr>
        <p:spPr>
          <a:xfrm>
            <a:off x="878713" y="454085"/>
            <a:ext cx="5251154"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sz="4000" b="0" dirty="0">
              <a:latin typeface="Arial" panose="020B0604020202020204" pitchFamily="34" charset="0"/>
              <a:cs typeface="Arial" panose="020B0604020202020204" pitchFamily="34" charset="0"/>
            </a:endParaRPr>
          </a:p>
        </p:txBody>
      </p:sp>
      <p:sp>
        <p:nvSpPr>
          <p:cNvPr id="579" name="CASE SCENARIO"/>
          <p:cNvSpPr txBox="1"/>
          <p:nvPr/>
        </p:nvSpPr>
        <p:spPr>
          <a:xfrm>
            <a:off x="1171060" y="583589"/>
            <a:ext cx="444702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3200" spc="96">
                <a:solidFill>
                  <a:srgbClr val="002135"/>
                </a:solidFill>
              </a:defRPr>
            </a:lvl1pPr>
          </a:lstStyle>
          <a:p>
            <a:pPr algn="ctr"/>
            <a:r>
              <a:rPr lang="hi-IN" sz="4000" b="0" dirty="0">
                <a:latin typeface="Arial" panose="020B0604020202020204" pitchFamily="34" charset="0"/>
                <a:cs typeface="Arial" panose="020B0604020202020204" pitchFamily="34" charset="0"/>
              </a:rPr>
              <a:t>मामिला दृष्य</a:t>
            </a:r>
            <a:endParaRPr sz="4000" b="0" dirty="0">
              <a:latin typeface="Arial" panose="020B0604020202020204" pitchFamily="34" charset="0"/>
              <a:cs typeface="Arial" panose="020B0604020202020204" pitchFamily="34" charset="0"/>
            </a:endParaRPr>
          </a:p>
        </p:txBody>
      </p:sp>
      <p:grpSp>
        <p:nvGrpSpPr>
          <p:cNvPr id="582" name="Group"/>
          <p:cNvGrpSpPr/>
          <p:nvPr/>
        </p:nvGrpSpPr>
        <p:grpSpPr>
          <a:xfrm>
            <a:off x="23097931" y="13055629"/>
            <a:ext cx="2098871" cy="1540905"/>
            <a:chOff x="0" y="2147"/>
            <a:chExt cx="2098869" cy="1540903"/>
          </a:xfrm>
        </p:grpSpPr>
        <p:sp>
          <p:nvSpPr>
            <p:cNvPr id="580" name="17"/>
            <p:cNvSpPr/>
            <p:nvPr/>
          </p:nvSpPr>
          <p:spPr>
            <a:xfrm>
              <a:off x="986058" y="2147"/>
              <a:ext cx="1112811" cy="1540903"/>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18 </a:t>
              </a:r>
              <a:endParaRPr dirty="0">
                <a:latin typeface="Arial" panose="020B0604020202020204" pitchFamily="34" charset="0"/>
                <a:cs typeface="Arial" panose="020B0604020202020204" pitchFamily="34" charset="0"/>
              </a:endParaRPr>
            </a:p>
          </p:txBody>
        </p:sp>
        <p:pic>
          <p:nvPicPr>
            <p:cNvPr id="581"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583" name="Sunil is a young man of 30 years. He works in Mumbai as a teacher in a small school and has returned back home for Holi. Sunil has been confirmed with infection of SARS-CoV-2 and now his family is worried"/>
          <p:cNvSpPr txBox="1"/>
          <p:nvPr/>
        </p:nvSpPr>
        <p:spPr>
          <a:xfrm>
            <a:off x="695525" y="2170463"/>
            <a:ext cx="10687506" cy="3488134"/>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914400">
              <a:spcBef>
                <a:spcPts val="1200"/>
              </a:spcBef>
              <a:defRPr sz="3600" b="0" cap="small">
                <a:solidFill>
                  <a:srgbClr val="FFFFFF"/>
                </a:solidFill>
              </a:defRPr>
            </a:pPr>
            <a:r>
              <a:rPr lang="hi-IN" sz="4400" b="0" dirty="0">
                <a:solidFill>
                  <a:schemeClr val="tx1"/>
                </a:solidFill>
                <a:latin typeface="Arial" panose="020B0604020202020204" pitchFamily="34" charset="0"/>
                <a:cs typeface="Arial" panose="020B0604020202020204" pitchFamily="34" charset="0"/>
              </a:rPr>
              <a:t>सुनिल 30 वर्षको एक युवक हो। उसले मुम्बईको सानो</a:t>
            </a:r>
            <a:r>
              <a:rPr lang="en-US" sz="4400" b="0" dirty="0">
                <a:solidFill>
                  <a:schemeClr val="tx1"/>
                </a:solidFill>
                <a:latin typeface="Arial" panose="020B0604020202020204" pitchFamily="34" charset="0"/>
                <a:cs typeface="Arial" panose="020B0604020202020204" pitchFamily="34" charset="0"/>
              </a:rPr>
              <a:t> </a:t>
            </a:r>
            <a:r>
              <a:rPr lang="hi-IN" sz="4400" b="0" dirty="0">
                <a:solidFill>
                  <a:schemeClr val="tx1"/>
                </a:solidFill>
                <a:latin typeface="Arial" panose="020B0604020202020204" pitchFamily="34" charset="0"/>
                <a:cs typeface="Arial" panose="020B0604020202020204" pitchFamily="34" charset="0"/>
              </a:rPr>
              <a:t>विद्यालयमा शिक्षकको रूपमा काम गर्छ र होलीको लागि</a:t>
            </a:r>
            <a:r>
              <a:rPr lang="en-US" sz="4400" b="0" dirty="0">
                <a:solidFill>
                  <a:schemeClr val="tx1"/>
                </a:solidFill>
                <a:latin typeface="Arial" panose="020B0604020202020204" pitchFamily="34" charset="0"/>
                <a:cs typeface="Arial" panose="020B0604020202020204" pitchFamily="34" charset="0"/>
              </a:rPr>
              <a:t> </a:t>
            </a:r>
            <a:r>
              <a:rPr lang="hi-IN" sz="4400" b="0" dirty="0">
                <a:solidFill>
                  <a:schemeClr val="tx1"/>
                </a:solidFill>
                <a:latin typeface="Arial" panose="020B0604020202020204" pitchFamily="34" charset="0"/>
                <a:cs typeface="Arial" panose="020B0604020202020204" pitchFamily="34" charset="0"/>
              </a:rPr>
              <a:t>घरमा फर्किएको छ। सुनिललाई </a:t>
            </a:r>
            <a:r>
              <a:rPr lang="en-US" sz="4400" b="0" dirty="0">
                <a:solidFill>
                  <a:schemeClr val="tx1"/>
                </a:solidFill>
                <a:latin typeface="Arial" panose="020B0604020202020204" pitchFamily="34" charset="0"/>
                <a:cs typeface="Arial" panose="020B0604020202020204" pitchFamily="34" charset="0"/>
              </a:rPr>
              <a:t>COVID-19 </a:t>
            </a:r>
            <a:r>
              <a:rPr lang="hi-IN" sz="4400" b="0" dirty="0">
                <a:solidFill>
                  <a:schemeClr val="tx1"/>
                </a:solidFill>
                <a:latin typeface="Arial" panose="020B0604020202020204" pitchFamily="34" charset="0"/>
                <a:cs typeface="Arial" panose="020B0604020202020204" pitchFamily="34" charset="0"/>
              </a:rPr>
              <a:t>को पुष्टि</a:t>
            </a:r>
            <a:r>
              <a:rPr lang="en-US" sz="4400" b="0" dirty="0">
                <a:solidFill>
                  <a:schemeClr val="tx1"/>
                </a:solidFill>
                <a:latin typeface="Arial" panose="020B0604020202020204" pitchFamily="34" charset="0"/>
                <a:cs typeface="Arial" panose="020B0604020202020204" pitchFamily="34" charset="0"/>
              </a:rPr>
              <a:t> </a:t>
            </a:r>
            <a:r>
              <a:rPr lang="hi-IN" sz="4400" b="0" dirty="0">
                <a:solidFill>
                  <a:schemeClr val="tx1"/>
                </a:solidFill>
                <a:latin typeface="Arial" panose="020B0604020202020204" pitchFamily="34" charset="0"/>
                <a:cs typeface="Arial" panose="020B0604020202020204" pitchFamily="34" charset="0"/>
              </a:rPr>
              <a:t>भएको छ र अहिले उसको परिवार चिन्तित छ।</a:t>
            </a:r>
            <a:endParaRPr lang="en-US" sz="4400" b="0" dirty="0">
              <a:solidFill>
                <a:schemeClr val="tx1"/>
              </a:solidFill>
              <a:latin typeface="Arial" panose="020B0604020202020204" pitchFamily="34" charset="0"/>
              <a:cs typeface="Arial" panose="020B0604020202020204" pitchFamily="34" charset="0"/>
            </a:endParaRPr>
          </a:p>
        </p:txBody>
      </p:sp>
      <p:sp>
        <p:nvSpPr>
          <p:cNvPr id="584" name="Rounded Rectangle"/>
          <p:cNvSpPr/>
          <p:nvPr/>
        </p:nvSpPr>
        <p:spPr>
          <a:xfrm>
            <a:off x="13019912" y="454085"/>
            <a:ext cx="4556888" cy="1021625"/>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85" name="ANSWERS"/>
          <p:cNvSpPr txBox="1"/>
          <p:nvPr/>
        </p:nvSpPr>
        <p:spPr>
          <a:xfrm>
            <a:off x="13606972" y="561287"/>
            <a:ext cx="3082082"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3200" spc="96">
                <a:solidFill>
                  <a:srgbClr val="002135"/>
                </a:solidFill>
              </a:defRPr>
            </a:lvl1pPr>
          </a:lstStyle>
          <a:p>
            <a:pPr algn="ctr"/>
            <a:r>
              <a:rPr lang="en-US" sz="3600" dirty="0" err="1"/>
              <a:t>जवाफहरू</a:t>
            </a:r>
            <a:r>
              <a:rPr lang="en-IN" sz="4000" dirty="0"/>
              <a:t> </a:t>
            </a:r>
            <a:endParaRPr sz="4000" b="0" dirty="0">
              <a:latin typeface="Arial" panose="020B0604020202020204" pitchFamily="34" charset="0"/>
              <a:cs typeface="Arial" panose="020B0604020202020204" pitchFamily="34" charset="0"/>
            </a:endParaRPr>
          </a:p>
        </p:txBody>
      </p:sp>
      <p:sp>
        <p:nvSpPr>
          <p:cNvPr id="586" name="Ensure that all members in the family have been given the advise to follow…"/>
          <p:cNvSpPr txBox="1"/>
          <p:nvPr/>
        </p:nvSpPr>
        <p:spPr>
          <a:xfrm>
            <a:off x="13000969" y="2954734"/>
            <a:ext cx="10687505" cy="8235588"/>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317500" indent="-317500" algn="l" defTabSz="914400">
              <a:lnSpc>
                <a:spcPct val="150000"/>
              </a:lnSpc>
              <a:spcBef>
                <a:spcPts val="1200"/>
              </a:spcBef>
              <a:buSzPct val="125000"/>
              <a:buChar char="•"/>
              <a:defRPr sz="2900" b="0" cap="all">
                <a:solidFill>
                  <a:srgbClr val="FFFFFF"/>
                </a:solidFill>
              </a:defRPr>
            </a:pPr>
            <a:r>
              <a:rPr lang="hi-IN" b="0" dirty="0">
                <a:solidFill>
                  <a:schemeClr val="tx1"/>
                </a:solidFill>
                <a:latin typeface="Arial" panose="020B0604020202020204" pitchFamily="34" charset="0"/>
                <a:cs typeface="Arial" panose="020B0604020202020204" pitchFamily="34" charset="0"/>
              </a:rPr>
              <a:t>परिवारका सबै सदस्यहरूलाई पालना गर्न</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सुझाव दिइएको छ भन्ने सुनिश्चित गर्नुहोस्</a:t>
            </a:r>
          </a:p>
          <a:p>
            <a:pPr marL="317500" indent="-317500" algn="l" defTabSz="914400">
              <a:lnSpc>
                <a:spcPct val="150000"/>
              </a:lnSpc>
              <a:spcBef>
                <a:spcPts val="1200"/>
              </a:spcBef>
              <a:buSzPct val="125000"/>
              <a:buChar char="•"/>
              <a:defRPr sz="2900" b="0" cap="all">
                <a:solidFill>
                  <a:srgbClr val="FFFFFF"/>
                </a:solidFill>
              </a:defRPr>
            </a:pPr>
            <a:r>
              <a:rPr lang="hi-IN" b="0" dirty="0">
                <a:solidFill>
                  <a:schemeClr val="tx1"/>
                </a:solidFill>
                <a:latin typeface="Arial" panose="020B0604020202020204" pitchFamily="34" charset="0"/>
                <a:cs typeface="Arial" panose="020B0604020202020204" pitchFamily="34" charset="0"/>
              </a:rPr>
              <a:t>यदि कुनै मद्दत आवश्यक भएमा फलो अप</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गर्नुहोस्</a:t>
            </a:r>
          </a:p>
          <a:p>
            <a:pPr marL="317500" indent="-317500" algn="l" defTabSz="914400">
              <a:lnSpc>
                <a:spcPct val="150000"/>
              </a:lnSpc>
              <a:spcBef>
                <a:spcPts val="1200"/>
              </a:spcBef>
              <a:buSzPct val="125000"/>
              <a:buChar char="•"/>
              <a:defRPr sz="2900" b="0" cap="all">
                <a:solidFill>
                  <a:srgbClr val="FFFFFF"/>
                </a:solidFill>
              </a:defRPr>
            </a:pPr>
            <a:r>
              <a:rPr lang="hi-IN" b="0" dirty="0">
                <a:solidFill>
                  <a:schemeClr val="tx1"/>
                </a:solidFill>
                <a:latin typeface="Arial" panose="020B0604020202020204" pitchFamily="34" charset="0"/>
                <a:cs typeface="Arial" panose="020B0604020202020204" pitchFamily="34" charset="0"/>
              </a:rPr>
              <a:t>परिवारलाई तिनीहरू क्वारेन्टाइनमा हुँदा</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किराना र तरकारी जस्ता उनीहरूको दैनिक</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आपूर्ति लिनका लागि सहयोग गर्न व्यवस्थित</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गर्नुहोस्।</a:t>
            </a:r>
          </a:p>
          <a:p>
            <a:pPr marL="317500" indent="-317500" algn="l" defTabSz="914400">
              <a:lnSpc>
                <a:spcPct val="150000"/>
              </a:lnSpc>
              <a:spcBef>
                <a:spcPts val="1200"/>
              </a:spcBef>
              <a:buSzPct val="125000"/>
              <a:buChar char="•"/>
              <a:defRPr sz="2900" b="0" cap="all">
                <a:solidFill>
                  <a:srgbClr val="FFFFFF"/>
                </a:solidFill>
              </a:defRPr>
            </a:pPr>
            <a:r>
              <a:rPr lang="hi-IN" b="0" dirty="0">
                <a:solidFill>
                  <a:schemeClr val="tx1"/>
                </a:solidFill>
                <a:latin typeface="Arial" panose="020B0604020202020204" pitchFamily="34" charset="0"/>
                <a:cs typeface="Arial" panose="020B0604020202020204" pitchFamily="34" charset="0"/>
              </a:rPr>
              <a:t>हातको स्वच्छता र श्वासप्रश्वासको स्वच्छता</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बुझेको जाँच गर्नुहोस्</a:t>
            </a:r>
          </a:p>
          <a:p>
            <a:pPr marL="317500" indent="-317500" algn="l" defTabSz="914400">
              <a:lnSpc>
                <a:spcPct val="150000"/>
              </a:lnSpc>
              <a:spcBef>
                <a:spcPts val="1200"/>
              </a:spcBef>
              <a:buSzPct val="125000"/>
              <a:buChar char="•"/>
              <a:defRPr sz="2900" b="0" cap="all">
                <a:solidFill>
                  <a:srgbClr val="FFFFFF"/>
                </a:solidFill>
              </a:defRPr>
            </a:pPr>
            <a:r>
              <a:rPr lang="hi-IN" b="0" dirty="0">
                <a:solidFill>
                  <a:schemeClr val="tx1"/>
                </a:solidFill>
                <a:latin typeface="Arial" panose="020B0604020202020204" pitchFamily="34" charset="0"/>
                <a:cs typeface="Arial" panose="020B0604020202020204" pitchFamily="34" charset="0"/>
              </a:rPr>
              <a:t>पुष्टि भएको परिवारको सदस्यले प्रयोग गरेका</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कपडाहरू र घरायसी सामग्रीहरू किटाणुरहित</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गरिएको छ कि छैन भनी जाँच्नुहोस्।</a:t>
            </a:r>
          </a:p>
          <a:p>
            <a:pPr marL="317500" indent="-317500" algn="l" defTabSz="914400">
              <a:lnSpc>
                <a:spcPct val="150000"/>
              </a:lnSpc>
              <a:spcBef>
                <a:spcPts val="1200"/>
              </a:spcBef>
              <a:buSzPct val="125000"/>
              <a:buChar char="•"/>
              <a:defRPr sz="2900" b="0" cap="all">
                <a:solidFill>
                  <a:srgbClr val="FFFFFF"/>
                </a:solidFill>
              </a:defRPr>
            </a:pPr>
            <a:r>
              <a:rPr lang="hi-IN" b="0" dirty="0">
                <a:solidFill>
                  <a:schemeClr val="tx1"/>
                </a:solidFill>
                <a:latin typeface="Arial" panose="020B0604020202020204" pitchFamily="34" charset="0"/>
                <a:cs typeface="Arial" panose="020B0604020202020204" pitchFamily="34" charset="0"/>
              </a:rPr>
              <a:t>मोबाइलमा मात्र भए पनि परिवारहरू</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बेलाबेलामा कुरा गर्नुहोस् र परिवारका अन्य</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साथीहरूलाई फोनमा कुरा गर्न हौसला</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दिनुहोस्। यो उनीहरूलाई अलग्याइएको</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अनुभवलाई व्यवस्थापन गर्न मद्दत गर्नको लागि</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हो।</a:t>
            </a:r>
            <a:endParaRPr b="0" dirty="0">
              <a:solidFill>
                <a:schemeClr val="tx1"/>
              </a:solidFill>
              <a:latin typeface="Arial" panose="020B0604020202020204" pitchFamily="34" charset="0"/>
              <a:cs typeface="Arial" panose="020B0604020202020204" pitchFamily="34" charset="0"/>
            </a:endParaRPr>
          </a:p>
        </p:txBody>
      </p:sp>
      <p:grpSp>
        <p:nvGrpSpPr>
          <p:cNvPr id="592" name="Group"/>
          <p:cNvGrpSpPr/>
          <p:nvPr/>
        </p:nvGrpSpPr>
        <p:grpSpPr>
          <a:xfrm>
            <a:off x="1086083" y="5802713"/>
            <a:ext cx="10087568" cy="6081379"/>
            <a:chOff x="0" y="854042"/>
            <a:chExt cx="10204607" cy="6379196"/>
          </a:xfrm>
        </p:grpSpPr>
        <p:pic>
          <p:nvPicPr>
            <p:cNvPr id="587"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98185" y="1868588"/>
              <a:ext cx="2663763" cy="3872599"/>
            </a:xfrm>
            <a:prstGeom prst="rect">
              <a:avLst/>
            </a:prstGeom>
            <a:ln w="12700" cap="flat">
              <a:noFill/>
              <a:miter lim="400000"/>
            </a:ln>
            <a:effectLst/>
          </p:spPr>
        </p:pic>
        <p:pic>
          <p:nvPicPr>
            <p:cNvPr id="588"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13345" y="854042"/>
              <a:ext cx="2531050" cy="5008943"/>
            </a:xfrm>
            <a:prstGeom prst="rect">
              <a:avLst/>
            </a:prstGeom>
            <a:ln w="12700" cap="flat">
              <a:noFill/>
              <a:miter lim="400000"/>
            </a:ln>
            <a:effectLst/>
          </p:spPr>
        </p:pic>
        <p:grpSp>
          <p:nvGrpSpPr>
            <p:cNvPr id="591" name="Group"/>
            <p:cNvGrpSpPr/>
            <p:nvPr/>
          </p:nvGrpSpPr>
          <p:grpSpPr>
            <a:xfrm>
              <a:off x="0" y="5674859"/>
              <a:ext cx="10204607" cy="1558379"/>
              <a:chOff x="0" y="0"/>
              <a:chExt cx="10204606" cy="1558377"/>
            </a:xfrm>
          </p:grpSpPr>
          <p:sp>
            <p:nvSpPr>
              <p:cNvPr id="589" name="Rounded Rectangle"/>
              <p:cNvSpPr/>
              <p:nvPr/>
            </p:nvSpPr>
            <p:spPr>
              <a:xfrm>
                <a:off x="0" y="0"/>
                <a:ext cx="10204606" cy="1558377"/>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chemeClr val="accent1">
                        <a:lumOff val="-13575"/>
                      </a:schemeClr>
                    </a:solidFill>
                  </a:defRPr>
                </a:pPr>
                <a:endParaRPr b="0" dirty="0">
                  <a:latin typeface="Arial" panose="020B0604020202020204" pitchFamily="34" charset="0"/>
                  <a:cs typeface="Arial" panose="020B0604020202020204" pitchFamily="34" charset="0"/>
                </a:endParaRPr>
              </a:p>
            </p:txBody>
          </p:sp>
          <p:sp>
            <p:nvSpPr>
              <p:cNvPr id="590" name="QUESTION: What will you do?"/>
              <p:cNvSpPr txBox="1"/>
              <p:nvPr/>
            </p:nvSpPr>
            <p:spPr>
              <a:xfrm>
                <a:off x="540646" y="448988"/>
                <a:ext cx="9123314" cy="753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defRPr sz="3800" cap="all"/>
                </a:lvl1pPr>
              </a:lstStyle>
              <a:p>
                <a:r>
                  <a:rPr lang="hi-IN" sz="4000" b="0" dirty="0">
                    <a:latin typeface="Arial" panose="020B0604020202020204" pitchFamily="34" charset="0"/>
                    <a:cs typeface="Arial" panose="020B0604020202020204" pitchFamily="34" charset="0"/>
                  </a:rPr>
                  <a:t>प्रश्न: तपाईँले के गर्नुहुनेछ?</a:t>
                </a:r>
                <a:endParaRPr sz="4000" b="0" dirty="0">
                  <a:latin typeface="Arial" panose="020B0604020202020204" pitchFamily="34" charset="0"/>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blinds(horizontal)">
                                      <p:cBhvr>
                                        <p:cTn id="7" dur="1000"/>
                                        <p:tgtEl>
                                          <p:spTgt spid="5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8"/>
                                        </p:tgtEl>
                                        <p:attrNameLst>
                                          <p:attrName>style.visibility</p:attrName>
                                        </p:attrNameLst>
                                      </p:cBhvr>
                                      <p:to>
                                        <p:strVal val="visible"/>
                                      </p:to>
                                    </p:set>
                                    <p:animEffect transition="in" filter="blinds(horizontal)">
                                      <p:cBhvr>
                                        <p:cTn id="10" dur="1000"/>
                                        <p:tgtEl>
                                          <p:spTgt spid="5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3"/>
                                        </p:tgtEl>
                                        <p:attrNameLst>
                                          <p:attrName>style.visibility</p:attrName>
                                        </p:attrNameLst>
                                      </p:cBhvr>
                                      <p:to>
                                        <p:strVal val="visible"/>
                                      </p:to>
                                    </p:set>
                                    <p:animEffect transition="in" filter="fade">
                                      <p:cBhvr>
                                        <p:cTn id="15" dur="1000"/>
                                        <p:tgtEl>
                                          <p:spTgt spid="5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2"/>
                                        </p:tgtEl>
                                        <p:attrNameLst>
                                          <p:attrName>style.visibility</p:attrName>
                                        </p:attrNameLst>
                                      </p:cBhvr>
                                      <p:to>
                                        <p:strVal val="visible"/>
                                      </p:to>
                                    </p:set>
                                    <p:animEffect transition="in" filter="fade">
                                      <p:cBhvr>
                                        <p:cTn id="20" dur="500"/>
                                        <p:tgtEl>
                                          <p:spTgt spid="59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5"/>
                                        </p:tgtEl>
                                        <p:attrNameLst>
                                          <p:attrName>style.visibility</p:attrName>
                                        </p:attrNameLst>
                                      </p:cBhvr>
                                      <p:to>
                                        <p:strVal val="visible"/>
                                      </p:to>
                                    </p:set>
                                    <p:animEffect transition="in" filter="dissolve">
                                      <p:cBhvr>
                                        <p:cTn id="25" dur="500"/>
                                        <p:tgtEl>
                                          <p:spTgt spid="58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84"/>
                                        </p:tgtEl>
                                        <p:attrNameLst>
                                          <p:attrName>style.visibility</p:attrName>
                                        </p:attrNameLst>
                                      </p:cBhvr>
                                      <p:to>
                                        <p:strVal val="visible"/>
                                      </p:to>
                                    </p:set>
                                    <p:animEffect transition="in" filter="dissolve">
                                      <p:cBhvr>
                                        <p:cTn id="28" dur="500"/>
                                        <p:tgtEl>
                                          <p:spTgt spid="58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86">
                                            <p:bg/>
                                          </p:spTgt>
                                        </p:tgtEl>
                                        <p:attrNameLst>
                                          <p:attrName>style.visibility</p:attrName>
                                        </p:attrNameLst>
                                      </p:cBhvr>
                                      <p:to>
                                        <p:strVal val="visible"/>
                                      </p:to>
                                    </p:set>
                                    <p:animEffect transition="in" filter="dissolve">
                                      <p:cBhvr>
                                        <p:cTn id="33" dur="500"/>
                                        <p:tgtEl>
                                          <p:spTgt spid="586">
                                            <p:bg/>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86">
                                            <p:txEl>
                                              <p:pRg st="0" end="0"/>
                                            </p:txEl>
                                          </p:spTgt>
                                        </p:tgtEl>
                                        <p:attrNameLst>
                                          <p:attrName>style.visibility</p:attrName>
                                        </p:attrNameLst>
                                      </p:cBhvr>
                                      <p:to>
                                        <p:strVal val="visible"/>
                                      </p:to>
                                    </p:set>
                                    <p:animEffect transition="in" filter="dissolve">
                                      <p:cBhvr>
                                        <p:cTn id="38" dur="500"/>
                                        <p:tgtEl>
                                          <p:spTgt spid="58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86">
                                            <p:txEl>
                                              <p:pRg st="1" end="1"/>
                                            </p:txEl>
                                          </p:spTgt>
                                        </p:tgtEl>
                                        <p:attrNameLst>
                                          <p:attrName>style.visibility</p:attrName>
                                        </p:attrNameLst>
                                      </p:cBhvr>
                                      <p:to>
                                        <p:strVal val="visible"/>
                                      </p:to>
                                    </p:set>
                                    <p:animEffect transition="in" filter="dissolve">
                                      <p:cBhvr>
                                        <p:cTn id="43" dur="500"/>
                                        <p:tgtEl>
                                          <p:spTgt spid="58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86">
                                            <p:txEl>
                                              <p:pRg st="2" end="2"/>
                                            </p:txEl>
                                          </p:spTgt>
                                        </p:tgtEl>
                                        <p:attrNameLst>
                                          <p:attrName>style.visibility</p:attrName>
                                        </p:attrNameLst>
                                      </p:cBhvr>
                                      <p:to>
                                        <p:strVal val="visible"/>
                                      </p:to>
                                    </p:set>
                                    <p:animEffect transition="in" filter="dissolve">
                                      <p:cBhvr>
                                        <p:cTn id="48" dur="500"/>
                                        <p:tgtEl>
                                          <p:spTgt spid="58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86">
                                            <p:txEl>
                                              <p:pRg st="3" end="3"/>
                                            </p:txEl>
                                          </p:spTgt>
                                        </p:tgtEl>
                                        <p:attrNameLst>
                                          <p:attrName>style.visibility</p:attrName>
                                        </p:attrNameLst>
                                      </p:cBhvr>
                                      <p:to>
                                        <p:strVal val="visible"/>
                                      </p:to>
                                    </p:set>
                                    <p:animEffect transition="in" filter="dissolve">
                                      <p:cBhvr>
                                        <p:cTn id="53" dur="500"/>
                                        <p:tgtEl>
                                          <p:spTgt spid="58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86">
                                            <p:txEl>
                                              <p:pRg st="4" end="4"/>
                                            </p:txEl>
                                          </p:spTgt>
                                        </p:tgtEl>
                                        <p:attrNameLst>
                                          <p:attrName>style.visibility</p:attrName>
                                        </p:attrNameLst>
                                      </p:cBhvr>
                                      <p:to>
                                        <p:strVal val="visible"/>
                                      </p:to>
                                    </p:set>
                                    <p:animEffect transition="in" filter="dissolve">
                                      <p:cBhvr>
                                        <p:cTn id="58" dur="500"/>
                                        <p:tgtEl>
                                          <p:spTgt spid="58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86">
                                            <p:txEl>
                                              <p:pRg st="5" end="5"/>
                                            </p:txEl>
                                          </p:spTgt>
                                        </p:tgtEl>
                                        <p:attrNameLst>
                                          <p:attrName>style.visibility</p:attrName>
                                        </p:attrNameLst>
                                      </p:cBhvr>
                                      <p:to>
                                        <p:strVal val="visible"/>
                                      </p:to>
                                    </p:set>
                                    <p:animEffect transition="in" filter="dissolve">
                                      <p:cBhvr>
                                        <p:cTn id="63" dur="500"/>
                                        <p:tgtEl>
                                          <p:spTgt spid="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0" animBg="1"/>
      <p:bldP spid="579" grpId="0" animBg="1"/>
      <p:bldP spid="583" grpId="0" animBg="1"/>
      <p:bldP spid="584" grpId="0" animBg="1"/>
      <p:bldP spid="585" grpId="0" animBg="1"/>
      <p:bldP spid="58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7" name="Group"/>
          <p:cNvGrpSpPr/>
          <p:nvPr/>
        </p:nvGrpSpPr>
        <p:grpSpPr>
          <a:xfrm>
            <a:off x="300010" y="12315300"/>
            <a:ext cx="4601210" cy="995767"/>
            <a:chOff x="0" y="0"/>
            <a:chExt cx="4601208" cy="995765"/>
          </a:xfrm>
        </p:grpSpPr>
        <p:pic>
          <p:nvPicPr>
            <p:cNvPr id="60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0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0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0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0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10" name="Group"/>
          <p:cNvGrpSpPr/>
          <p:nvPr/>
        </p:nvGrpSpPr>
        <p:grpSpPr>
          <a:xfrm>
            <a:off x="23097931" y="13055998"/>
            <a:ext cx="2098870" cy="1540535"/>
            <a:chOff x="0" y="2516"/>
            <a:chExt cx="2098868" cy="1540533"/>
          </a:xfrm>
        </p:grpSpPr>
        <p:sp>
          <p:nvSpPr>
            <p:cNvPr id="608" name="1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60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611"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2" name="SESSION 4"/>
          <p:cNvSpPr txBox="1"/>
          <p:nvPr/>
        </p:nvSpPr>
        <p:spPr>
          <a:xfrm>
            <a:off x="10770136" y="2185282"/>
            <a:ext cx="2843728"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hi-IN" b="0" dirty="0">
                <a:latin typeface="Arial" panose="020B0604020202020204" pitchFamily="34" charset="0"/>
                <a:cs typeface="Arial" panose="020B0604020202020204" pitchFamily="34" charset="0"/>
              </a:rPr>
              <a:t>सत्र 4</a:t>
            </a:r>
            <a:endParaRPr b="0" dirty="0">
              <a:latin typeface="Arial" panose="020B0604020202020204" pitchFamily="34" charset="0"/>
              <a:cs typeface="Arial" panose="020B0604020202020204" pitchFamily="34" charset="0"/>
            </a:endParaRPr>
          </a:p>
        </p:txBody>
      </p:sp>
      <p:sp>
        <p:nvSpPr>
          <p:cNvPr id="613" name="SUPPORTIVE PUBLIC HEALTH SERVICES: COMMUNITY HOUSEHOLDS"/>
          <p:cNvSpPr txBox="1"/>
          <p:nvPr/>
        </p:nvSpPr>
        <p:spPr>
          <a:xfrm>
            <a:off x="5239792" y="3905392"/>
            <a:ext cx="14085277"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a:solidFill>
                  <a:srgbClr val="002135"/>
                </a:solidFill>
              </a:defRPr>
            </a:lvl1pPr>
          </a:lstStyle>
          <a:p>
            <a:r>
              <a:rPr lang="hi-IN" sz="3600" b="0" dirty="0">
                <a:latin typeface="Arial" panose="020B0604020202020204" pitchFamily="34" charset="0"/>
                <a:cs typeface="Arial" panose="020B0604020202020204" pitchFamily="34" charset="0"/>
              </a:rPr>
              <a:t>सहयोगी सार्वजनिक स्वास्थ्य सेवाहरू: समुदायका</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घरधुरीहरू</a:t>
            </a:r>
            <a:endParaRPr sz="3600" b="0" dirty="0">
              <a:latin typeface="Arial" panose="020B0604020202020204" pitchFamily="34" charset="0"/>
              <a:cs typeface="Arial" panose="020B0604020202020204" pitchFamily="34" charset="0"/>
            </a:endParaRPr>
          </a:p>
        </p:txBody>
      </p:sp>
      <p:sp>
        <p:nvSpPr>
          <p:cNvPr id="614"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65D2A4-D26F-F44F-A741-A2CE8499F89F}"/>
              </a:ext>
            </a:extLst>
          </p:cNvPr>
          <p:cNvGrpSpPr/>
          <p:nvPr/>
        </p:nvGrpSpPr>
        <p:grpSpPr>
          <a:xfrm>
            <a:off x="102217" y="5937438"/>
            <a:ext cx="5941387" cy="5953848"/>
            <a:chOff x="102217" y="5937438"/>
            <a:chExt cx="5941387" cy="5953848"/>
          </a:xfrm>
        </p:grpSpPr>
        <p:sp>
          <p:nvSpPr>
            <p:cNvPr id="594"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98"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5" name="CREATE…"/>
            <p:cNvSpPr txBox="1"/>
            <p:nvPr/>
          </p:nvSpPr>
          <p:spPr>
            <a:xfrm>
              <a:off x="1156651" y="10171086"/>
              <a:ext cx="3746218"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800"/>
              </a:pPr>
              <a:r>
                <a:rPr lang="hi-IN" sz="4000" b="0" dirty="0">
                  <a:solidFill>
                    <a:schemeClr val="tx1"/>
                  </a:solidFill>
                  <a:latin typeface="Arial" panose="020B0604020202020204" pitchFamily="34" charset="0"/>
                </a:rPr>
                <a:t>सहयोगी</a:t>
              </a:r>
              <a:r>
                <a:rPr lang="en-US" sz="4000" b="0" dirty="0">
                  <a:solidFill>
                    <a:schemeClr val="tx1"/>
                  </a:solidFill>
                  <a:latin typeface="Arial" panose="020B0604020202020204" pitchFamily="34" charset="0"/>
                  <a:cs typeface="Arial" panose="020B0604020202020204" pitchFamily="34" charset="0"/>
                </a:rPr>
                <a:t> </a:t>
              </a:r>
              <a:r>
                <a:rPr lang="hi-IN" sz="4000" b="0" dirty="0">
                  <a:solidFill>
                    <a:schemeClr val="tx1"/>
                  </a:solidFill>
                  <a:latin typeface="Arial" panose="020B0604020202020204" pitchFamily="34" charset="0"/>
                </a:rPr>
                <a:t>वातावरण</a:t>
              </a:r>
            </a:p>
            <a:p>
              <a:pPr>
                <a:defRPr sz="3800"/>
              </a:pPr>
              <a:r>
                <a:rPr lang="hi-IN" sz="4000" b="0" dirty="0">
                  <a:solidFill>
                    <a:schemeClr val="tx1"/>
                  </a:solidFill>
                  <a:latin typeface="Arial" panose="020B0604020202020204" pitchFamily="34" charset="0"/>
                </a:rPr>
                <a:t>सिर्जना गर्नुहोस्</a:t>
              </a:r>
              <a:endParaRPr sz="4000" b="0" dirty="0">
                <a:solidFill>
                  <a:schemeClr val="tx1"/>
                </a:solidFill>
                <a:latin typeface="Arial" panose="020B0604020202020204" pitchFamily="34" charset="0"/>
                <a:cs typeface="Arial" panose="020B0604020202020204" pitchFamily="34" charset="0"/>
              </a:endParaRPr>
            </a:p>
          </p:txBody>
        </p:sp>
        <p:pic>
          <p:nvPicPr>
            <p:cNvPr id="619"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686" y="5937438"/>
              <a:ext cx="4999918" cy="2148026"/>
            </a:xfrm>
            <a:prstGeom prst="rect">
              <a:avLst/>
            </a:prstGeom>
            <a:ln w="12700">
              <a:miter lim="400000"/>
            </a:ln>
          </p:spPr>
        </p:pic>
      </p:grpSp>
      <p:grpSp>
        <p:nvGrpSpPr>
          <p:cNvPr id="5" name="Group 4">
            <a:extLst>
              <a:ext uri="{FF2B5EF4-FFF2-40B4-BE49-F238E27FC236}">
                <a16:creationId xmlns:a16="http://schemas.microsoft.com/office/drawing/2014/main" id="{0575D6BA-9DCA-6E49-9EA2-6CD41EADAD90}"/>
              </a:ext>
            </a:extLst>
          </p:cNvPr>
          <p:cNvGrpSpPr/>
          <p:nvPr/>
        </p:nvGrpSpPr>
        <p:grpSpPr>
          <a:xfrm>
            <a:off x="18426696" y="6205120"/>
            <a:ext cx="5855087" cy="5669975"/>
            <a:chOff x="18426696" y="6205120"/>
            <a:chExt cx="5855087" cy="5669975"/>
          </a:xfrm>
          <a:solidFill>
            <a:schemeClr val="accent1">
              <a:lumMod val="20000"/>
              <a:lumOff val="80000"/>
            </a:schemeClr>
          </a:solidFill>
        </p:grpSpPr>
        <p:sp>
          <p:nvSpPr>
            <p:cNvPr id="597"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01"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7" name="HOME CARE"/>
            <p:cNvSpPr txBox="1"/>
            <p:nvPr/>
          </p:nvSpPr>
          <p:spPr>
            <a:xfrm>
              <a:off x="20035769" y="10434259"/>
              <a:ext cx="2636940" cy="718145"/>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800" spc="-341">
                  <a:solidFill>
                    <a:srgbClr val="FFFFFF"/>
                  </a:solidFill>
                </a:defRPr>
              </a:lvl1pPr>
            </a:lstStyle>
            <a:p>
              <a:pPr>
                <a:defRPr sz="3800"/>
              </a:pPr>
              <a:r>
                <a:rPr lang="hi-IN" sz="4000" b="0" spc="0" dirty="0">
                  <a:solidFill>
                    <a:schemeClr val="tx1"/>
                  </a:solidFill>
                  <a:latin typeface="Arial" panose="020B0604020202020204" pitchFamily="34" charset="0"/>
                </a:rPr>
                <a:t>घरमा हेरचाह</a:t>
              </a:r>
              <a:endParaRPr sz="4000" b="0" spc="0" dirty="0">
                <a:solidFill>
                  <a:schemeClr val="tx1"/>
                </a:solidFill>
                <a:latin typeface="Arial" panose="020B0604020202020204" pitchFamily="34" charset="0"/>
                <a:cs typeface="Arial" panose="020B0604020202020204" pitchFamily="34" charset="0"/>
              </a:endParaRPr>
            </a:p>
          </p:txBody>
        </p:sp>
        <p:pic>
          <p:nvPicPr>
            <p:cNvPr id="620" name="Image" descr="Image"/>
            <p:cNvPicPr>
              <a:picLocks noChangeAspect="1"/>
            </p:cNvPicPr>
            <p:nvPr/>
          </p:nvPicPr>
          <p:blipFill>
            <a:blip r:embed="rId7"/>
            <a:stretch>
              <a:fillRect/>
            </a:stretch>
          </p:blipFill>
          <p:spPr>
            <a:xfrm>
              <a:off x="19448250" y="6205120"/>
              <a:ext cx="3210488" cy="2060886"/>
            </a:xfrm>
            <a:prstGeom prst="rect">
              <a:avLst/>
            </a:prstGeom>
            <a:grpFill/>
            <a:ln w="12700">
              <a:miter lim="400000"/>
            </a:ln>
          </p:spPr>
        </p:pic>
      </p:grpSp>
      <p:grpSp>
        <p:nvGrpSpPr>
          <p:cNvPr id="4" name="Group 3">
            <a:extLst>
              <a:ext uri="{FF2B5EF4-FFF2-40B4-BE49-F238E27FC236}">
                <a16:creationId xmlns:a16="http://schemas.microsoft.com/office/drawing/2014/main" id="{1CDD5C92-2E2B-0F46-8466-F18A2FF4A42B}"/>
              </a:ext>
            </a:extLst>
          </p:cNvPr>
          <p:cNvGrpSpPr/>
          <p:nvPr/>
        </p:nvGrpSpPr>
        <p:grpSpPr>
          <a:xfrm>
            <a:off x="12224695" y="5735152"/>
            <a:ext cx="6176449" cy="6130564"/>
            <a:chOff x="12260132" y="5999846"/>
            <a:chExt cx="6083397" cy="5891440"/>
          </a:xfrm>
        </p:grpSpPr>
        <p:sp>
          <p:nvSpPr>
            <p:cNvPr id="596"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00"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8" name="HOME…"/>
            <p:cNvSpPr txBox="1"/>
            <p:nvPr/>
          </p:nvSpPr>
          <p:spPr>
            <a:xfrm>
              <a:off x="12260132" y="9888448"/>
              <a:ext cx="6083397" cy="1873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3800"/>
              </a:pPr>
              <a:r>
                <a:rPr lang="hi-IN" sz="4000" b="0" dirty="0">
                  <a:solidFill>
                    <a:schemeClr val="tx1"/>
                  </a:solidFill>
                  <a:latin typeface="Arial" panose="020B0604020202020204" pitchFamily="34" charset="0"/>
                  <a:cs typeface="Arial" panose="020B0604020202020204" pitchFamily="34" charset="0"/>
                </a:rPr>
                <a:t>परिवारका सदस्यहरूलाई</a:t>
              </a:r>
            </a:p>
            <a:p>
              <a:pPr>
                <a:defRPr sz="3800"/>
              </a:pPr>
              <a:r>
                <a:rPr lang="hi-IN" sz="4000" b="0" dirty="0">
                  <a:solidFill>
                    <a:schemeClr val="tx1"/>
                  </a:solidFill>
                  <a:latin typeface="Arial" panose="020B0604020202020204" pitchFamily="34" charset="0"/>
                  <a:cs typeface="Arial" panose="020B0604020202020204" pitchFamily="34" charset="0"/>
                </a:rPr>
                <a:t>घरमै क्वारेन्टाइनमा</a:t>
              </a:r>
            </a:p>
            <a:p>
              <a:pPr>
                <a:defRPr sz="3800"/>
              </a:pPr>
              <a:r>
                <a:rPr lang="hi-IN" sz="4000" b="0" dirty="0">
                  <a:solidFill>
                    <a:schemeClr val="tx1"/>
                  </a:solidFill>
                  <a:latin typeface="Arial" panose="020B0604020202020204" pitchFamily="34" charset="0"/>
                  <a:cs typeface="Arial" panose="020B0604020202020204" pitchFamily="34" charset="0"/>
                </a:rPr>
                <a:t>राख्नुहोस्</a:t>
              </a:r>
              <a:endParaRPr sz="4000" b="0" dirty="0">
                <a:solidFill>
                  <a:schemeClr val="tx1"/>
                </a:solidFill>
                <a:latin typeface="Arial" panose="020B0604020202020204" pitchFamily="34" charset="0"/>
                <a:cs typeface="Arial" panose="020B0604020202020204" pitchFamily="34" charset="0"/>
              </a:endParaRPr>
            </a:p>
          </p:txBody>
        </p:sp>
        <p:pic>
          <p:nvPicPr>
            <p:cNvPr id="621" name="Image" descr="Image"/>
            <p:cNvPicPr>
              <a:picLocks noChangeAspect="1"/>
            </p:cNvPicPr>
            <p:nvPr/>
          </p:nvPicPr>
          <p:blipFill>
            <a:blip r:embed="rId8"/>
            <a:stretch>
              <a:fillRect/>
            </a:stretch>
          </p:blipFill>
          <p:spPr>
            <a:xfrm>
              <a:off x="13436801" y="5999846"/>
              <a:ext cx="3618557" cy="2471434"/>
            </a:xfrm>
            <a:prstGeom prst="rect">
              <a:avLst/>
            </a:prstGeom>
            <a:ln w="12700">
              <a:miter lim="400000"/>
            </a:ln>
          </p:spPr>
        </p:pic>
      </p:grpSp>
      <p:grpSp>
        <p:nvGrpSpPr>
          <p:cNvPr id="3" name="Group 2">
            <a:extLst>
              <a:ext uri="{FF2B5EF4-FFF2-40B4-BE49-F238E27FC236}">
                <a16:creationId xmlns:a16="http://schemas.microsoft.com/office/drawing/2014/main" id="{E7378C2E-52C2-1941-9505-3A4C6E84BEC5}"/>
              </a:ext>
            </a:extLst>
          </p:cNvPr>
          <p:cNvGrpSpPr/>
          <p:nvPr/>
        </p:nvGrpSpPr>
        <p:grpSpPr>
          <a:xfrm>
            <a:off x="6210377" y="5702243"/>
            <a:ext cx="5855086" cy="6172852"/>
            <a:chOff x="6210377" y="5702243"/>
            <a:chExt cx="5855086" cy="6172852"/>
          </a:xfrm>
          <a:solidFill>
            <a:schemeClr val="accent1">
              <a:lumMod val="20000"/>
              <a:lumOff val="80000"/>
            </a:schemeClr>
          </a:solidFill>
        </p:grpSpPr>
        <p:sp>
          <p:nvSpPr>
            <p:cNvPr id="595"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99"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6" name="HOME…"/>
            <p:cNvSpPr txBox="1"/>
            <p:nvPr/>
          </p:nvSpPr>
          <p:spPr>
            <a:xfrm>
              <a:off x="6803146" y="10171086"/>
              <a:ext cx="4669548" cy="1333698"/>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800"/>
              </a:pPr>
              <a:r>
                <a:rPr lang="hi-IN" sz="4000" b="0" dirty="0">
                  <a:solidFill>
                    <a:schemeClr val="tx1"/>
                  </a:solidFill>
                  <a:latin typeface="Arial" panose="020B0604020202020204" pitchFamily="34" charset="0"/>
                </a:rPr>
                <a:t>आफूलाई घरमै</a:t>
              </a:r>
            </a:p>
            <a:p>
              <a:pPr>
                <a:defRPr sz="3800"/>
              </a:pPr>
              <a:r>
                <a:rPr lang="hi-IN" sz="4000" b="0" dirty="0">
                  <a:solidFill>
                    <a:schemeClr val="tx1"/>
                  </a:solidFill>
                  <a:latin typeface="Arial" panose="020B0604020202020204" pitchFamily="34" charset="0"/>
                </a:rPr>
                <a:t>क्वारेन्टाइनमा राख्नुहोस्</a:t>
              </a:r>
              <a:endParaRPr sz="4000" b="0" dirty="0">
                <a:solidFill>
                  <a:schemeClr val="tx1"/>
                </a:solidFill>
                <a:latin typeface="Arial" panose="020B0604020202020204" pitchFamily="34" charset="0"/>
                <a:cs typeface="Arial" panose="020B0604020202020204" pitchFamily="34" charset="0"/>
              </a:endParaRPr>
            </a:p>
          </p:txBody>
        </p:sp>
        <p:pic>
          <p:nvPicPr>
            <p:cNvPr id="622"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43648" y="5702243"/>
              <a:ext cx="2547262" cy="2971585"/>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blinds(horizontal)">
                                      <p:cBhvr>
                                        <p:cTn id="7" dur="1000"/>
                                        <p:tgtEl>
                                          <p:spTgt spid="6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blinds(horizontal)">
                                      <p:cBhvr>
                                        <p:cTn id="10" dur="1000"/>
                                        <p:tgtEl>
                                          <p:spTgt spid="6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13"/>
                                        </p:tgtEl>
                                        <p:attrNameLst>
                                          <p:attrName>style.visibility</p:attrName>
                                        </p:attrNameLst>
                                      </p:cBhvr>
                                      <p:to>
                                        <p:strVal val="visible"/>
                                      </p:to>
                                    </p:set>
                                    <p:animEffect transition="in" filter="blinds(horizontal)">
                                      <p:cBhvr>
                                        <p:cTn id="13" dur="1000"/>
                                        <p:tgtEl>
                                          <p:spTgt spid="6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1"/>
                                        </p:tgtEl>
                                        <p:attrNameLst>
                                          <p:attrName>style.visibility</p:attrName>
                                        </p:attrNameLst>
                                      </p:cBhvr>
                                      <p:to>
                                        <p:strVal val="visible"/>
                                      </p:to>
                                    </p:set>
                                    <p:animEffect transition="in" filter="blinds(horizontal)">
                                      <p:cBhvr>
                                        <p:cTn id="16" dur="1000"/>
                                        <p:tgtEl>
                                          <p:spTgt spid="6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 grpId="0" animBg="1"/>
      <p:bldP spid="612" grpId="0" animBg="1"/>
      <p:bldP spid="613" grpId="0" animBg="1"/>
      <p:bldP spid="6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p:cNvGrpSpPr/>
          <p:nvPr/>
        </p:nvGrpSpPr>
        <p:grpSpPr>
          <a:xfrm>
            <a:off x="300010" y="12315300"/>
            <a:ext cx="4601210" cy="995767"/>
            <a:chOff x="0" y="0"/>
            <a:chExt cx="4601208" cy="995765"/>
          </a:xfrm>
        </p:grpSpPr>
        <p:pic>
          <p:nvPicPr>
            <p:cNvPr id="13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3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13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39" name="Group"/>
          <p:cNvGrpSpPr/>
          <p:nvPr/>
        </p:nvGrpSpPr>
        <p:grpSpPr>
          <a:xfrm>
            <a:off x="5990376" y="359990"/>
            <a:ext cx="12403249" cy="1297968"/>
            <a:chOff x="0" y="0"/>
            <a:chExt cx="12403248" cy="1297966"/>
          </a:xfrm>
        </p:grpSpPr>
        <p:sp>
          <p:nvSpPr>
            <p:cNvPr id="137" name="Rounded Rectangle"/>
            <p:cNvSpPr/>
            <p:nvPr/>
          </p:nvSpPr>
          <p:spPr>
            <a:xfrm>
              <a:off x="0" y="0"/>
              <a:ext cx="12403248"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8" name="WHAT ARE WE GOING TO LEARN?"/>
            <p:cNvSpPr txBox="1"/>
            <p:nvPr/>
          </p:nvSpPr>
          <p:spPr>
            <a:xfrm>
              <a:off x="2358424" y="182189"/>
              <a:ext cx="7686399" cy="9335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pPr lvl="0">
                <a:defRPr/>
              </a:pPr>
              <a:r>
                <a:rPr lang="hi-IN" sz="5400" b="0" dirty="0">
                  <a:latin typeface="Arial" panose="020B0604020202020204" pitchFamily="34" charset="0"/>
                  <a:cs typeface="Arial" panose="020B0604020202020204" pitchFamily="34" charset="0"/>
                </a:rPr>
                <a:t>हामी के सिक्न गइरहेका छौँ?</a:t>
              </a:r>
              <a:endParaRPr kumimoji="0" sz="54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grpSp>
      <p:grpSp>
        <p:nvGrpSpPr>
          <p:cNvPr id="149" name="Group"/>
          <p:cNvGrpSpPr/>
          <p:nvPr/>
        </p:nvGrpSpPr>
        <p:grpSpPr>
          <a:xfrm>
            <a:off x="9559197" y="2563318"/>
            <a:ext cx="5265607" cy="5265604"/>
            <a:chOff x="0" y="0"/>
            <a:chExt cx="5265605" cy="5265602"/>
          </a:xfrm>
        </p:grpSpPr>
        <p:sp>
          <p:nvSpPr>
            <p:cNvPr id="140" name="Rounded Rectangle"/>
            <p:cNvSpPr/>
            <p:nvPr/>
          </p:nvSpPr>
          <p:spPr>
            <a:xfrm>
              <a:off x="0" y="0"/>
              <a:ext cx="5265605" cy="5265602"/>
            </a:xfrm>
            <a:prstGeom prst="roundRect">
              <a:avLst>
                <a:gd name="adj" fmla="val 2995"/>
              </a:avLst>
            </a:pr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41" name="Image" descr="Image"/>
            <p:cNvPicPr>
              <a:picLocks noChangeAspect="1"/>
            </p:cNvPicPr>
            <p:nvPr/>
          </p:nvPicPr>
          <p:blipFill>
            <a:blip r:embed="rId6"/>
            <a:stretch>
              <a:fillRect/>
            </a:stretch>
          </p:blipFill>
          <p:spPr>
            <a:xfrm>
              <a:off x="701095" y="1165448"/>
              <a:ext cx="3817406" cy="3724742"/>
            </a:xfrm>
            <a:prstGeom prst="rect">
              <a:avLst/>
            </a:prstGeom>
            <a:ln w="12700" cap="flat">
              <a:noFill/>
              <a:miter lim="400000"/>
            </a:ln>
            <a:effectLst>
              <a:outerShdw dist="25400" dir="5400000" rotWithShape="0">
                <a:srgbClr val="000000"/>
              </a:outerShdw>
            </a:effectLst>
          </p:spPr>
        </p:pic>
        <p:pic>
          <p:nvPicPr>
            <p:cNvPr id="142" name="Image" descr="Image"/>
            <p:cNvPicPr>
              <a:picLocks noChangeAspect="1"/>
            </p:cNvPicPr>
            <p:nvPr/>
          </p:nvPicPr>
          <p:blipFill>
            <a:blip r:embed="rId7"/>
            <a:stretch>
              <a:fillRect/>
            </a:stretch>
          </p:blipFill>
          <p:spPr>
            <a:xfrm>
              <a:off x="66095" y="959225"/>
              <a:ext cx="924134" cy="901702"/>
            </a:xfrm>
            <a:prstGeom prst="rect">
              <a:avLst/>
            </a:prstGeom>
            <a:ln w="12700" cap="flat">
              <a:noFill/>
              <a:miter lim="400000"/>
            </a:ln>
            <a:effectLst>
              <a:outerShdw dist="25400" dir="5400000" rotWithShape="0">
                <a:srgbClr val="000000"/>
              </a:outerShdw>
            </a:effectLst>
          </p:spPr>
        </p:pic>
        <p:pic>
          <p:nvPicPr>
            <p:cNvPr id="143" name="Image" descr="Image"/>
            <p:cNvPicPr>
              <a:picLocks noChangeAspect="1"/>
            </p:cNvPicPr>
            <p:nvPr/>
          </p:nvPicPr>
          <p:blipFill>
            <a:blip r:embed="rId8"/>
            <a:stretch>
              <a:fillRect/>
            </a:stretch>
          </p:blipFill>
          <p:spPr>
            <a:xfrm>
              <a:off x="4229303" y="3904507"/>
              <a:ext cx="554529" cy="541068"/>
            </a:xfrm>
            <a:prstGeom prst="rect">
              <a:avLst/>
            </a:prstGeom>
            <a:ln w="12700" cap="flat">
              <a:noFill/>
              <a:miter lim="400000"/>
            </a:ln>
            <a:effectLst>
              <a:outerShdw dist="25400" dir="5400000" rotWithShape="0">
                <a:srgbClr val="000000"/>
              </a:outerShdw>
            </a:effectLst>
          </p:spPr>
        </p:pic>
        <p:pic>
          <p:nvPicPr>
            <p:cNvPr id="144" name="Image" descr="Image"/>
            <p:cNvPicPr>
              <a:picLocks noChangeAspect="1"/>
            </p:cNvPicPr>
            <p:nvPr/>
          </p:nvPicPr>
          <p:blipFill>
            <a:blip r:embed="rId8"/>
            <a:stretch>
              <a:fillRect/>
            </a:stretch>
          </p:blipFill>
          <p:spPr>
            <a:xfrm>
              <a:off x="3512842" y="4691907"/>
              <a:ext cx="554529" cy="541068"/>
            </a:xfrm>
            <a:prstGeom prst="rect">
              <a:avLst/>
            </a:prstGeom>
            <a:ln w="12700" cap="flat">
              <a:noFill/>
              <a:miter lim="400000"/>
            </a:ln>
            <a:effectLst>
              <a:outerShdw dist="25400" dir="5400000" rotWithShape="0">
                <a:srgbClr val="000000"/>
              </a:outerShdw>
            </a:effectLst>
          </p:spPr>
        </p:pic>
        <p:pic>
          <p:nvPicPr>
            <p:cNvPr id="145" name="Image" descr="Image"/>
            <p:cNvPicPr>
              <a:picLocks noChangeAspect="1"/>
            </p:cNvPicPr>
            <p:nvPr/>
          </p:nvPicPr>
          <p:blipFill>
            <a:blip r:embed="rId9"/>
            <a:stretch>
              <a:fillRect/>
            </a:stretch>
          </p:blipFill>
          <p:spPr>
            <a:xfrm>
              <a:off x="4480439" y="1004877"/>
              <a:ext cx="304763" cy="297364"/>
            </a:xfrm>
            <a:prstGeom prst="rect">
              <a:avLst/>
            </a:prstGeom>
            <a:ln w="12700" cap="flat">
              <a:noFill/>
              <a:miter lim="400000"/>
            </a:ln>
            <a:effectLst>
              <a:outerShdw dist="25400" dir="5400000" rotWithShape="0">
                <a:srgbClr val="000000"/>
              </a:outerShdw>
            </a:effectLst>
          </p:spPr>
        </p:pic>
        <p:pic>
          <p:nvPicPr>
            <p:cNvPr id="146" name="Image" descr="Image"/>
            <p:cNvPicPr>
              <a:picLocks noChangeAspect="1"/>
            </p:cNvPicPr>
            <p:nvPr/>
          </p:nvPicPr>
          <p:blipFill>
            <a:blip r:embed="rId9"/>
            <a:stretch>
              <a:fillRect/>
            </a:stretch>
          </p:blipFill>
          <p:spPr>
            <a:xfrm>
              <a:off x="3963973" y="1261394"/>
              <a:ext cx="304763" cy="297364"/>
            </a:xfrm>
            <a:prstGeom prst="rect">
              <a:avLst/>
            </a:prstGeom>
            <a:ln w="12700" cap="flat">
              <a:noFill/>
              <a:miter lim="400000"/>
            </a:ln>
            <a:effectLst>
              <a:outerShdw dist="25400" dir="5400000" rotWithShape="0">
                <a:srgbClr val="000000"/>
              </a:outerShdw>
            </a:effectLst>
          </p:spPr>
        </p:pic>
        <p:pic>
          <p:nvPicPr>
            <p:cNvPr id="147" name="Image" descr="Image"/>
            <p:cNvPicPr>
              <a:picLocks noChangeAspect="1"/>
            </p:cNvPicPr>
            <p:nvPr/>
          </p:nvPicPr>
          <p:blipFill>
            <a:blip r:embed="rId9"/>
            <a:stretch>
              <a:fillRect/>
            </a:stretch>
          </p:blipFill>
          <p:spPr>
            <a:xfrm>
              <a:off x="3614723" y="930176"/>
              <a:ext cx="304763" cy="297364"/>
            </a:xfrm>
            <a:prstGeom prst="rect">
              <a:avLst/>
            </a:prstGeom>
            <a:ln w="12700" cap="flat">
              <a:noFill/>
              <a:miter lim="400000"/>
            </a:ln>
            <a:effectLst>
              <a:outerShdw dist="25400" dir="5400000" rotWithShape="0">
                <a:srgbClr val="000000"/>
              </a:outerShdw>
            </a:effectLst>
          </p:spPr>
        </p:pic>
        <p:sp>
          <p:nvSpPr>
            <p:cNvPr id="148" name="COVID-19"/>
            <p:cNvSpPr txBox="1"/>
            <p:nvPr/>
          </p:nvSpPr>
          <p:spPr>
            <a:xfrm>
              <a:off x="1044226" y="38093"/>
              <a:ext cx="3177151" cy="902811"/>
            </a:xfrm>
            <a:prstGeom prst="rect">
              <a:avLst/>
            </a:prstGeom>
            <a:noFill/>
            <a:ln w="12700" cap="flat">
              <a:noFill/>
              <a:miter lim="400000"/>
            </a:ln>
            <a:effectLst>
              <a:outerShdw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200">
                  <a:solidFill>
                    <a:srgbClr val="5D467C"/>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200" b="0" u="none" strike="noStrike" kern="0" cap="none" spc="0" normalizeH="0" baseline="0" noProof="0" dirty="0">
                  <a:ln>
                    <a:noFill/>
                  </a:ln>
                  <a:solidFill>
                    <a:srgbClr val="5D467C"/>
                  </a:solidFill>
                  <a:effectLst/>
                  <a:uLnTx/>
                  <a:uFillTx/>
                  <a:latin typeface="Arial" panose="020B0604020202020204" pitchFamily="34" charset="0"/>
                  <a:cs typeface="Arial" panose="020B0604020202020204" pitchFamily="34" charset="0"/>
                  <a:sym typeface="Gill Sans"/>
                </a:rPr>
                <a:t>COVID-19</a:t>
              </a:r>
            </a:p>
          </p:txBody>
        </p:sp>
      </p:grpSp>
      <p:grpSp>
        <p:nvGrpSpPr>
          <p:cNvPr id="157" name="Group"/>
          <p:cNvGrpSpPr/>
          <p:nvPr/>
        </p:nvGrpSpPr>
        <p:grpSpPr>
          <a:xfrm>
            <a:off x="5093596" y="8698341"/>
            <a:ext cx="6611874" cy="4525357"/>
            <a:chOff x="0" y="0"/>
            <a:chExt cx="6611873" cy="4525355"/>
          </a:xfrm>
        </p:grpSpPr>
        <p:sp>
          <p:nvSpPr>
            <p:cNvPr id="150" name="Rounded Rectangle"/>
            <p:cNvSpPr/>
            <p:nvPr/>
          </p:nvSpPr>
          <p:spPr>
            <a:xfrm>
              <a:off x="2746158" y="1057813"/>
              <a:ext cx="3865715"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51" name="TextBox 24"/>
            <p:cNvSpPr txBox="1"/>
            <p:nvPr/>
          </p:nvSpPr>
          <p:spPr>
            <a:xfrm>
              <a:off x="2950807" y="1239863"/>
              <a:ext cx="3456416" cy="26160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defTabSz="914400">
                <a:defRPr sz="2000" b="0" cap="all">
                  <a:solidFill>
                    <a:srgbClr val="FFFFFF"/>
                  </a:solidFill>
                </a:defRPr>
              </a:pPr>
              <a:r>
                <a:rPr lang="hi-IN" sz="2400" b="0" cap="all" dirty="0">
                  <a:solidFill>
                    <a:srgbClr val="262626"/>
                  </a:solidFill>
                  <a:latin typeface="Arial" panose="020B0604020202020204" pitchFamily="34" charset="0"/>
                  <a:cs typeface="Arial" panose="020B0604020202020204" pitchFamily="34" charset="0"/>
                </a:rPr>
                <a:t>समुदाय निगरानी</a:t>
              </a:r>
              <a:endParaRPr lang="en-US" sz="2400" b="0" cap="all" dirty="0">
                <a:solidFill>
                  <a:srgbClr val="262626"/>
                </a:solidFill>
                <a:latin typeface="Arial" panose="020B0604020202020204" pitchFamily="34" charset="0"/>
                <a:cs typeface="Arial" panose="020B0604020202020204" pitchFamily="34" charset="0"/>
              </a:endParaRP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सत्रले सम्पर्क ट्रेस गर्ने प्रोटोकल, सम्पर्क कसरी पहिचान</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गर्ने, शङ्का गरिएका मानिसलाई सहायता गर्नको लागि</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निर्देशिकाहरू के हुन्, लक्षणात्मक र अलक्षणात्मक</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मामिलाहरू छलफल गर्छ</a:t>
              </a:r>
              <a:endParaRPr sz="2000" b="0" cap="all" dirty="0">
                <a:solidFill>
                  <a:srgbClr val="262626"/>
                </a:solidFill>
                <a:latin typeface="Arial" panose="020B0604020202020204" pitchFamily="34" charset="0"/>
                <a:cs typeface="Arial" panose="020B0604020202020204" pitchFamily="34" charset="0"/>
              </a:endParaRPr>
            </a:p>
          </p:txBody>
        </p:sp>
        <p:sp>
          <p:nvSpPr>
            <p:cNvPr id="152" name="Arrow 11"/>
            <p:cNvSpPr/>
            <p:nvPr/>
          </p:nvSpPr>
          <p:spPr>
            <a:xfrm rot="16200000">
              <a:off x="5718553"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nvGrpSpPr>
            <p:cNvPr id="155" name="Group 3"/>
            <p:cNvGrpSpPr/>
            <p:nvPr/>
          </p:nvGrpSpPr>
          <p:grpSpPr>
            <a:xfrm>
              <a:off x="0" y="1541954"/>
              <a:ext cx="2758433" cy="2983401"/>
              <a:chOff x="0" y="0"/>
              <a:chExt cx="2758432" cy="2983400"/>
            </a:xfrm>
          </p:grpSpPr>
          <p:pic>
            <p:nvPicPr>
              <p:cNvPr id="153" name="Image" descr="Image"/>
              <p:cNvPicPr>
                <a:picLocks noChangeAspect="1"/>
              </p:cNvPicPr>
              <p:nvPr/>
            </p:nvPicPr>
            <p:blipFill>
              <a:blip r:embed="rId10"/>
              <a:stretch>
                <a:fillRect/>
              </a:stretch>
            </p:blipFill>
            <p:spPr>
              <a:xfrm>
                <a:off x="0" y="0"/>
                <a:ext cx="2758433" cy="1869441"/>
              </a:xfrm>
              <a:prstGeom prst="rect">
                <a:avLst/>
              </a:prstGeom>
              <a:ln w="12700" cap="flat">
                <a:noFill/>
                <a:miter lim="400000"/>
              </a:ln>
              <a:effectLst/>
            </p:spPr>
          </p:pic>
          <p:pic>
            <p:nvPicPr>
              <p:cNvPr id="154" name="Image" descr="Image"/>
              <p:cNvPicPr>
                <a:picLocks noChangeAspect="1"/>
              </p:cNvPicPr>
              <p:nvPr/>
            </p:nvPicPr>
            <p:blipFill>
              <a:blip r:embed="rId11"/>
              <a:stretch>
                <a:fillRect/>
              </a:stretch>
            </p:blipFill>
            <p:spPr>
              <a:xfrm>
                <a:off x="1150123" y="1113958"/>
                <a:ext cx="1281017" cy="1869443"/>
              </a:xfrm>
              <a:prstGeom prst="rect">
                <a:avLst/>
              </a:prstGeom>
              <a:ln w="12700" cap="flat">
                <a:noFill/>
                <a:miter lim="400000"/>
              </a:ln>
              <a:effectLst/>
            </p:spPr>
          </p:pic>
        </p:grpSp>
        <p:sp>
          <p:nvSpPr>
            <p:cNvPr id="156" name="3"/>
            <p:cNvSpPr txBox="1"/>
            <p:nvPr/>
          </p:nvSpPr>
          <p:spPr>
            <a:xfrm>
              <a:off x="5824935" y="1044715"/>
              <a:ext cx="49006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3</a:t>
              </a:r>
            </a:p>
          </p:txBody>
        </p:sp>
      </p:grpSp>
      <p:grpSp>
        <p:nvGrpSpPr>
          <p:cNvPr id="163" name="Group"/>
          <p:cNvGrpSpPr/>
          <p:nvPr/>
        </p:nvGrpSpPr>
        <p:grpSpPr>
          <a:xfrm>
            <a:off x="12992544" y="8698341"/>
            <a:ext cx="6866731" cy="4127010"/>
            <a:chOff x="0" y="0"/>
            <a:chExt cx="6866729" cy="4127008"/>
          </a:xfrm>
        </p:grpSpPr>
        <p:sp>
          <p:nvSpPr>
            <p:cNvPr id="158" name="Rounded Rectangle"/>
            <p:cNvSpPr/>
            <p:nvPr/>
          </p:nvSpPr>
          <p:spPr>
            <a:xfrm>
              <a:off x="0" y="1057813"/>
              <a:ext cx="3865715"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59" name="TextBox 24"/>
            <p:cNvSpPr txBox="1"/>
            <p:nvPr/>
          </p:nvSpPr>
          <p:spPr>
            <a:xfrm>
              <a:off x="198569" y="1506784"/>
              <a:ext cx="3542659" cy="26160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defTabSz="914400">
                <a:defRPr sz="2000" b="0" cap="all">
                  <a:solidFill>
                    <a:srgbClr val="262626"/>
                  </a:solidFill>
                </a:defRPr>
              </a:pPr>
              <a:r>
                <a:rPr lang="hi-IN" sz="2400" b="0" cap="all" dirty="0">
                  <a:solidFill>
                    <a:srgbClr val="262626"/>
                  </a:solidFill>
                  <a:latin typeface="Arial" panose="020B0604020202020204" pitchFamily="34" charset="0"/>
                  <a:cs typeface="Arial" panose="020B0604020202020204" pitchFamily="34" charset="0"/>
                </a:rPr>
                <a:t>गलत धारणा र भेदभाव</a:t>
              </a:r>
              <a:endParaRPr lang="en-US" sz="2400" b="0" cap="all" dirty="0">
                <a:solidFill>
                  <a:srgbClr val="262626"/>
                </a:solidFill>
                <a:latin typeface="Arial" panose="020B0604020202020204" pitchFamily="34" charset="0"/>
                <a:cs typeface="Arial" panose="020B0604020202020204" pitchFamily="34" charset="0"/>
              </a:endParaRPr>
            </a:p>
            <a:p>
              <a:pPr lvl="0" algn="l" defTabSz="914400">
                <a:defRPr sz="2000" b="0" cap="all">
                  <a:solidFill>
                    <a:srgbClr val="262626"/>
                  </a:solidFill>
                </a:defRPr>
              </a:pPr>
              <a:r>
                <a:rPr lang="hi-IN" sz="2000" b="0" cap="all" dirty="0">
                  <a:solidFill>
                    <a:srgbClr val="262626"/>
                  </a:solidFill>
                  <a:latin typeface="Arial" panose="020B0604020202020204" pitchFamily="34" charset="0"/>
                  <a:cs typeface="Arial" panose="020B0604020202020204" pitchFamily="34" charset="0"/>
                </a:rPr>
                <a:t>यो सत्रले कोरोना भाइरस र विभिन्न स्तरमा गलत</a:t>
              </a:r>
            </a:p>
            <a:p>
              <a:pPr lvl="0" algn="l" defTabSz="914400">
                <a:defRPr sz="2000" b="0" cap="all">
                  <a:solidFill>
                    <a:srgbClr val="262626"/>
                  </a:solidFill>
                </a:defRPr>
              </a:pPr>
              <a:r>
                <a:rPr lang="hi-IN" sz="2000" b="0" cap="all" dirty="0">
                  <a:solidFill>
                    <a:srgbClr val="262626"/>
                  </a:solidFill>
                  <a:latin typeface="Arial" panose="020B0604020202020204" pitchFamily="34" charset="0"/>
                  <a:cs typeface="Arial" panose="020B0604020202020204" pitchFamily="34" charset="0"/>
                </a:rPr>
                <a:t>धारणायुक्त व्यवहारको बारेमा मिथ्या र गलत बुझाइको</a:t>
              </a:r>
            </a:p>
            <a:p>
              <a:pPr lvl="0" algn="l" defTabSz="914400">
                <a:defRPr sz="2000" b="0" cap="all">
                  <a:solidFill>
                    <a:srgbClr val="262626"/>
                  </a:solidFill>
                </a:defRPr>
              </a:pPr>
              <a:r>
                <a:rPr lang="hi-IN" sz="2000" b="0" cap="all" dirty="0">
                  <a:solidFill>
                    <a:srgbClr val="262626"/>
                  </a:solidFill>
                  <a:latin typeface="Arial" panose="020B0604020202020204" pitchFamily="34" charset="0"/>
                  <a:cs typeface="Arial" panose="020B0604020202020204" pitchFamily="34" charset="0"/>
                </a:rPr>
                <a:t>साथमा सम्झौता गर्छ। </a:t>
              </a:r>
              <a:r>
                <a:rPr lang="en-US" sz="2000" b="0" cap="all" dirty="0">
                  <a:solidFill>
                    <a:srgbClr val="262626"/>
                  </a:solidFill>
                  <a:latin typeface="Arial" panose="020B0604020202020204" pitchFamily="34" charset="0"/>
                  <a:cs typeface="Arial" panose="020B0604020202020204" pitchFamily="34" charset="0"/>
                </a:rPr>
                <a:t>FLW </a:t>
              </a:r>
              <a:r>
                <a:rPr lang="hi-IN" sz="2000" b="0" cap="all" dirty="0">
                  <a:solidFill>
                    <a:srgbClr val="262626"/>
                  </a:solidFill>
                  <a:latin typeface="Arial" panose="020B0604020202020204" pitchFamily="34" charset="0"/>
                  <a:cs typeface="Arial" panose="020B0604020202020204" pitchFamily="34" charset="0"/>
                </a:rPr>
                <a:t>को भूमिका के हो र उनले के</a:t>
              </a:r>
            </a:p>
            <a:p>
              <a:pPr lvl="0" algn="l" defTabSz="914400">
                <a:defRPr sz="2000" b="0" cap="all">
                  <a:solidFill>
                    <a:srgbClr val="262626"/>
                  </a:solidFill>
                </a:defRPr>
              </a:pPr>
              <a:r>
                <a:rPr lang="hi-IN" sz="2000" b="0" cap="all" dirty="0">
                  <a:solidFill>
                    <a:srgbClr val="262626"/>
                  </a:solidFill>
                  <a:latin typeface="Arial" panose="020B0604020202020204" pitchFamily="34" charset="0"/>
                  <a:cs typeface="Arial" panose="020B0604020202020204" pitchFamily="34" charset="0"/>
                </a:rPr>
                <a:t>गर्न सक्छिन्</a:t>
              </a:r>
              <a:endParaRPr sz="2000" b="0" cap="all" dirty="0">
                <a:solidFill>
                  <a:srgbClr val="262626"/>
                </a:solidFill>
                <a:latin typeface="Arial" panose="020B0604020202020204" pitchFamily="34" charset="0"/>
                <a:cs typeface="Arial" panose="020B0604020202020204" pitchFamily="34" charset="0"/>
              </a:endParaRPr>
            </a:p>
          </p:txBody>
        </p:sp>
        <p:sp>
          <p:nvSpPr>
            <p:cNvPr id="160" name="Arrow 11"/>
            <p:cNvSpPr/>
            <p:nvPr/>
          </p:nvSpPr>
          <p:spPr>
            <a:xfrm rot="16200000">
              <a:off x="153328"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61" name="Image" descr="Image"/>
            <p:cNvPicPr>
              <a:picLocks noChangeAspect="1"/>
            </p:cNvPicPr>
            <p:nvPr/>
          </p:nvPicPr>
          <p:blipFill>
            <a:blip r:embed="rId12"/>
            <a:stretch>
              <a:fillRect/>
            </a:stretch>
          </p:blipFill>
          <p:spPr>
            <a:xfrm>
              <a:off x="4159935" y="1850355"/>
              <a:ext cx="2706794" cy="1484111"/>
            </a:xfrm>
            <a:prstGeom prst="rect">
              <a:avLst/>
            </a:prstGeom>
            <a:ln w="12700" cap="flat">
              <a:noFill/>
              <a:miter lim="400000"/>
            </a:ln>
            <a:effectLst/>
          </p:spPr>
        </p:pic>
        <p:sp>
          <p:nvSpPr>
            <p:cNvPr id="162" name="4"/>
            <p:cNvSpPr txBox="1"/>
            <p:nvPr/>
          </p:nvSpPr>
          <p:spPr>
            <a:xfrm>
              <a:off x="425965" y="1031618"/>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4</a:t>
              </a:r>
            </a:p>
          </p:txBody>
        </p:sp>
      </p:grpSp>
      <p:grpSp>
        <p:nvGrpSpPr>
          <p:cNvPr id="169" name="Group"/>
          <p:cNvGrpSpPr/>
          <p:nvPr/>
        </p:nvGrpSpPr>
        <p:grpSpPr>
          <a:xfrm>
            <a:off x="1328432" y="5761673"/>
            <a:ext cx="7386464" cy="3084596"/>
            <a:chOff x="0" y="0"/>
            <a:chExt cx="7386463" cy="3084594"/>
          </a:xfrm>
        </p:grpSpPr>
        <p:sp>
          <p:nvSpPr>
            <p:cNvPr id="164" name="Rounded Rectangle"/>
            <p:cNvSpPr/>
            <p:nvPr/>
          </p:nvSpPr>
          <p:spPr>
            <a:xfrm>
              <a:off x="2610391" y="15399"/>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5" name="TextBox 24"/>
            <p:cNvSpPr txBox="1"/>
            <p:nvPr/>
          </p:nvSpPr>
          <p:spPr>
            <a:xfrm>
              <a:off x="2898905" y="324152"/>
              <a:ext cx="3542659" cy="2000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defTabSz="914400">
                <a:defRPr sz="2000" b="0" cap="all">
                  <a:solidFill>
                    <a:srgbClr val="262626"/>
                  </a:solidFill>
                </a:defRPr>
              </a:pPr>
              <a:r>
                <a:rPr lang="hi-IN" sz="2400" b="0" cap="all" dirty="0">
                  <a:solidFill>
                    <a:srgbClr val="262626"/>
                  </a:solidFill>
                  <a:latin typeface="Arial" panose="020B0604020202020204" pitchFamily="34" charset="0"/>
                  <a:cs typeface="Arial" panose="020B0604020202020204" pitchFamily="34" charset="0"/>
                </a:rPr>
                <a:t>समुदायमा जानकारी</a:t>
              </a:r>
              <a:endParaRPr lang="en-US" sz="2400" b="0" cap="all" dirty="0">
                <a:solidFill>
                  <a:srgbClr val="262626"/>
                </a:solidFill>
                <a:latin typeface="Arial" panose="020B0604020202020204" pitchFamily="34" charset="0"/>
                <a:cs typeface="Arial" panose="020B0604020202020204" pitchFamily="34" charset="0"/>
              </a:endParaRPr>
            </a:p>
            <a:p>
              <a:pPr lvl="0" algn="l" defTabSz="914400">
                <a:defRPr sz="2000" b="0" cap="all">
                  <a:solidFill>
                    <a:srgbClr val="262626"/>
                  </a:solidFill>
                </a:defRPr>
              </a:pPr>
              <a:r>
                <a:rPr lang="hi-IN" sz="2000" b="0" cap="all" dirty="0">
                  <a:solidFill>
                    <a:srgbClr val="262626"/>
                  </a:solidFill>
                  <a:latin typeface="Arial" panose="020B0604020202020204" pitchFamily="34" charset="0"/>
                  <a:cs typeface="Arial" panose="020B0604020202020204" pitchFamily="34" charset="0"/>
                </a:rPr>
                <a:t>यो खण्डले </a:t>
              </a:r>
              <a:r>
                <a:rPr lang="en-US" sz="2000" b="0" cap="all" dirty="0">
                  <a:solidFill>
                    <a:srgbClr val="262626"/>
                  </a:solidFill>
                  <a:latin typeface="Arial" panose="020B0604020202020204" pitchFamily="34" charset="0"/>
                  <a:cs typeface="Arial" panose="020B0604020202020204" pitchFamily="34" charset="0"/>
                </a:rPr>
                <a:t>FLW </a:t>
              </a:r>
              <a:r>
                <a:rPr lang="hi-IN" sz="2000" b="0" cap="all" dirty="0">
                  <a:solidFill>
                    <a:srgbClr val="262626"/>
                  </a:solidFill>
                  <a:latin typeface="Arial" panose="020B0604020202020204" pitchFamily="34" charset="0"/>
                  <a:cs typeface="Arial" panose="020B0604020202020204" pitchFamily="34" charset="0"/>
                </a:rPr>
                <a:t>लौ समुदायलाई हात धुने, खोक्दा</a:t>
              </a:r>
            </a:p>
            <a:p>
              <a:pPr lvl="0" algn="l" defTabSz="914400">
                <a:defRPr sz="2000" b="0" cap="all">
                  <a:solidFill>
                    <a:srgbClr val="262626"/>
                  </a:solidFill>
                </a:defRPr>
              </a:pPr>
              <a:r>
                <a:rPr lang="hi-IN" sz="2000" b="0" cap="all" dirty="0">
                  <a:solidFill>
                    <a:srgbClr val="262626"/>
                  </a:solidFill>
                  <a:latin typeface="Arial" panose="020B0604020202020204" pitchFamily="34" charset="0"/>
                  <a:cs typeface="Arial" panose="020B0604020202020204" pitchFamily="34" charset="0"/>
                </a:rPr>
                <a:t>सुरक्षा, सामाजिक दूरी र </a:t>
              </a:r>
              <a:r>
                <a:rPr lang="en-US" sz="2000" b="0" cap="all" dirty="0">
                  <a:solidFill>
                    <a:srgbClr val="262626"/>
                  </a:solidFill>
                  <a:latin typeface="Arial" panose="020B0604020202020204" pitchFamily="34" charset="0"/>
                  <a:cs typeface="Arial" panose="020B0604020202020204" pitchFamily="34" charset="0"/>
                </a:rPr>
                <a:t>HRG </a:t>
              </a:r>
              <a:r>
                <a:rPr lang="hi-IN" sz="2000" b="0" cap="all" dirty="0">
                  <a:solidFill>
                    <a:srgbClr val="262626"/>
                  </a:solidFill>
                  <a:latin typeface="Arial" panose="020B0604020202020204" pitchFamily="34" charset="0"/>
                  <a:cs typeface="Arial" panose="020B0604020202020204" pitchFamily="34" charset="0"/>
                </a:rPr>
                <a:t>मा दिने जानकारी र</a:t>
              </a:r>
            </a:p>
            <a:p>
              <a:pPr lvl="0" algn="l" defTabSz="914400">
                <a:defRPr sz="2000" b="0" cap="all">
                  <a:solidFill>
                    <a:srgbClr val="262626"/>
                  </a:solidFill>
                </a:defRPr>
              </a:pPr>
              <a:r>
                <a:rPr lang="hi-IN" sz="2000" b="0" cap="all" dirty="0">
                  <a:solidFill>
                    <a:srgbClr val="262626"/>
                  </a:solidFill>
                  <a:latin typeface="Arial" panose="020B0604020202020204" pitchFamily="34" charset="0"/>
                  <a:cs typeface="Arial" panose="020B0604020202020204" pitchFamily="34" charset="0"/>
                </a:rPr>
                <a:t>शिक्षाको बारेमा कुरा गर्छ</a:t>
              </a:r>
              <a:endParaRPr sz="2000" b="0" cap="all" dirty="0">
                <a:solidFill>
                  <a:srgbClr val="262626"/>
                </a:solidFill>
                <a:latin typeface="Arial" panose="020B0604020202020204" pitchFamily="34" charset="0"/>
                <a:cs typeface="Arial" panose="020B0604020202020204" pitchFamily="34" charset="0"/>
              </a:endParaRPr>
            </a:p>
          </p:txBody>
        </p:sp>
        <p:pic>
          <p:nvPicPr>
            <p:cNvPr id="166" name="Image" descr="Image"/>
            <p:cNvPicPr>
              <a:picLocks noChangeAspect="1"/>
            </p:cNvPicPr>
            <p:nvPr/>
          </p:nvPicPr>
          <p:blipFill>
            <a:blip r:embed="rId13"/>
            <a:stretch>
              <a:fillRect/>
            </a:stretch>
          </p:blipFill>
          <p:spPr>
            <a:xfrm>
              <a:off x="0" y="910131"/>
              <a:ext cx="2544367" cy="1592987"/>
            </a:xfrm>
            <a:prstGeom prst="rect">
              <a:avLst/>
            </a:prstGeom>
            <a:ln w="12700" cap="flat">
              <a:noFill/>
              <a:miter lim="400000"/>
            </a:ln>
            <a:effectLst/>
          </p:spPr>
        </p:pic>
        <p:sp>
          <p:nvSpPr>
            <p:cNvPr id="167" name="2"/>
            <p:cNvSpPr txBox="1"/>
            <p:nvPr/>
          </p:nvSpPr>
          <p:spPr>
            <a:xfrm>
              <a:off x="6004772" y="58020"/>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2</a:t>
              </a:r>
            </a:p>
          </p:txBody>
        </p:sp>
        <p:sp>
          <p:nvSpPr>
            <p:cNvPr id="168" name="Arrow 11"/>
            <p:cNvSpPr/>
            <p:nvPr/>
          </p:nvSpPr>
          <p:spPr>
            <a:xfrm>
              <a:off x="6525398"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75" name="Group"/>
          <p:cNvGrpSpPr/>
          <p:nvPr/>
        </p:nvGrpSpPr>
        <p:grpSpPr>
          <a:xfrm>
            <a:off x="15984669" y="5782740"/>
            <a:ext cx="7496081" cy="3366915"/>
            <a:chOff x="0" y="0"/>
            <a:chExt cx="7496079" cy="3366913"/>
          </a:xfrm>
        </p:grpSpPr>
        <p:sp>
          <p:nvSpPr>
            <p:cNvPr id="170" name="Arrow 11"/>
            <p:cNvSpPr/>
            <p:nvPr/>
          </p:nvSpPr>
          <p:spPr>
            <a:xfrm rot="10800000">
              <a:off x="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71" name="Rounded Rectangle"/>
            <p:cNvSpPr/>
            <p:nvPr/>
          </p:nvSpPr>
          <p:spPr>
            <a:xfrm>
              <a:off x="851013" y="4203"/>
              <a:ext cx="4073186" cy="3362710"/>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2" name="TextBox 24"/>
            <p:cNvSpPr txBox="1"/>
            <p:nvPr/>
          </p:nvSpPr>
          <p:spPr>
            <a:xfrm>
              <a:off x="1293488" y="100511"/>
              <a:ext cx="3542659" cy="29854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defTabSz="914400">
                <a:defRPr sz="2000" b="0" cap="all">
                  <a:solidFill>
                    <a:srgbClr val="FFFFFF"/>
                  </a:solidFill>
                </a:defRPr>
              </a:pPr>
              <a:r>
                <a:rPr lang="hi-IN" sz="2400" b="0" cap="all" dirty="0">
                  <a:solidFill>
                    <a:srgbClr val="262626"/>
                  </a:solidFill>
                  <a:latin typeface="Arial" panose="020B0604020202020204" pitchFamily="34" charset="0"/>
                  <a:cs typeface="Arial" panose="020B0604020202020204" pitchFamily="34" charset="0"/>
                </a:rPr>
                <a:t>सहयता गर्ने स्वास्थ्य सेवाहरू: समुदाय र </a:t>
              </a:r>
              <a:r>
                <a:rPr lang="en-US" sz="2400" b="0" cap="all" dirty="0">
                  <a:solidFill>
                    <a:srgbClr val="262626"/>
                  </a:solidFill>
                  <a:latin typeface="Arial" panose="020B0604020202020204" pitchFamily="34" charset="0"/>
                  <a:cs typeface="Arial" panose="020B0604020202020204" pitchFamily="34" charset="0"/>
                </a:rPr>
                <a:t>HH</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सामुदायिक सञ्जालहरूले समुदायमा </a:t>
              </a:r>
              <a:r>
                <a:rPr lang="en-US" sz="2000" b="0" cap="all" dirty="0">
                  <a:solidFill>
                    <a:srgbClr val="262626"/>
                  </a:solidFill>
                  <a:latin typeface="Arial" panose="020B0604020202020204" pitchFamily="34" charset="0"/>
                  <a:cs typeface="Arial" panose="020B0604020202020204" pitchFamily="34" charset="0"/>
                </a:rPr>
                <a:t>COVID </a:t>
              </a:r>
              <a:r>
                <a:rPr lang="hi-IN" sz="2000" b="0" cap="all" dirty="0">
                  <a:solidFill>
                    <a:srgbClr val="262626"/>
                  </a:solidFill>
                  <a:latin typeface="Arial" panose="020B0604020202020204" pitchFamily="34" charset="0"/>
                  <a:cs typeface="Arial" panose="020B0604020202020204" pitchFamily="34" charset="0"/>
                </a:rPr>
                <a:t>लाई</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सम्बोधन गर्ने खेल्ने भूमिका के हो, आवश्यक सेवाहरू के</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के हुन्: घरमै हेरचाह, सहरी र ग्रामीण क्षेत्रहरूमा होम</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क्वारेन्टाइन</a:t>
              </a:r>
              <a:endParaRPr sz="2000" b="0" cap="all" dirty="0">
                <a:solidFill>
                  <a:srgbClr val="262626"/>
                </a:solidFill>
                <a:latin typeface="Arial" panose="020B0604020202020204" pitchFamily="34" charset="0"/>
                <a:cs typeface="Arial" panose="020B0604020202020204" pitchFamily="34" charset="0"/>
              </a:endParaRPr>
            </a:p>
          </p:txBody>
        </p:sp>
        <p:pic>
          <p:nvPicPr>
            <p:cNvPr id="173" name="Image" descr="Image"/>
            <p:cNvPicPr>
              <a:picLocks noChangeAspect="1"/>
            </p:cNvPicPr>
            <p:nvPr/>
          </p:nvPicPr>
          <p:blipFill>
            <a:blip r:embed="rId14"/>
            <a:stretch>
              <a:fillRect/>
            </a:stretch>
          </p:blipFill>
          <p:spPr>
            <a:xfrm>
              <a:off x="4998049" y="1206252"/>
              <a:ext cx="2498030" cy="1416951"/>
            </a:xfrm>
            <a:prstGeom prst="rect">
              <a:avLst/>
            </a:prstGeom>
            <a:ln w="12700" cap="flat">
              <a:noFill/>
              <a:miter lim="400000"/>
            </a:ln>
            <a:effectLst/>
          </p:spPr>
        </p:pic>
        <p:sp>
          <p:nvSpPr>
            <p:cNvPr id="174" name="5"/>
            <p:cNvSpPr txBox="1"/>
            <p:nvPr/>
          </p:nvSpPr>
          <p:spPr>
            <a:xfrm>
              <a:off x="957356" y="36953"/>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5</a:t>
              </a:r>
            </a:p>
          </p:txBody>
        </p:sp>
      </p:grpSp>
      <p:grpSp>
        <p:nvGrpSpPr>
          <p:cNvPr id="181" name="Group"/>
          <p:cNvGrpSpPr/>
          <p:nvPr/>
        </p:nvGrpSpPr>
        <p:grpSpPr>
          <a:xfrm>
            <a:off x="1246970" y="2576944"/>
            <a:ext cx="7467926" cy="3069196"/>
            <a:chOff x="0" y="0"/>
            <a:chExt cx="7467925" cy="3069195"/>
          </a:xfrm>
        </p:grpSpPr>
        <p:sp>
          <p:nvSpPr>
            <p:cNvPr id="176" name="Rounded Rectangle"/>
            <p:cNvSpPr/>
            <p:nvPr/>
          </p:nvSpPr>
          <p:spPr>
            <a:xfrm>
              <a:off x="2691853" y="0"/>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7" name="TextBox 24"/>
            <p:cNvSpPr txBox="1"/>
            <p:nvPr/>
          </p:nvSpPr>
          <p:spPr>
            <a:xfrm>
              <a:off x="2726906" y="391544"/>
              <a:ext cx="3538780" cy="2000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defTabSz="914400">
                <a:defRPr sz="2000" b="0" cap="all">
                  <a:solidFill>
                    <a:srgbClr val="262626"/>
                  </a:solidFill>
                </a:defRPr>
              </a:pPr>
              <a:r>
                <a:rPr lang="en-US" sz="2400" b="0" cap="all" dirty="0">
                  <a:solidFill>
                    <a:srgbClr val="262626"/>
                  </a:solidFill>
                  <a:latin typeface="Arial" panose="020B0604020202020204" pitchFamily="34" charset="0"/>
                  <a:cs typeface="Arial" panose="020B0604020202020204" pitchFamily="34" charset="0"/>
                </a:rPr>
                <a:t>FLW </a:t>
              </a:r>
              <a:r>
                <a:rPr lang="hi-IN" sz="2400" b="0" cap="all" dirty="0">
                  <a:solidFill>
                    <a:srgbClr val="262626"/>
                  </a:solidFill>
                  <a:latin typeface="Arial" panose="020B0604020202020204" pitchFamily="34" charset="0"/>
                  <a:cs typeface="Arial" panose="020B0604020202020204" pitchFamily="34" charset="0"/>
                </a:rPr>
                <a:t>को भूमिका</a:t>
              </a:r>
              <a:endParaRPr lang="en-US" sz="2400" b="0" cap="all" dirty="0">
                <a:solidFill>
                  <a:srgbClr val="262626"/>
                </a:solidFill>
                <a:latin typeface="Arial" panose="020B0604020202020204" pitchFamily="34" charset="0"/>
                <a:cs typeface="Arial" panose="020B0604020202020204" pitchFamily="34" charset="0"/>
              </a:endParaRPr>
            </a:p>
            <a:p>
              <a:pPr lvl="0" algn="l" defTabSz="914400">
                <a:defRPr sz="2000" b="0" cap="all">
                  <a:solidFill>
                    <a:srgbClr val="262626"/>
                  </a:solidFill>
                </a:defRPr>
              </a:pPr>
              <a:r>
                <a:rPr lang="hi-IN" sz="2000" b="0" dirty="0">
                  <a:solidFill>
                    <a:srgbClr val="262626"/>
                  </a:solidFill>
                  <a:latin typeface="Arial" panose="020B0604020202020204" pitchFamily="34" charset="0"/>
                  <a:cs typeface="Arial" panose="020B0604020202020204" pitchFamily="34" charset="0"/>
                </a:rPr>
                <a:t>यो सत्रले प्रत्येक अग्रपङ्क्तिको कामदारले निभाउनुपर्ने</a:t>
              </a:r>
            </a:p>
            <a:p>
              <a:pPr lvl="0" algn="l" defTabSz="914400">
                <a:defRPr sz="2000" b="0" cap="all">
                  <a:solidFill>
                    <a:srgbClr val="262626"/>
                  </a:solidFill>
                </a:defRPr>
              </a:pPr>
              <a:r>
                <a:rPr lang="hi-IN" sz="2000" b="0" dirty="0">
                  <a:solidFill>
                    <a:srgbClr val="262626"/>
                  </a:solidFill>
                  <a:latin typeface="Arial" panose="020B0604020202020204" pitchFamily="34" charset="0"/>
                  <a:cs typeface="Arial" panose="020B0604020202020204" pitchFamily="34" charset="0"/>
                </a:rPr>
                <a:t>भूमिका र </a:t>
              </a:r>
              <a:r>
                <a:rPr lang="en-US" sz="2000" b="0" dirty="0">
                  <a:solidFill>
                    <a:srgbClr val="262626"/>
                  </a:solidFill>
                  <a:latin typeface="Arial" panose="020B0604020202020204" pitchFamily="34" charset="0"/>
                  <a:cs typeface="Arial" panose="020B0604020202020204" pitchFamily="34" charset="0"/>
                </a:rPr>
                <a:t>COVID-19 </a:t>
              </a:r>
              <a:r>
                <a:rPr lang="hi-IN" sz="2000" b="0" dirty="0">
                  <a:solidFill>
                    <a:srgbClr val="262626"/>
                  </a:solidFill>
                  <a:latin typeface="Arial" panose="020B0604020202020204" pitchFamily="34" charset="0"/>
                  <a:cs typeface="Arial" panose="020B0604020202020204" pitchFamily="34" charset="0"/>
                </a:rPr>
                <a:t>को बारेमा उनले के जान्नुपर्छ भन्ने</a:t>
              </a:r>
            </a:p>
            <a:p>
              <a:pPr lvl="0" algn="l" defTabSz="914400">
                <a:defRPr sz="2000" b="0" cap="all">
                  <a:solidFill>
                    <a:srgbClr val="262626"/>
                  </a:solidFill>
                </a:defRPr>
              </a:pPr>
              <a:r>
                <a:rPr lang="hi-IN" sz="2000" b="0" dirty="0">
                  <a:solidFill>
                    <a:srgbClr val="262626"/>
                  </a:solidFill>
                  <a:latin typeface="Arial" panose="020B0604020202020204" pitchFamily="34" charset="0"/>
                  <a:cs typeface="Arial" panose="020B0604020202020204" pitchFamily="34" charset="0"/>
                </a:rPr>
                <a:t>बारेमा कुरा गर्छ</a:t>
              </a:r>
              <a:endParaRPr kumimoji="0" sz="20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pic>
          <p:nvPicPr>
            <p:cNvPr id="178" name="Picture 2" descr="Picture 2"/>
            <p:cNvPicPr>
              <a:picLocks noChangeAspect="1"/>
            </p:cNvPicPr>
            <p:nvPr/>
          </p:nvPicPr>
          <p:blipFill>
            <a:blip r:embed="rId15"/>
            <a:stretch>
              <a:fillRect/>
            </a:stretch>
          </p:blipFill>
          <p:spPr>
            <a:xfrm>
              <a:off x="0" y="412717"/>
              <a:ext cx="2707290" cy="2287978"/>
            </a:xfrm>
            <a:prstGeom prst="rect">
              <a:avLst/>
            </a:prstGeom>
            <a:ln w="12700" cap="flat">
              <a:noFill/>
              <a:miter lim="400000"/>
            </a:ln>
            <a:effectLst/>
          </p:spPr>
        </p:pic>
        <p:sp>
          <p:nvSpPr>
            <p:cNvPr id="179" name="1"/>
            <p:cNvSpPr txBox="1"/>
            <p:nvPr/>
          </p:nvSpPr>
          <p:spPr>
            <a:xfrm>
              <a:off x="6276809" y="42023"/>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1</a:t>
              </a:r>
            </a:p>
          </p:txBody>
        </p:sp>
        <p:sp>
          <p:nvSpPr>
            <p:cNvPr id="180" name="Arrow 11"/>
            <p:cNvSpPr/>
            <p:nvPr/>
          </p:nvSpPr>
          <p:spPr>
            <a:xfrm>
              <a:off x="660686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87" name="Group"/>
          <p:cNvGrpSpPr/>
          <p:nvPr/>
        </p:nvGrpSpPr>
        <p:grpSpPr>
          <a:xfrm>
            <a:off x="15946569" y="2457629"/>
            <a:ext cx="7163414" cy="3144365"/>
            <a:chOff x="0" y="-79739"/>
            <a:chExt cx="7163413" cy="3144364"/>
          </a:xfrm>
          <a:solidFill>
            <a:srgbClr val="BFE0F5"/>
          </a:solidFill>
        </p:grpSpPr>
        <p:sp>
          <p:nvSpPr>
            <p:cNvPr id="182" name="Arrow 11"/>
            <p:cNvSpPr/>
            <p:nvPr/>
          </p:nvSpPr>
          <p:spPr>
            <a:xfrm rot="10800000">
              <a:off x="0" y="39576"/>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3" name="Rounded Rectangle"/>
            <p:cNvSpPr/>
            <p:nvPr/>
          </p:nvSpPr>
          <p:spPr>
            <a:xfrm>
              <a:off x="889113" y="-79739"/>
              <a:ext cx="4073186" cy="3144364"/>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4" name="TextBox 24"/>
            <p:cNvSpPr txBox="1"/>
            <p:nvPr/>
          </p:nvSpPr>
          <p:spPr>
            <a:xfrm>
              <a:off x="1640390" y="81599"/>
              <a:ext cx="3214222" cy="2923872"/>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defTabSz="914400">
                <a:defRPr sz="2000" b="0" cap="all">
                  <a:solidFill>
                    <a:srgbClr val="FFFFFF"/>
                  </a:solidFill>
                </a:defRPr>
              </a:pPr>
              <a:r>
                <a:rPr lang="hi-IN" sz="2400" b="0" cap="all" dirty="0">
                  <a:solidFill>
                    <a:srgbClr val="262626"/>
                  </a:solidFill>
                  <a:latin typeface="Arial" panose="020B0604020202020204" pitchFamily="34" charset="0"/>
                  <a:cs typeface="Arial" panose="020B0604020202020204" pitchFamily="34" charset="0"/>
                </a:rPr>
                <a:t>व्यक्तिगत सुरक्षा</a:t>
              </a:r>
              <a:endParaRPr lang="en-US" sz="2400" b="0" cap="all" dirty="0">
                <a:solidFill>
                  <a:srgbClr val="262626"/>
                </a:solidFill>
                <a:latin typeface="Arial" panose="020B0604020202020204" pitchFamily="34" charset="0"/>
                <a:cs typeface="Arial" panose="020B0604020202020204" pitchFamily="34" charset="0"/>
              </a:endParaRP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अग्रपङ्क्तिका कामदारहरूले हजारौँ प्रत्यक्ष र अप्रत्यक्ष</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प्रभावित सामुदायिक सदस्यहरूलाई सन्देश पुर्‍याउन</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काम गर्नेछन्। यद्यपि उनीहरूले आफ्नै व्यक्तिगत</a:t>
              </a:r>
            </a:p>
            <a:p>
              <a:pPr lvl="0" algn="l" defTabSz="914400">
                <a:defRPr sz="2000" b="0" cap="all">
                  <a:solidFill>
                    <a:srgbClr val="FFFFFF"/>
                  </a:solidFill>
                </a:defRPr>
              </a:pPr>
              <a:r>
                <a:rPr lang="hi-IN" sz="2000" b="0" cap="all" dirty="0">
                  <a:solidFill>
                    <a:srgbClr val="262626"/>
                  </a:solidFill>
                  <a:latin typeface="Arial" panose="020B0604020202020204" pitchFamily="34" charset="0"/>
                  <a:cs typeface="Arial" panose="020B0604020202020204" pitchFamily="34" charset="0"/>
                </a:rPr>
                <a:t>सुरक्षाको पनि हेरचाह गर्नु आवश्यक छ</a:t>
              </a:r>
              <a:endParaRPr sz="2000" b="0" cap="all" dirty="0">
                <a:solidFill>
                  <a:srgbClr val="262626"/>
                </a:solidFill>
                <a:latin typeface="Arial" panose="020B0604020202020204" pitchFamily="34" charset="0"/>
                <a:cs typeface="Arial" panose="020B0604020202020204" pitchFamily="34" charset="0"/>
              </a:endParaRPr>
            </a:p>
          </p:txBody>
        </p:sp>
        <p:pic>
          <p:nvPicPr>
            <p:cNvPr id="185" name="Image" descr="Image"/>
            <p:cNvPicPr>
              <a:picLocks noChangeAspect="1"/>
            </p:cNvPicPr>
            <p:nvPr/>
          </p:nvPicPr>
          <p:blipFill>
            <a:blip r:embed="rId16"/>
            <a:stretch>
              <a:fillRect/>
            </a:stretch>
          </p:blipFill>
          <p:spPr>
            <a:xfrm>
              <a:off x="5406916" y="356761"/>
              <a:ext cx="1756497" cy="2479042"/>
            </a:xfrm>
            <a:prstGeom prst="rect">
              <a:avLst/>
            </a:prstGeom>
            <a:grpFill/>
            <a:ln w="12700" cap="flat">
              <a:noFill/>
              <a:miter lim="400000"/>
            </a:ln>
            <a:effectLst/>
          </p:spPr>
        </p:pic>
        <p:sp>
          <p:nvSpPr>
            <p:cNvPr id="186" name="6"/>
            <p:cNvSpPr txBox="1"/>
            <p:nvPr/>
          </p:nvSpPr>
          <p:spPr>
            <a:xfrm>
              <a:off x="987441" y="18803"/>
              <a:ext cx="652949" cy="56425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6</a:t>
              </a:r>
            </a:p>
          </p:txBody>
        </p:sp>
      </p:grpSp>
      <p:grpSp>
        <p:nvGrpSpPr>
          <p:cNvPr id="190" name="Group"/>
          <p:cNvGrpSpPr/>
          <p:nvPr/>
        </p:nvGrpSpPr>
        <p:grpSpPr>
          <a:xfrm>
            <a:off x="23097931" y="13055998"/>
            <a:ext cx="2098870" cy="1540535"/>
            <a:chOff x="0" y="2516"/>
            <a:chExt cx="2098868" cy="1540533"/>
          </a:xfrm>
        </p:grpSpPr>
        <p:sp>
          <p:nvSpPr>
            <p:cNvPr id="188" name="02"/>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02</a:t>
              </a:r>
            </a:p>
          </p:txBody>
        </p:sp>
        <p:pic>
          <p:nvPicPr>
            <p:cNvPr id="189" name="Image" descr="Image"/>
            <p:cNvPicPr>
              <a:picLocks noChangeAspect="1"/>
            </p:cNvPicPr>
            <p:nvPr/>
          </p:nvPicPr>
          <p:blipFill>
            <a:blip r:embed="rId8"/>
            <a:srcRect/>
            <a:stretch>
              <a:fillRect/>
            </a:stretch>
          </p:blipFill>
          <p:spPr>
            <a:xfrm>
              <a:off x="0" y="2516"/>
              <a:ext cx="554528" cy="541069"/>
            </a:xfrm>
            <a:prstGeom prst="rect">
              <a:avLst/>
            </a:prstGeom>
            <a:ln w="12700" cap="flat">
              <a:noFill/>
              <a:miter lim="400000"/>
            </a:ln>
            <a:effectLst/>
          </p:spPr>
        </p:pic>
      </p:grpSp>
    </p:spTree>
    <p:extLst>
      <p:ext uri="{BB962C8B-B14F-4D97-AF65-F5344CB8AC3E}">
        <p14:creationId xmlns:p14="http://schemas.microsoft.com/office/powerpoint/2010/main" val="1267854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9" name="Group"/>
          <p:cNvGrpSpPr/>
          <p:nvPr/>
        </p:nvGrpSpPr>
        <p:grpSpPr>
          <a:xfrm>
            <a:off x="300010" y="12315300"/>
            <a:ext cx="4601210" cy="995767"/>
            <a:chOff x="0" y="0"/>
            <a:chExt cx="4601208" cy="995765"/>
          </a:xfrm>
        </p:grpSpPr>
        <p:pic>
          <p:nvPicPr>
            <p:cNvPr id="62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2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2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2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2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32" name="Group"/>
          <p:cNvGrpSpPr/>
          <p:nvPr/>
        </p:nvGrpSpPr>
        <p:grpSpPr>
          <a:xfrm>
            <a:off x="23097931" y="13055998"/>
            <a:ext cx="2098870" cy="1540535"/>
            <a:chOff x="0" y="2516"/>
            <a:chExt cx="2098868" cy="1540533"/>
          </a:xfrm>
        </p:grpSpPr>
        <p:sp>
          <p:nvSpPr>
            <p:cNvPr id="630" name="1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20</a:t>
              </a:r>
              <a:endParaRPr dirty="0">
                <a:latin typeface="Arial" panose="020B0604020202020204" pitchFamily="34" charset="0"/>
                <a:cs typeface="Arial" panose="020B0604020202020204" pitchFamily="34" charset="0"/>
              </a:endParaRPr>
            </a:p>
          </p:txBody>
        </p:sp>
        <p:pic>
          <p:nvPicPr>
            <p:cNvPr id="63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633" name="Rounded Rectangle"/>
          <p:cNvSpPr/>
          <p:nvPr/>
        </p:nvSpPr>
        <p:spPr>
          <a:xfrm>
            <a:off x="3361511" y="476491"/>
            <a:ext cx="17660978" cy="1021624"/>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34" name="Response and containment– Create a Supportive environment"/>
          <p:cNvSpPr txBox="1"/>
          <p:nvPr/>
        </p:nvSpPr>
        <p:spPr>
          <a:xfrm>
            <a:off x="6975896" y="659008"/>
            <a:ext cx="10290318"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cap="all" spc="96">
                <a:solidFill>
                  <a:srgbClr val="002135"/>
                </a:solidFill>
              </a:defRPr>
            </a:lvl1pPr>
          </a:lstStyle>
          <a:p>
            <a:pPr algn="ctr"/>
            <a:r>
              <a:rPr lang="hi-IN" sz="3600" b="0" cap="none" dirty="0">
                <a:latin typeface="Arial" panose="020B0604020202020204" pitchFamily="34" charset="0"/>
                <a:cs typeface="Arial" panose="020B0604020202020204" pitchFamily="34" charset="0"/>
              </a:rPr>
              <a:t>प्रतिक्रिया रोकथाम– सहयोगी वातावरण सिर्जना</a:t>
            </a:r>
            <a:r>
              <a:rPr lang="en-US" sz="3600" b="0" cap="none" dirty="0">
                <a:latin typeface="Arial" panose="020B0604020202020204" pitchFamily="34" charset="0"/>
                <a:cs typeface="Arial" panose="020B0604020202020204" pitchFamily="34" charset="0"/>
              </a:rPr>
              <a:t> </a:t>
            </a:r>
            <a:r>
              <a:rPr lang="hi-IN" sz="3600" b="0" cap="none" dirty="0">
                <a:latin typeface="Arial" panose="020B0604020202020204" pitchFamily="34" charset="0"/>
                <a:cs typeface="Arial" panose="020B0604020202020204" pitchFamily="34" charset="0"/>
              </a:rPr>
              <a:t>गर्नुहोस्</a:t>
            </a:r>
            <a:endParaRPr sz="3600" b="0" cap="none"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3AA3FFF-8233-2D46-A6C6-6C29CB52E5EE}"/>
              </a:ext>
            </a:extLst>
          </p:cNvPr>
          <p:cNvGrpSpPr/>
          <p:nvPr/>
        </p:nvGrpSpPr>
        <p:grpSpPr>
          <a:xfrm>
            <a:off x="772820" y="1722740"/>
            <a:ext cx="5655004" cy="10324600"/>
            <a:chOff x="772820" y="1722740"/>
            <a:chExt cx="5655004" cy="10324600"/>
          </a:xfrm>
        </p:grpSpPr>
        <p:sp>
          <p:nvSpPr>
            <p:cNvPr id="635" name="Rounded Rectangle"/>
            <p:cNvSpPr/>
            <p:nvPr/>
          </p:nvSpPr>
          <p:spPr>
            <a:xfrm>
              <a:off x="772820" y="1722740"/>
              <a:ext cx="5578992" cy="10324600"/>
            </a:xfrm>
            <a:prstGeom prst="roundRect">
              <a:avLst>
                <a:gd name="adj" fmla="val 341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39" name="Talk to and…"/>
            <p:cNvSpPr txBox="1"/>
            <p:nvPr/>
          </p:nvSpPr>
          <p:spPr>
            <a:xfrm>
              <a:off x="925188" y="2150695"/>
              <a:ext cx="5502636" cy="886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1022350">
                <a:lnSpc>
                  <a:spcPct val="90000"/>
                </a:lnSpc>
                <a:spcBef>
                  <a:spcPts val="900"/>
                </a:spcBef>
                <a:defRPr sz="2600" cap="all"/>
              </a:pPr>
              <a:r>
                <a:rPr lang="hi-IN" sz="2800" b="0" dirty="0">
                  <a:latin typeface="Arial" panose="020B0604020202020204" pitchFamily="34" charset="0"/>
                  <a:cs typeface="Arial" panose="020B0604020202020204" pitchFamily="34" charset="0"/>
                </a:rPr>
                <a:t>भेदभादसँग लड्न</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प्रभावकारीहरू कुरा गर्नुहोस् र</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उनीहरूलाई संलग्न गर्नुहोस्</a:t>
              </a:r>
              <a:endParaRPr sz="2800" b="0" dirty="0">
                <a:latin typeface="Arial" panose="020B0604020202020204" pitchFamily="34" charset="0"/>
                <a:cs typeface="Arial" panose="020B0604020202020204" pitchFamily="34" charset="0"/>
              </a:endParaRPr>
            </a:p>
          </p:txBody>
        </p:sp>
      </p:grpSp>
      <p:sp>
        <p:nvSpPr>
          <p:cNvPr id="643" name="Make a list of local influencers (Gram Pradhan, Religious Leaders, Teachers, any other)…"/>
          <p:cNvSpPr txBox="1"/>
          <p:nvPr/>
        </p:nvSpPr>
        <p:spPr>
          <a:xfrm>
            <a:off x="1218872" y="3485852"/>
            <a:ext cx="4915267" cy="5034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234950" lvl="1" indent="-234950" algn="l" defTabSz="622300">
              <a:lnSpc>
                <a:spcPct val="150000"/>
              </a:lnSpc>
              <a:spcBef>
                <a:spcPts val="200"/>
              </a:spcBef>
              <a:buSzPct val="100000"/>
              <a:buChar char="•"/>
              <a:defRPr sz="2600" b="0" cap="small"/>
            </a:pPr>
            <a:r>
              <a:rPr lang="hi-IN" sz="2400" b="0" cap="small" dirty="0">
                <a:solidFill>
                  <a:schemeClr val="tx1"/>
                </a:solidFill>
                <a:latin typeface="Arial" panose="020B0604020202020204" pitchFamily="34" charset="0"/>
                <a:cs typeface="Arial" panose="020B0604020202020204" pitchFamily="34" charset="0"/>
              </a:rPr>
              <a:t>स्थानीय प्रभावकारीहरूको सूची</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बनाउनुहोस् (ग्राम प्रधान, धार्मक</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नेताहरू, शिक्षकहरू, कुनै अन्य)</a:t>
            </a:r>
          </a:p>
          <a:p>
            <a:pPr marL="234950" lvl="1" indent="-234950" algn="l" defTabSz="622300">
              <a:lnSpc>
                <a:spcPct val="150000"/>
              </a:lnSpc>
              <a:spcBef>
                <a:spcPts val="200"/>
              </a:spcBef>
              <a:buSzPct val="100000"/>
              <a:buChar char="•"/>
              <a:defRPr sz="2600" b="0" cap="small"/>
            </a:pPr>
            <a:r>
              <a:rPr lang="hi-IN" sz="2400" b="0" cap="small" dirty="0">
                <a:solidFill>
                  <a:schemeClr val="tx1"/>
                </a:solidFill>
                <a:latin typeface="Arial" panose="020B0604020202020204" pitchFamily="34" charset="0"/>
                <a:cs typeface="Arial" panose="020B0604020202020204" pitchFamily="34" charset="0"/>
              </a:rPr>
              <a:t>स्थिति र पालना गर्नुपर्ने</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प्रोटोकलहरू/आदेशहरू/सूचनाहरू</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बयन र छलफल गर्नुहोस् र प्रमुख</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सन्देशहरू दिनमा उनीहरूको</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सहयोग</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खोज्नुहोस्।</a:t>
            </a:r>
          </a:p>
          <a:p>
            <a:pPr marL="234950" lvl="1" indent="-234950" algn="l" defTabSz="622300">
              <a:lnSpc>
                <a:spcPct val="150000"/>
              </a:lnSpc>
              <a:spcBef>
                <a:spcPts val="200"/>
              </a:spcBef>
              <a:buSzPct val="100000"/>
              <a:buChar char="•"/>
              <a:defRPr sz="2600" b="0" cap="small"/>
            </a:pPr>
            <a:r>
              <a:rPr lang="hi-IN" sz="2400" b="0" cap="small" dirty="0">
                <a:solidFill>
                  <a:schemeClr val="tx1"/>
                </a:solidFill>
                <a:latin typeface="Arial" panose="020B0604020202020204" pitchFamily="34" charset="0"/>
                <a:cs typeface="Arial" panose="020B0604020202020204" pitchFamily="34" charset="0"/>
              </a:rPr>
              <a:t>सामुदायिक सञ्जालहरूको लागि</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निर्दिस्ट गर्ने भूमिकाहरू</a:t>
            </a:r>
            <a:r>
              <a:rPr lang="en-US" sz="2400" b="0" cap="small" dirty="0">
                <a:solidFill>
                  <a:schemeClr val="tx1"/>
                </a:solidFill>
                <a:latin typeface="Arial" panose="020B0604020202020204" pitchFamily="34" charset="0"/>
                <a:cs typeface="Arial" panose="020B0604020202020204" pitchFamily="34" charset="0"/>
              </a:rPr>
              <a:t> </a:t>
            </a:r>
            <a:r>
              <a:rPr lang="hi-IN" sz="2400" b="0" cap="small" dirty="0">
                <a:solidFill>
                  <a:schemeClr val="tx1"/>
                </a:solidFill>
                <a:latin typeface="Arial" panose="020B0604020202020204" pitchFamily="34" charset="0"/>
                <a:cs typeface="Arial" panose="020B0604020202020204" pitchFamily="34" charset="0"/>
              </a:rPr>
              <a:t>सघाउनुहोस्</a:t>
            </a:r>
            <a:endParaRPr sz="2400" b="0" cap="small" dirty="0">
              <a:solidFill>
                <a:schemeClr val="tx1"/>
              </a:solidFill>
              <a:latin typeface="Arial" panose="020B0604020202020204" pitchFamily="34" charset="0"/>
              <a:cs typeface="Arial" panose="020B0604020202020204" pitchFamily="34" charset="0"/>
            </a:endParaRPr>
          </a:p>
        </p:txBody>
      </p:sp>
      <p:sp>
        <p:nvSpPr>
          <p:cNvPr id="636" name="Rounded Rectangle"/>
          <p:cNvSpPr/>
          <p:nvPr/>
        </p:nvSpPr>
        <p:spPr>
          <a:xfrm>
            <a:off x="6503837" y="1722740"/>
            <a:ext cx="5578992" cy="10324600"/>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0" name="PLAN COMMUNITY…"/>
          <p:cNvSpPr txBox="1"/>
          <p:nvPr/>
        </p:nvSpPr>
        <p:spPr>
          <a:xfrm>
            <a:off x="7004029" y="2071766"/>
            <a:ext cx="4265591"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600">
                <a:solidFill>
                  <a:srgbClr val="FFFFFF"/>
                </a:solidFill>
              </a:defRPr>
            </a:pPr>
            <a:r>
              <a:rPr lang="hi-IN" sz="2800" b="0" cap="all" dirty="0">
                <a:solidFill>
                  <a:schemeClr val="tx1"/>
                </a:solidFill>
                <a:latin typeface="Arial" panose="020B0604020202020204" pitchFamily="34" charset="0"/>
                <a:cs typeface="Arial" panose="020B0604020202020204" pitchFamily="34" charset="0"/>
              </a:rPr>
              <a:t>उच्च जोखिमको लागि समुदाय</a:t>
            </a:r>
          </a:p>
          <a:p>
            <a:pPr>
              <a:defRPr sz="2600">
                <a:solidFill>
                  <a:srgbClr val="FFFFFF"/>
                </a:solidFill>
              </a:defRPr>
            </a:pPr>
            <a:r>
              <a:rPr lang="hi-IN" sz="2800" b="0" cap="all" dirty="0">
                <a:solidFill>
                  <a:schemeClr val="tx1"/>
                </a:solidFill>
                <a:latin typeface="Arial" panose="020B0604020202020204" pitchFamily="34" charset="0"/>
                <a:cs typeface="Arial" panose="020B0604020202020204" pitchFamily="34" charset="0"/>
              </a:rPr>
              <a:t>सहयोगको योजना बनाउनुहोस्</a:t>
            </a:r>
            <a:endParaRPr sz="2800" b="0" cap="all" dirty="0">
              <a:solidFill>
                <a:schemeClr val="tx1"/>
              </a:solidFill>
              <a:latin typeface="Arial" panose="020B0604020202020204" pitchFamily="34" charset="0"/>
              <a:cs typeface="Arial" panose="020B0604020202020204" pitchFamily="34" charset="0"/>
            </a:endParaRPr>
          </a:p>
        </p:txBody>
      </p:sp>
      <p:sp>
        <p:nvSpPr>
          <p:cNvPr id="637" name="Rounded Rectangle"/>
          <p:cNvSpPr/>
          <p:nvPr/>
        </p:nvSpPr>
        <p:spPr>
          <a:xfrm>
            <a:off x="12234856" y="1738931"/>
            <a:ext cx="5645307" cy="10292217"/>
          </a:xfrm>
          <a:prstGeom prst="roundRect">
            <a:avLst>
              <a:gd name="adj" fmla="val 337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42" name="COORDINATE  WITH…"/>
          <p:cNvSpPr txBox="1"/>
          <p:nvPr/>
        </p:nvSpPr>
        <p:spPr>
          <a:xfrm>
            <a:off x="12301170" y="2056702"/>
            <a:ext cx="5578992" cy="1395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600"/>
            </a:pPr>
            <a:r>
              <a:rPr lang="hi-IN" sz="2800" b="0" cap="all" dirty="0">
                <a:solidFill>
                  <a:schemeClr val="tx1"/>
                </a:solidFill>
                <a:latin typeface="Arial" panose="020B0604020202020204" pitchFamily="34" charset="0"/>
                <a:cs typeface="Arial" panose="020B0604020202020204" pitchFamily="34" charset="0"/>
              </a:rPr>
              <a:t>समन्वय गर्नुहोस्</a:t>
            </a:r>
          </a:p>
          <a:p>
            <a:pPr>
              <a:defRPr sz="2600"/>
            </a:pPr>
            <a:r>
              <a:rPr lang="hi-IN" sz="2800" b="0" cap="all" dirty="0">
                <a:solidFill>
                  <a:schemeClr val="tx1"/>
                </a:solidFill>
                <a:latin typeface="Arial" panose="020B0604020202020204" pitchFamily="34" charset="0"/>
                <a:cs typeface="Arial" panose="020B0604020202020204" pitchFamily="34" charset="0"/>
              </a:rPr>
              <a:t>अवस्थित सामुदायिक सञ्जालहरूसँग</a:t>
            </a:r>
          </a:p>
          <a:p>
            <a:pPr>
              <a:defRPr sz="2600"/>
            </a:pPr>
            <a:r>
              <a:rPr lang="hi-IN" sz="2800" b="0" cap="all" dirty="0">
                <a:solidFill>
                  <a:schemeClr val="tx1"/>
                </a:solidFill>
                <a:latin typeface="Arial" panose="020B0604020202020204" pitchFamily="34" charset="0"/>
                <a:cs typeface="Arial" panose="020B0604020202020204" pitchFamily="34" charset="0"/>
              </a:rPr>
              <a:t>सहायताको लागि</a:t>
            </a:r>
            <a:endParaRPr sz="2800" b="0" cap="all" dirty="0">
              <a:solidFill>
                <a:schemeClr val="tx1"/>
              </a:solidFill>
              <a:latin typeface="Arial" panose="020B0604020202020204" pitchFamily="34" charset="0"/>
              <a:cs typeface="Arial" panose="020B0604020202020204" pitchFamily="34" charset="0"/>
            </a:endParaRPr>
          </a:p>
        </p:txBody>
      </p:sp>
      <p:sp>
        <p:nvSpPr>
          <p:cNvPr id="645" name="Coordinate with the existing groups like SHGs, Youth networks, VHSNC etc on the roles assigned  for emergency planning, distribution  of services like food/grocery delivery for quarantined households, midday meals medicine etc.…"/>
          <p:cNvSpPr txBox="1"/>
          <p:nvPr/>
        </p:nvSpPr>
        <p:spPr>
          <a:xfrm>
            <a:off x="12441798" y="3422460"/>
            <a:ext cx="5590388" cy="7355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14299" lvl="1" indent="-114299" algn="l" defTabSz="622300">
              <a:lnSpc>
                <a:spcPct val="150000"/>
              </a:lnSpc>
              <a:spcBef>
                <a:spcPts val="200"/>
              </a:spcBef>
              <a:buSzPct val="100000"/>
              <a:buChar char="•"/>
              <a:defRPr sz="2600" b="0" cap="small"/>
            </a:pPr>
            <a:r>
              <a:rPr lang="hi-IN" sz="2400" b="0" dirty="0">
                <a:latin typeface="Arial" panose="020B0604020202020204" pitchFamily="34" charset="0"/>
                <a:cs typeface="Arial" panose="020B0604020202020204" pitchFamily="34" charset="0"/>
              </a:rPr>
              <a:t>आपतकालीन योजना गर्न, क्वारेन्टाइन</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गरिएका घरहरूको लागि</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खाना/किरानाजस्ता सेवाहरू वितरण</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गर्न, मध्य दिन खाना औषधि आदि</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निर्दिष्ट भूमिकाहरूमा </a:t>
            </a:r>
            <a:r>
              <a:rPr lang="en-US" sz="2400" b="0" dirty="0">
                <a:latin typeface="Arial" panose="020B0604020202020204" pitchFamily="34" charset="0"/>
                <a:cs typeface="Arial" panose="020B0604020202020204" pitchFamily="34" charset="0"/>
              </a:rPr>
              <a:t>SHG </a:t>
            </a:r>
            <a:r>
              <a:rPr lang="hi-IN" sz="2400" b="0" dirty="0">
                <a:latin typeface="Arial" panose="020B0604020202020204" pitchFamily="34" charset="0"/>
                <a:cs typeface="Arial" panose="020B0604020202020204" pitchFamily="34" charset="0"/>
              </a:rPr>
              <a:t>हरू, युवा</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सञ्जालहरू, </a:t>
            </a:r>
            <a:r>
              <a:rPr lang="en-US" sz="2400" b="0" dirty="0">
                <a:latin typeface="Arial" panose="020B0604020202020204" pitchFamily="34" charset="0"/>
                <a:cs typeface="Arial" panose="020B0604020202020204" pitchFamily="34" charset="0"/>
              </a:rPr>
              <a:t>VHSNC </a:t>
            </a:r>
            <a:r>
              <a:rPr lang="hi-IN" sz="2400" b="0" dirty="0">
                <a:latin typeface="Arial" panose="020B0604020202020204" pitchFamily="34" charset="0"/>
                <a:cs typeface="Arial" panose="020B0604020202020204" pitchFamily="34" charset="0"/>
              </a:rPr>
              <a:t>आदिजस्ता</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अवस्थित समूहहरूसँग समन्वय</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गर्नुहोस्।</a:t>
            </a:r>
          </a:p>
          <a:p>
            <a:pPr marL="114299" lvl="1" indent="-114299" algn="l" defTabSz="622300">
              <a:lnSpc>
                <a:spcPct val="150000"/>
              </a:lnSpc>
              <a:spcBef>
                <a:spcPts val="200"/>
              </a:spcBef>
              <a:buSzPct val="100000"/>
              <a:buChar char="•"/>
              <a:defRPr sz="2600" b="0" cap="small"/>
            </a:pP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तिनीहरूसँग </a:t>
            </a:r>
            <a:r>
              <a:rPr lang="en-US" sz="2400" b="0" dirty="0">
                <a:latin typeface="Arial" panose="020B0604020202020204" pitchFamily="34" charset="0"/>
                <a:cs typeface="Arial" panose="020B0604020202020204" pitchFamily="34" charset="0"/>
              </a:rPr>
              <a:t>ANM, ASHA, </a:t>
            </a:r>
            <a:r>
              <a:rPr lang="hi-IN" sz="2400" b="0" dirty="0">
                <a:latin typeface="Arial" panose="020B0604020202020204" pitchFamily="34" charset="0"/>
                <a:cs typeface="Arial" panose="020B0604020202020204" pitchFamily="34" charset="0"/>
              </a:rPr>
              <a:t>एम्बुलेन्स</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र अन्य चिकित्सकीय सहायताका</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सम्पर्क विवरण साझेदारी गर्नुहोस्</a:t>
            </a:r>
          </a:p>
          <a:p>
            <a:pPr marL="114299" lvl="1" indent="-114299" algn="l" defTabSz="622300">
              <a:lnSpc>
                <a:spcPct val="150000"/>
              </a:lnSpc>
              <a:spcBef>
                <a:spcPts val="200"/>
              </a:spcBef>
              <a:buSzPct val="100000"/>
              <a:buChar char="•"/>
              <a:defRPr sz="2600" b="0" cap="small"/>
            </a:pP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मानसिक आघात र बच्चामा हिंसाका</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समस्याहरू सम्बोधन गर्नको लागि</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बाल सुरक्षा समितिहरूको समन्वय</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विवरण साझेदारी गर्नुहोस्</a:t>
            </a:r>
            <a:endParaRPr sz="2400" b="0" dirty="0">
              <a:latin typeface="Arial" panose="020B0604020202020204" pitchFamily="34" charset="0"/>
              <a:cs typeface="Arial" panose="020B0604020202020204" pitchFamily="34" charset="0"/>
            </a:endParaRPr>
          </a:p>
        </p:txBody>
      </p:sp>
      <p:sp>
        <p:nvSpPr>
          <p:cNvPr id="638" name="Rounded Rectangle"/>
          <p:cNvSpPr/>
          <p:nvPr/>
        </p:nvSpPr>
        <p:spPr>
          <a:xfrm>
            <a:off x="18032187" y="1722740"/>
            <a:ext cx="5578992" cy="10292216"/>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1" name="HELP DEVELOP HOUSEHOLD…"/>
          <p:cNvSpPr txBox="1"/>
          <p:nvPr/>
        </p:nvSpPr>
        <p:spPr>
          <a:xfrm>
            <a:off x="18192562" y="2426476"/>
            <a:ext cx="5286338"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600">
                <a:solidFill>
                  <a:srgbClr val="FFFFFF"/>
                </a:solidFill>
              </a:defRPr>
            </a:pPr>
            <a:r>
              <a:rPr lang="hi-IN" sz="2800" b="0" cap="all" dirty="0">
                <a:solidFill>
                  <a:schemeClr val="tx1"/>
                </a:solidFill>
                <a:latin typeface="Arial" panose="020B0604020202020204" pitchFamily="34" charset="0"/>
                <a:cs typeface="Arial" panose="020B0604020202020204" pitchFamily="34" charset="0"/>
              </a:rPr>
              <a:t>घरधुरीलाई आपतकालीन सम्पर्क सूची</a:t>
            </a:r>
          </a:p>
          <a:p>
            <a:pPr>
              <a:defRPr sz="2600">
                <a:solidFill>
                  <a:srgbClr val="FFFFFF"/>
                </a:solidFill>
              </a:defRPr>
            </a:pPr>
            <a:r>
              <a:rPr lang="hi-IN" sz="2800" b="0" cap="all" dirty="0">
                <a:solidFill>
                  <a:schemeClr val="tx1"/>
                </a:solidFill>
                <a:latin typeface="Arial" panose="020B0604020202020204" pitchFamily="34" charset="0"/>
                <a:cs typeface="Arial" panose="020B0604020202020204" pitchFamily="34" charset="0"/>
              </a:rPr>
              <a:t>निर्माण गर्न मद्दत गर्नुहोस्</a:t>
            </a:r>
            <a:r>
              <a:rPr sz="2800" b="0" cap="all" dirty="0">
                <a:solidFill>
                  <a:schemeClr val="tx1"/>
                </a:solidFill>
                <a:latin typeface="Arial" panose="020B0604020202020204" pitchFamily="34" charset="0"/>
                <a:cs typeface="Arial" panose="020B0604020202020204" pitchFamily="34" charset="0"/>
              </a:rPr>
              <a:t>T</a:t>
            </a:r>
          </a:p>
        </p:txBody>
      </p:sp>
      <p:sp>
        <p:nvSpPr>
          <p:cNvPr id="646" name="Ensure each household has a current list of emergency contacts for family, friends, neighbours, essential services contact numbers like food, medicines, medical help ."/>
          <p:cNvSpPr txBox="1"/>
          <p:nvPr/>
        </p:nvSpPr>
        <p:spPr>
          <a:xfrm>
            <a:off x="18192562" y="3576975"/>
            <a:ext cx="5286338"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14300" lvl="1" indent="-114300" algn="l" defTabSz="622300">
              <a:lnSpc>
                <a:spcPct val="150000"/>
              </a:lnSpc>
              <a:spcBef>
                <a:spcPts val="200"/>
              </a:spcBef>
              <a:buSzPct val="100000"/>
              <a:buChar char="•"/>
              <a:defRPr sz="2600" b="0" cap="small">
                <a:solidFill>
                  <a:srgbClr val="FFFFFF"/>
                </a:solidFill>
              </a:defRPr>
            </a:pPr>
            <a:r>
              <a:rPr lang="hi-IN" sz="2400" b="0" dirty="0">
                <a:solidFill>
                  <a:sysClr val="windowText" lastClr="000000"/>
                </a:solidFill>
                <a:latin typeface="Arial" panose="020B0604020202020204" pitchFamily="34" charset="0"/>
                <a:cs typeface="Arial" panose="020B0604020202020204" pitchFamily="34" charset="0"/>
              </a:rPr>
              <a:t>प्रत्येक घरपरिवारसँग परिवार, साथी,</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छिमेकीको लागि आपतकालीन</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सम्पर्कहरूको हालको सूची भएको,</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खाना, औषधि, चिकित्सकीय</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मद्दतजस्ता अत्यावश्यक सेवाहरूका</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सम्पर्क नम्बरहरू भएको सुनिश्चित</a:t>
            </a:r>
            <a:r>
              <a:rPr lang="en-US" sz="2400" b="0" dirty="0">
                <a:solidFill>
                  <a:sysClr val="windowText" lastClr="000000"/>
                </a:solidFill>
                <a:latin typeface="Arial" panose="020B0604020202020204" pitchFamily="34" charset="0"/>
                <a:cs typeface="Arial" panose="020B0604020202020204" pitchFamily="34" charset="0"/>
              </a:rPr>
              <a:t> </a:t>
            </a:r>
            <a:r>
              <a:rPr lang="hi-IN" sz="2400" b="0" dirty="0">
                <a:solidFill>
                  <a:sysClr val="windowText" lastClr="000000"/>
                </a:solidFill>
                <a:latin typeface="Arial" panose="020B0604020202020204" pitchFamily="34" charset="0"/>
                <a:cs typeface="Arial" panose="020B0604020202020204" pitchFamily="34" charset="0"/>
              </a:rPr>
              <a:t>गर्नुहोस्।</a:t>
            </a:r>
            <a:endParaRPr sz="2400" b="0" dirty="0">
              <a:solidFill>
                <a:sysClr val="windowText" lastClr="000000"/>
              </a:solidFill>
              <a:latin typeface="Arial" panose="020B0604020202020204" pitchFamily="34" charset="0"/>
              <a:cs typeface="Arial" panose="020B0604020202020204" pitchFamily="34" charset="0"/>
            </a:endParaRPr>
          </a:p>
        </p:txBody>
      </p:sp>
      <p:sp>
        <p:nvSpPr>
          <p:cNvPr id="26" name="Make a list of high risk groups in the village…">
            <a:extLst>
              <a:ext uri="{FF2B5EF4-FFF2-40B4-BE49-F238E27FC236}">
                <a16:creationId xmlns:a16="http://schemas.microsoft.com/office/drawing/2014/main" id="{3899B0D1-8051-7D4B-9193-063EB3BB23D7}"/>
              </a:ext>
            </a:extLst>
          </p:cNvPr>
          <p:cNvSpPr txBox="1"/>
          <p:nvPr/>
        </p:nvSpPr>
        <p:spPr>
          <a:xfrm>
            <a:off x="6778806" y="3422460"/>
            <a:ext cx="5134411" cy="78790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nchor="ctr">
            <a:spAutoFit/>
          </a:bodyPr>
          <a:lstStyle/>
          <a:p>
            <a:pPr marL="114299" lvl="1" indent="-114299" algn="l" defTabSz="533400">
              <a:lnSpc>
                <a:spcPct val="150000"/>
              </a:lnSpc>
              <a:spcBef>
                <a:spcPts val="200"/>
              </a:spcBef>
              <a:buSzPct val="100000"/>
              <a:buChar char="•"/>
              <a:defRPr sz="2600" b="0" cap="small">
                <a:solidFill>
                  <a:srgbClr val="FFFFFF"/>
                </a:solidFill>
              </a:defRPr>
            </a:pPr>
            <a:r>
              <a:rPr lang="hi-IN" sz="2400" b="0" dirty="0">
                <a:solidFill>
                  <a:schemeClr val="tx1"/>
                </a:solidFill>
                <a:latin typeface="Arial" panose="020B0604020202020204" pitchFamily="34" charset="0"/>
                <a:cs typeface="Arial" panose="020B0604020202020204" pitchFamily="34" charset="0"/>
              </a:rPr>
              <a:t>गाउँका उच्च जोखिमका समूहको सूची बनाउनुहोस्</a:t>
            </a:r>
          </a:p>
          <a:p>
            <a:pPr marL="114299" lvl="1" indent="-114299" algn="l" defTabSz="533400">
              <a:lnSpc>
                <a:spcPct val="150000"/>
              </a:lnSpc>
              <a:spcBef>
                <a:spcPts val="200"/>
              </a:spcBef>
              <a:buSzPct val="100000"/>
              <a:buChar char="•"/>
              <a:defRPr sz="2600" b="0" cap="small">
                <a:solidFill>
                  <a:srgbClr val="FFFFFF"/>
                </a:solidFill>
              </a:defRPr>
            </a:pPr>
            <a:r>
              <a:rPr lang="hi-IN" sz="2400" b="0" dirty="0">
                <a:solidFill>
                  <a:schemeClr val="tx1"/>
                </a:solidFill>
                <a:latin typeface="Arial" panose="020B0604020202020204" pitchFamily="34" charset="0"/>
                <a:cs typeface="Arial" panose="020B0604020202020204" pitchFamily="34" charset="0"/>
              </a:rPr>
              <a:t> तिनीहरूले भेट्ने वा कुरा गर्ने मानिसको पहिचान गर्नुहोस्; यी मानिसहरूसँग रोकथामका उपायहरूको साझेदारी गर्नुहोस् र उनीहरूलाई उच्च जोखिमका मानिससँग यी उपायहरूको सञ्चार गरिराख्न अनुरोध गर्नुहोस्</a:t>
            </a:r>
          </a:p>
          <a:p>
            <a:pPr marL="114299" lvl="1" indent="-114299" algn="l" defTabSz="533400">
              <a:lnSpc>
                <a:spcPct val="150000"/>
              </a:lnSpc>
              <a:spcBef>
                <a:spcPts val="200"/>
              </a:spcBef>
              <a:buSzPct val="100000"/>
              <a:buChar char="•"/>
              <a:defRPr sz="2600" b="0" cap="small">
                <a:solidFill>
                  <a:srgbClr val="FFFFFF"/>
                </a:solidFill>
              </a:defRPr>
            </a:pPr>
            <a:r>
              <a:rPr lang="hi-IN" sz="2400" b="0" dirty="0">
                <a:solidFill>
                  <a:schemeClr val="tx1"/>
                </a:solidFill>
                <a:latin typeface="Arial" panose="020B0604020202020204" pitchFamily="34" charset="0"/>
                <a:cs typeface="Arial" panose="020B0604020202020204" pitchFamily="34" charset="0"/>
              </a:rPr>
              <a:t> वृद्ध मानिस वा हाइपरटेन्सन, मधुमेह, फोक्सो वा मृगौलाको रोगजस्ता दीर्घरोगहरू भएका मानिसको हेरचाह गर्नुहोस्।</a:t>
            </a:r>
          </a:p>
          <a:p>
            <a:pPr marL="114299" lvl="1" indent="-114299" algn="l" defTabSz="533400">
              <a:lnSpc>
                <a:spcPct val="150000"/>
              </a:lnSpc>
              <a:spcBef>
                <a:spcPts val="200"/>
              </a:spcBef>
              <a:buSzPct val="100000"/>
              <a:buChar char="•"/>
              <a:defRPr sz="2600" b="0" cap="small">
                <a:solidFill>
                  <a:srgbClr val="FFFFFF"/>
                </a:solidFill>
              </a:defRPr>
            </a:pPr>
            <a:r>
              <a:rPr lang="hi-IN" sz="2400" b="0" dirty="0">
                <a:solidFill>
                  <a:schemeClr val="tx1"/>
                </a:solidFill>
                <a:latin typeface="Arial" panose="020B0604020202020204" pitchFamily="34" charset="0"/>
                <a:cs typeface="Arial" panose="020B0604020202020204" pitchFamily="34" charset="0"/>
              </a:rPr>
              <a:t>क्वारेन्टाइनमा हुन सक्ने आमाबुबाका बच्चाहरूको शिक्षा र/वा हेरचाहको समस्याको लागि हेरविचार गर्नुहोस्।</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linds(horizontal)">
                                      <p:cBhvr>
                                        <p:cTn id="7" dur="1000"/>
                                        <p:tgtEl>
                                          <p:spTgt spid="6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3"/>
                                        </p:tgtEl>
                                        <p:attrNameLst>
                                          <p:attrName>style.visibility</p:attrName>
                                        </p:attrNameLst>
                                      </p:cBhvr>
                                      <p:to>
                                        <p:strVal val="visible"/>
                                      </p:to>
                                    </p:set>
                                    <p:animEffect transition="in" filter="blinds(horizontal)">
                                      <p:cBhvr>
                                        <p:cTn id="10" dur="1000"/>
                                        <p:tgtEl>
                                          <p:spTgt spid="6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3">
                                            <p:bg/>
                                          </p:spTgt>
                                        </p:tgtEl>
                                        <p:attrNameLst>
                                          <p:attrName>style.visibility</p:attrName>
                                        </p:attrNameLst>
                                      </p:cBhvr>
                                      <p:to>
                                        <p:strVal val="visible"/>
                                      </p:to>
                                    </p:set>
                                    <p:animEffect transition="in" filter="fade">
                                      <p:cBhvr>
                                        <p:cTn id="20" dur="1000"/>
                                        <p:tgtEl>
                                          <p:spTgt spid="643">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3">
                                            <p:txEl>
                                              <p:pRg st="0" end="0"/>
                                            </p:txEl>
                                          </p:spTgt>
                                        </p:tgtEl>
                                        <p:attrNameLst>
                                          <p:attrName>style.visibility</p:attrName>
                                        </p:attrNameLst>
                                      </p:cBhvr>
                                      <p:to>
                                        <p:strVal val="visible"/>
                                      </p:to>
                                    </p:set>
                                    <p:animEffect transition="in" filter="fade">
                                      <p:cBhvr>
                                        <p:cTn id="25" dur="1000"/>
                                        <p:tgtEl>
                                          <p:spTgt spid="64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3">
                                            <p:txEl>
                                              <p:pRg st="1" end="1"/>
                                            </p:txEl>
                                          </p:spTgt>
                                        </p:tgtEl>
                                        <p:attrNameLst>
                                          <p:attrName>style.visibility</p:attrName>
                                        </p:attrNameLst>
                                      </p:cBhvr>
                                      <p:to>
                                        <p:strVal val="visible"/>
                                      </p:to>
                                    </p:set>
                                    <p:animEffect transition="in" filter="fade">
                                      <p:cBhvr>
                                        <p:cTn id="30" dur="1000"/>
                                        <p:tgtEl>
                                          <p:spTgt spid="64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43">
                                            <p:txEl>
                                              <p:pRg st="2" end="2"/>
                                            </p:txEl>
                                          </p:spTgt>
                                        </p:tgtEl>
                                        <p:attrNameLst>
                                          <p:attrName>style.visibility</p:attrName>
                                        </p:attrNameLst>
                                      </p:cBhvr>
                                      <p:to>
                                        <p:strVal val="visible"/>
                                      </p:to>
                                    </p:set>
                                    <p:animEffect transition="in" filter="fade">
                                      <p:cBhvr>
                                        <p:cTn id="35" dur="1000"/>
                                        <p:tgtEl>
                                          <p:spTgt spid="64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6"/>
                                        </p:tgtEl>
                                        <p:attrNameLst>
                                          <p:attrName>style.visibility</p:attrName>
                                        </p:attrNameLst>
                                      </p:cBhvr>
                                      <p:to>
                                        <p:strVal val="visible"/>
                                      </p:to>
                                    </p:set>
                                    <p:animEffect transition="in" filter="fade">
                                      <p:cBhvr>
                                        <p:cTn id="40" dur="1000"/>
                                        <p:tgtEl>
                                          <p:spTgt spid="6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0"/>
                                        </p:tgtEl>
                                        <p:attrNameLst>
                                          <p:attrName>style.visibility</p:attrName>
                                        </p:attrNameLst>
                                      </p:cBhvr>
                                      <p:to>
                                        <p:strVal val="visible"/>
                                      </p:to>
                                    </p:set>
                                    <p:animEffect transition="in" filter="fade">
                                      <p:cBhvr>
                                        <p:cTn id="43" dur="1000"/>
                                        <p:tgtEl>
                                          <p:spTgt spid="6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37"/>
                                        </p:tgtEl>
                                        <p:attrNameLst>
                                          <p:attrName>style.visibility</p:attrName>
                                        </p:attrNameLst>
                                      </p:cBhvr>
                                      <p:to>
                                        <p:strVal val="visible"/>
                                      </p:to>
                                    </p:set>
                                    <p:animEffect transition="in" filter="fade">
                                      <p:cBhvr>
                                        <p:cTn id="48" dur="1000"/>
                                        <p:tgtEl>
                                          <p:spTgt spid="6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42"/>
                                        </p:tgtEl>
                                        <p:attrNameLst>
                                          <p:attrName>style.visibility</p:attrName>
                                        </p:attrNameLst>
                                      </p:cBhvr>
                                      <p:to>
                                        <p:strVal val="visible"/>
                                      </p:to>
                                    </p:set>
                                    <p:animEffect transition="in" filter="fade">
                                      <p:cBhvr>
                                        <p:cTn id="51" dur="1000"/>
                                        <p:tgtEl>
                                          <p:spTgt spid="64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45">
                                            <p:bg/>
                                          </p:spTgt>
                                        </p:tgtEl>
                                        <p:attrNameLst>
                                          <p:attrName>style.visibility</p:attrName>
                                        </p:attrNameLst>
                                      </p:cBhvr>
                                      <p:to>
                                        <p:strVal val="visible"/>
                                      </p:to>
                                    </p:set>
                                    <p:animEffect transition="in" filter="fade">
                                      <p:cBhvr>
                                        <p:cTn id="56" dur="1000"/>
                                        <p:tgtEl>
                                          <p:spTgt spid="645">
                                            <p:bg/>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5">
                                            <p:txEl>
                                              <p:pRg st="0" end="0"/>
                                            </p:txEl>
                                          </p:spTgt>
                                        </p:tgtEl>
                                        <p:attrNameLst>
                                          <p:attrName>style.visibility</p:attrName>
                                        </p:attrNameLst>
                                      </p:cBhvr>
                                      <p:to>
                                        <p:strVal val="visible"/>
                                      </p:to>
                                    </p:set>
                                    <p:animEffect transition="in" filter="fade">
                                      <p:cBhvr>
                                        <p:cTn id="61" dur="1000"/>
                                        <p:tgtEl>
                                          <p:spTgt spid="64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5">
                                            <p:txEl>
                                              <p:pRg st="1" end="1"/>
                                            </p:txEl>
                                          </p:spTgt>
                                        </p:tgtEl>
                                        <p:attrNameLst>
                                          <p:attrName>style.visibility</p:attrName>
                                        </p:attrNameLst>
                                      </p:cBhvr>
                                      <p:to>
                                        <p:strVal val="visible"/>
                                      </p:to>
                                    </p:set>
                                    <p:animEffect transition="in" filter="fade">
                                      <p:cBhvr>
                                        <p:cTn id="66" dur="1000"/>
                                        <p:tgtEl>
                                          <p:spTgt spid="645">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45">
                                            <p:txEl>
                                              <p:pRg st="2" end="2"/>
                                            </p:txEl>
                                          </p:spTgt>
                                        </p:tgtEl>
                                        <p:attrNameLst>
                                          <p:attrName>style.visibility</p:attrName>
                                        </p:attrNameLst>
                                      </p:cBhvr>
                                      <p:to>
                                        <p:strVal val="visible"/>
                                      </p:to>
                                    </p:set>
                                    <p:animEffect transition="in" filter="fade">
                                      <p:cBhvr>
                                        <p:cTn id="71" dur="1000"/>
                                        <p:tgtEl>
                                          <p:spTgt spid="645">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38"/>
                                        </p:tgtEl>
                                        <p:attrNameLst>
                                          <p:attrName>style.visibility</p:attrName>
                                        </p:attrNameLst>
                                      </p:cBhvr>
                                      <p:to>
                                        <p:strVal val="visible"/>
                                      </p:to>
                                    </p:set>
                                    <p:animEffect transition="in" filter="fade">
                                      <p:cBhvr>
                                        <p:cTn id="76" dur="1000"/>
                                        <p:tgtEl>
                                          <p:spTgt spid="6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41"/>
                                        </p:tgtEl>
                                        <p:attrNameLst>
                                          <p:attrName>style.visibility</p:attrName>
                                        </p:attrNameLst>
                                      </p:cBhvr>
                                      <p:to>
                                        <p:strVal val="visible"/>
                                      </p:to>
                                    </p:set>
                                    <p:animEffect transition="in" filter="fade">
                                      <p:cBhvr>
                                        <p:cTn id="79" dur="1000"/>
                                        <p:tgtEl>
                                          <p:spTgt spid="64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46">
                                            <p:bg/>
                                          </p:spTgt>
                                        </p:tgtEl>
                                        <p:attrNameLst>
                                          <p:attrName>style.visibility</p:attrName>
                                        </p:attrNameLst>
                                      </p:cBhvr>
                                      <p:to>
                                        <p:strVal val="visible"/>
                                      </p:to>
                                    </p:set>
                                    <p:animEffect transition="in" filter="fade">
                                      <p:cBhvr>
                                        <p:cTn id="82" dur="1000"/>
                                        <p:tgtEl>
                                          <p:spTgt spid="646">
                                            <p:bg/>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46">
                                            <p:txEl>
                                              <p:pRg st="0" end="0"/>
                                            </p:txEl>
                                          </p:spTgt>
                                        </p:tgtEl>
                                        <p:attrNameLst>
                                          <p:attrName>style.visibility</p:attrName>
                                        </p:attrNameLst>
                                      </p:cBhvr>
                                      <p:to>
                                        <p:strVal val="visible"/>
                                      </p:to>
                                    </p:set>
                                    <p:animEffect transition="in" filter="fade">
                                      <p:cBhvr>
                                        <p:cTn id="85" dur="1000"/>
                                        <p:tgtEl>
                                          <p:spTgt spid="64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6">
                                            <p:bg/>
                                          </p:spTgt>
                                        </p:tgtEl>
                                        <p:attrNameLst>
                                          <p:attrName>style.visibility</p:attrName>
                                        </p:attrNameLst>
                                      </p:cBhvr>
                                      <p:to>
                                        <p:strVal val="visible"/>
                                      </p:to>
                                    </p:set>
                                    <p:animEffect transition="in" filter="fade">
                                      <p:cBhvr>
                                        <p:cTn id="90" dur="1000"/>
                                        <p:tgtEl>
                                          <p:spTgt spid="26">
                                            <p:bg/>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6">
                                            <p:txEl>
                                              <p:pRg st="0" end="0"/>
                                            </p:txEl>
                                          </p:spTgt>
                                        </p:tgtEl>
                                        <p:attrNameLst>
                                          <p:attrName>style.visibility</p:attrName>
                                        </p:attrNameLst>
                                      </p:cBhvr>
                                      <p:to>
                                        <p:strVal val="visible"/>
                                      </p:to>
                                    </p:set>
                                    <p:animEffect transition="in" filter="fade">
                                      <p:cBhvr>
                                        <p:cTn id="95" dur="1000"/>
                                        <p:tgtEl>
                                          <p:spTgt spid="26">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6">
                                            <p:txEl>
                                              <p:pRg st="1" end="1"/>
                                            </p:txEl>
                                          </p:spTgt>
                                        </p:tgtEl>
                                        <p:attrNameLst>
                                          <p:attrName>style.visibility</p:attrName>
                                        </p:attrNameLst>
                                      </p:cBhvr>
                                      <p:to>
                                        <p:strVal val="visible"/>
                                      </p:to>
                                    </p:set>
                                    <p:animEffect transition="in" filter="fade">
                                      <p:cBhvr>
                                        <p:cTn id="100" dur="1000"/>
                                        <p:tgtEl>
                                          <p:spTgt spid="26">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6">
                                            <p:txEl>
                                              <p:pRg st="2" end="2"/>
                                            </p:txEl>
                                          </p:spTgt>
                                        </p:tgtEl>
                                        <p:attrNameLst>
                                          <p:attrName>style.visibility</p:attrName>
                                        </p:attrNameLst>
                                      </p:cBhvr>
                                      <p:to>
                                        <p:strVal val="visible"/>
                                      </p:to>
                                    </p:set>
                                    <p:animEffect transition="in" filter="fade">
                                      <p:cBhvr>
                                        <p:cTn id="105" dur="1000"/>
                                        <p:tgtEl>
                                          <p:spTgt spid="26">
                                            <p:txEl>
                                              <p:pRg st="2" end="2"/>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6">
                                            <p:txEl>
                                              <p:pRg st="3" end="3"/>
                                            </p:txEl>
                                          </p:spTgt>
                                        </p:tgtEl>
                                        <p:attrNameLst>
                                          <p:attrName>style.visibility</p:attrName>
                                        </p:attrNameLst>
                                      </p:cBhvr>
                                      <p:to>
                                        <p:strVal val="visible"/>
                                      </p:to>
                                    </p:set>
                                    <p:animEffect transition="in" filter="fade">
                                      <p:cBhvr>
                                        <p:cTn id="110" dur="10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43" grpId="0" uiExpand="1" build="p" bldLvl="2" animBg="1"/>
      <p:bldP spid="636" grpId="0" animBg="1"/>
      <p:bldP spid="640" grpId="0" animBg="1"/>
      <p:bldP spid="637" grpId="0" animBg="1"/>
      <p:bldP spid="642" grpId="0" animBg="1"/>
      <p:bldP spid="645" grpId="0" uiExpand="1" build="p" bldLvl="2" animBg="1"/>
      <p:bldP spid="638" grpId="0" animBg="1"/>
      <p:bldP spid="641" grpId="0" animBg="1"/>
      <p:bldP spid="646" grpId="0" uiExpand="1" build="p" animBg="1"/>
      <p:bldP spid="26" grpId="0" uiExpand="1" build="p" bldLvl="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3" name="Group"/>
          <p:cNvGrpSpPr/>
          <p:nvPr/>
        </p:nvGrpSpPr>
        <p:grpSpPr>
          <a:xfrm>
            <a:off x="300010" y="12315300"/>
            <a:ext cx="4601210" cy="995767"/>
            <a:chOff x="0" y="0"/>
            <a:chExt cx="4601208" cy="995765"/>
          </a:xfrm>
        </p:grpSpPr>
        <p:pic>
          <p:nvPicPr>
            <p:cNvPr id="64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4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5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5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5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56" name="Group"/>
          <p:cNvGrpSpPr/>
          <p:nvPr/>
        </p:nvGrpSpPr>
        <p:grpSpPr>
          <a:xfrm>
            <a:off x="23097931" y="13055998"/>
            <a:ext cx="2098870" cy="1540535"/>
            <a:chOff x="0" y="2516"/>
            <a:chExt cx="2098868" cy="1540533"/>
          </a:xfrm>
        </p:grpSpPr>
        <p:sp>
          <p:nvSpPr>
            <p:cNvPr id="654" name="20"/>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21</a:t>
              </a:r>
              <a:endParaRPr dirty="0">
                <a:latin typeface="Arial" panose="020B0604020202020204" pitchFamily="34" charset="0"/>
                <a:cs typeface="Arial" panose="020B0604020202020204" pitchFamily="34" charset="0"/>
              </a:endParaRPr>
            </a:p>
          </p:txBody>
        </p:sp>
        <p:pic>
          <p:nvPicPr>
            <p:cNvPr id="65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266D0971-0F19-284D-919A-A12DF1586C3E}"/>
              </a:ext>
            </a:extLst>
          </p:cNvPr>
          <p:cNvGrpSpPr/>
          <p:nvPr/>
        </p:nvGrpSpPr>
        <p:grpSpPr>
          <a:xfrm>
            <a:off x="650112" y="454085"/>
            <a:ext cx="3627815" cy="1021625"/>
            <a:chOff x="650112" y="454085"/>
            <a:chExt cx="3627815" cy="1021625"/>
          </a:xfrm>
        </p:grpSpPr>
        <p:sp>
          <p:nvSpPr>
            <p:cNvPr id="657" name="Rounded Rectangle"/>
            <p:cNvSpPr/>
            <p:nvPr/>
          </p:nvSpPr>
          <p:spPr>
            <a:xfrm>
              <a:off x="650112" y="454085"/>
              <a:ext cx="3627815"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58" name="CASE STUDY"/>
            <p:cNvSpPr txBox="1"/>
            <p:nvPr/>
          </p:nvSpPr>
          <p:spPr>
            <a:xfrm>
              <a:off x="942460" y="647397"/>
              <a:ext cx="2939010"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spc="96">
                  <a:solidFill>
                    <a:srgbClr val="002135"/>
                  </a:solidFill>
                </a:defRPr>
              </a:lvl1pPr>
            </a:lstStyle>
            <a:p>
              <a:r>
                <a:rPr lang="hi-IN" b="0" dirty="0">
                  <a:latin typeface="Arial" panose="020B0604020202020204" pitchFamily="34" charset="0"/>
                  <a:cs typeface="Arial" panose="020B0604020202020204" pitchFamily="34" charset="0"/>
                </a:rPr>
                <a:t>मामिला अध्ययन</a:t>
              </a:r>
              <a:endParaRPr b="0" dirty="0">
                <a:latin typeface="Arial" panose="020B0604020202020204" pitchFamily="34" charset="0"/>
                <a:cs typeface="Arial" panose="020B0604020202020204" pitchFamily="34" charset="0"/>
              </a:endParaRPr>
            </a:p>
          </p:txBody>
        </p:sp>
      </p:grpSp>
      <p:sp>
        <p:nvSpPr>
          <p:cNvPr id="659" name="The local pujari has organised a Satyanarayana puja  to ward off the evil of Coronavirus. Many of the households have decided to participate. Pujari Tiwari ji has told you that the prayers will keep the evil of the Coronavirus away and all families have asked for a yagna as they find power in prayers."/>
          <p:cNvSpPr txBox="1"/>
          <p:nvPr/>
        </p:nvSpPr>
        <p:spPr>
          <a:xfrm>
            <a:off x="775987" y="3550885"/>
            <a:ext cx="10326500" cy="7458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914400">
              <a:spcBef>
                <a:spcPts val="1200"/>
              </a:spcBef>
              <a:defRPr sz="3700" b="0" cap="small">
                <a:solidFill>
                  <a:srgbClr val="FFFFFF"/>
                </a:solidFill>
              </a:defRPr>
            </a:pPr>
            <a:r>
              <a:rPr lang="hi-IN" sz="3900" b="0" dirty="0">
                <a:latin typeface="Arial" panose="020B0604020202020204" pitchFamily="34" charset="0"/>
                <a:cs typeface="Arial" panose="020B0604020202020204" pitchFamily="34" charset="0"/>
              </a:rPr>
              <a:t>बाबुलालले गत केही वर्षदेखि आफ्नो ट्र्याक्टर भाडामा</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दिइरहेको छ र समुदायमा उसलाई धेरै मानिसहरूले</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चिन्छन्। हालसालै मानिसहरूले बाबुलालको ट्र्याक्टर</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भाडामा लिन छोडेका छन् र तपाईँले थाहा पाउनुभयो</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कि बाबुलाललाई रुघा र फ्लुका लक्षणहरू देखिएकाले</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भएकोले यस्तो भएको हो। जब तपाईँले बाबुलालसँग</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कुरा गर्नुहुन्छ उसले बताउँछ कि जब ऊ हिँड्छ मानिसहरू</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बाटोको अर्को छेउमा तर्छन् र उसका बच्चाहरूसहित ऊ र</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उसका परिवारका सदस्यहरूसँग कुरा गर्दैनन्, फोनमा</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समेत कुरा गर्दैनन्। उसले यस्तो व्यवहार झेल्न नपरोस्</a:t>
            </a:r>
            <a:r>
              <a:rPr lang="en-US" sz="3900" b="0" dirty="0">
                <a:latin typeface="Arial" panose="020B0604020202020204" pitchFamily="34" charset="0"/>
                <a:cs typeface="Arial" panose="020B0604020202020204" pitchFamily="34" charset="0"/>
              </a:rPr>
              <a:t> </a:t>
            </a:r>
            <a:r>
              <a:rPr lang="hi-IN" sz="3900" b="0" dirty="0">
                <a:latin typeface="Arial" panose="020B0604020202020204" pitchFamily="34" charset="0"/>
                <a:cs typeface="Arial" panose="020B0604020202020204" pitchFamily="34" charset="0"/>
              </a:rPr>
              <a:t>भनेर आफ्नो सहरको घरमा जाने निर्णय गरेको छ</a:t>
            </a:r>
            <a:endParaRPr sz="3900"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4346A9E-6D76-5245-A577-43914F2951C7}"/>
              </a:ext>
            </a:extLst>
          </p:cNvPr>
          <p:cNvGrpSpPr/>
          <p:nvPr/>
        </p:nvGrpSpPr>
        <p:grpSpPr>
          <a:xfrm>
            <a:off x="13170876" y="1798321"/>
            <a:ext cx="8728447" cy="1080758"/>
            <a:chOff x="771171" y="7448315"/>
            <a:chExt cx="8728447" cy="1080758"/>
          </a:xfrm>
        </p:grpSpPr>
        <p:sp>
          <p:nvSpPr>
            <p:cNvPr id="660" name="Rounded Rectangle"/>
            <p:cNvSpPr/>
            <p:nvPr/>
          </p:nvSpPr>
          <p:spPr>
            <a:xfrm>
              <a:off x="771171" y="7448315"/>
              <a:ext cx="8728447" cy="1080758"/>
            </a:xfrm>
            <a:prstGeom prst="roundRect">
              <a:avLst>
                <a:gd name="adj" fmla="val 3355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latin typeface="Arial" panose="020B0604020202020204" pitchFamily="34" charset="0"/>
                <a:cs typeface="Arial" panose="020B0604020202020204" pitchFamily="34" charset="0"/>
              </a:endParaRPr>
            </a:p>
          </p:txBody>
        </p:sp>
        <p:sp>
          <p:nvSpPr>
            <p:cNvPr id="661" name="QUESTION 1: Is this correct?"/>
            <p:cNvSpPr txBox="1"/>
            <p:nvPr/>
          </p:nvSpPr>
          <p:spPr>
            <a:xfrm>
              <a:off x="948648" y="7752732"/>
              <a:ext cx="8282248"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400"/>
              </a:pPr>
              <a:r>
                <a:rPr lang="hi-IN" sz="3200" b="0" dirty="0">
                  <a:latin typeface="Arial" panose="020B0604020202020204" pitchFamily="34" charset="0"/>
                  <a:cs typeface="Arial" panose="020B0604020202020204" pitchFamily="34" charset="0"/>
                </a:rPr>
                <a:t>प्रश्न 1: के यो काम गरेको सही कुरा हो?</a:t>
              </a:r>
              <a:endParaRPr sz="3200" b="0" cap="all"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F126A4F8-98DD-FD42-925C-830C4E285DCC}"/>
              </a:ext>
            </a:extLst>
          </p:cNvPr>
          <p:cNvGrpSpPr/>
          <p:nvPr/>
        </p:nvGrpSpPr>
        <p:grpSpPr>
          <a:xfrm>
            <a:off x="13879315" y="428684"/>
            <a:ext cx="7239806" cy="1021625"/>
            <a:chOff x="13019912" y="454085"/>
            <a:chExt cx="7239806" cy="1021625"/>
          </a:xfrm>
        </p:grpSpPr>
        <p:sp>
          <p:nvSpPr>
            <p:cNvPr id="662" name="Rounded Rectangle"/>
            <p:cNvSpPr/>
            <p:nvPr/>
          </p:nvSpPr>
          <p:spPr>
            <a:xfrm>
              <a:off x="13019912" y="454085"/>
              <a:ext cx="7239806"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63" name="ROLE OF AN INFLUENCER"/>
            <p:cNvSpPr txBox="1"/>
            <p:nvPr/>
          </p:nvSpPr>
          <p:spPr>
            <a:xfrm>
              <a:off x="14292772" y="672797"/>
              <a:ext cx="3551934"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spc="96">
                  <a:solidFill>
                    <a:srgbClr val="002135"/>
                  </a:solidFill>
                </a:defRPr>
              </a:lvl1pPr>
            </a:lstStyle>
            <a:p>
              <a:r>
                <a:rPr lang="hi-IN" b="0" dirty="0">
                  <a:latin typeface="Arial" panose="020B0604020202020204" pitchFamily="34" charset="0"/>
                  <a:cs typeface="Arial" panose="020B0604020202020204" pitchFamily="34" charset="0"/>
                </a:rPr>
                <a:t>प्रभावकारीको भूमिका</a:t>
              </a:r>
              <a:endParaRPr b="0" dirty="0">
                <a:latin typeface="Arial" panose="020B0604020202020204" pitchFamily="34" charset="0"/>
                <a:cs typeface="Arial" panose="020B0604020202020204" pitchFamily="34" charset="0"/>
              </a:endParaRPr>
            </a:p>
          </p:txBody>
        </p:sp>
      </p:grpSp>
      <p:sp>
        <p:nvSpPr>
          <p:cNvPr id="664" name="Check who can help in influencing Pujari Tiwari for explaining large events should not be organised.…"/>
          <p:cNvSpPr txBox="1"/>
          <p:nvPr/>
        </p:nvSpPr>
        <p:spPr>
          <a:xfrm>
            <a:off x="12735483" y="5402374"/>
            <a:ext cx="10087572" cy="5273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85750" indent="-285750" algn="l" defTabSz="914400">
              <a:lnSpc>
                <a:spcPct val="150000"/>
              </a:lnSpc>
              <a:buSzPct val="100000"/>
              <a:buFont typeface="Gill Sans"/>
              <a:buChar char="•"/>
              <a:defRPr sz="3200" b="0" cap="all">
                <a:solidFill>
                  <a:srgbClr val="FFFFFF"/>
                </a:solidFill>
              </a:defRPr>
            </a:pPr>
            <a:r>
              <a:rPr lang="hi-IN" b="0" dirty="0">
                <a:latin typeface="Arial" panose="020B0604020202020204" pitchFamily="34" charset="0"/>
                <a:cs typeface="Arial" panose="020B0604020202020204" pitchFamily="34" charset="0"/>
              </a:rPr>
              <a:t>स्थानीय जमिनदारहरूलाई प्रभाव पार्न मद्दत</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गर्न सक्ने को हुन् भन्ने जाँच गर्नुहोस्।</a:t>
            </a:r>
          </a:p>
          <a:p>
            <a:pPr marL="285750" indent="-285750" algn="l" defTabSz="914400">
              <a:lnSpc>
                <a:spcPct val="150000"/>
              </a:lnSpc>
              <a:buSzPct val="100000"/>
              <a:buFont typeface="Gill Sans"/>
              <a:buChar char="•"/>
              <a:defRPr sz="3200" b="0" cap="all">
                <a:solidFill>
                  <a:srgbClr val="FFFFFF"/>
                </a:solidFill>
              </a:defRPr>
            </a:pPr>
            <a:r>
              <a:rPr lang="hi-IN" b="0" dirty="0">
                <a:latin typeface="Arial" panose="020B0604020202020204" pitchFamily="34" charset="0"/>
                <a:cs typeface="Arial" panose="020B0604020202020204" pitchFamily="34" charset="0"/>
              </a:rPr>
              <a:t>कोभिड के हो र लक्षणहरू के के हुन् भन्नेमा</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सञ्चार प्रदान गर्नमा प्रमुख प्रभावकारीहरू</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प्रयोग गर्नुहोस्।</a:t>
            </a:r>
          </a:p>
          <a:p>
            <a:pPr marL="285750" indent="-285750" algn="l" defTabSz="914400">
              <a:lnSpc>
                <a:spcPct val="150000"/>
              </a:lnSpc>
              <a:buSzPct val="100000"/>
              <a:buFont typeface="Gill Sans"/>
              <a:buChar char="•"/>
              <a:defRPr sz="3200" b="0" cap="all">
                <a:solidFill>
                  <a:srgbClr val="FFFFFF"/>
                </a:solidFill>
              </a:defRPr>
            </a:pPr>
            <a:r>
              <a:rPr lang="hi-IN" b="0" dirty="0">
                <a:latin typeface="Arial" panose="020B0604020202020204" pitchFamily="34" charset="0"/>
                <a:cs typeface="Arial" panose="020B0604020202020204" pitchFamily="34" charset="0"/>
              </a:rPr>
              <a:t>बाबुलालमा </a:t>
            </a:r>
            <a:r>
              <a:rPr lang="en-US" b="0" dirty="0">
                <a:latin typeface="Arial" panose="020B0604020202020204" pitchFamily="34" charset="0"/>
                <a:cs typeface="Arial" panose="020B0604020202020204" pitchFamily="34" charset="0"/>
              </a:rPr>
              <a:t>COVID </a:t>
            </a:r>
            <a:r>
              <a:rPr lang="hi-IN" b="0" dirty="0">
                <a:latin typeface="Arial" panose="020B0604020202020204" pitchFamily="34" charset="0"/>
                <a:cs typeface="Arial" panose="020B0604020202020204" pitchFamily="34" charset="0"/>
              </a:rPr>
              <a:t>का लक्षणहरू र यदि ऊ</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सम्पर्क भएमा उसलाई कस्तो सुझाव दिनुपर्छ</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भन्ने छलफल गर्न </a:t>
            </a:r>
            <a:r>
              <a:rPr lang="en-US" b="0" dirty="0">
                <a:latin typeface="Arial" panose="020B0604020202020204" pitchFamily="34" charset="0"/>
                <a:cs typeface="Arial" panose="020B0604020202020204" pitchFamily="34" charset="0"/>
              </a:rPr>
              <a:t>DHO/MO </a:t>
            </a:r>
            <a:r>
              <a:rPr lang="hi-IN" b="0" dirty="0">
                <a:latin typeface="Arial" panose="020B0604020202020204" pitchFamily="34" charset="0"/>
                <a:cs typeface="Arial" panose="020B0604020202020204" pitchFamily="34" charset="0"/>
              </a:rPr>
              <a:t>सँग कुरा गर्नुहोस्</a:t>
            </a:r>
            <a:endParaRPr sz="2300"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2AC976F-D0D5-474E-8C4D-0307FE8A2F37}"/>
              </a:ext>
            </a:extLst>
          </p:cNvPr>
          <p:cNvGrpSpPr/>
          <p:nvPr/>
        </p:nvGrpSpPr>
        <p:grpSpPr>
          <a:xfrm>
            <a:off x="13099113" y="3222347"/>
            <a:ext cx="8800211" cy="1251912"/>
            <a:chOff x="689667" y="9108423"/>
            <a:chExt cx="8800211" cy="1251912"/>
          </a:xfrm>
          <a:solidFill>
            <a:schemeClr val="accent1">
              <a:lumMod val="20000"/>
              <a:lumOff val="80000"/>
            </a:schemeClr>
          </a:solidFill>
        </p:grpSpPr>
        <p:sp>
          <p:nvSpPr>
            <p:cNvPr id="665" name="Rounded Rectangle"/>
            <p:cNvSpPr/>
            <p:nvPr/>
          </p:nvSpPr>
          <p:spPr>
            <a:xfrm>
              <a:off x="689667" y="9108423"/>
              <a:ext cx="8800211" cy="1251912"/>
            </a:xfrm>
            <a:prstGeom prst="roundRect">
              <a:avLst>
                <a:gd name="adj" fmla="val 255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66" name="QUESTION 2: What will you do as…"/>
            <p:cNvSpPr txBox="1"/>
            <p:nvPr/>
          </p:nvSpPr>
          <p:spPr>
            <a:xfrm>
              <a:off x="761430" y="9190640"/>
              <a:ext cx="8598878" cy="1087477"/>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defRPr sz="2400" cap="all">
                  <a:solidFill>
                    <a:srgbClr val="FFFFFF"/>
                  </a:solidFill>
                </a:defRPr>
              </a:pPr>
              <a:r>
                <a:rPr lang="hi-IN" sz="3200" b="0" dirty="0">
                  <a:solidFill>
                    <a:schemeClr val="tx1"/>
                  </a:solidFill>
                  <a:latin typeface="Arial" panose="020B0604020202020204" pitchFamily="34" charset="0"/>
                  <a:cs typeface="Arial" panose="020B0604020202020204" pitchFamily="34" charset="0"/>
                </a:rPr>
                <a:t>प्रश्न 2: तपाईँले स्थानीय स्वास्थ्य कामदारको रूपमा के</a:t>
              </a:r>
            </a:p>
            <a:p>
              <a:pPr algn="l">
                <a:defRPr sz="2400" cap="all">
                  <a:solidFill>
                    <a:srgbClr val="FFFFFF"/>
                  </a:solidFill>
                </a:defRPr>
              </a:pPr>
              <a:r>
                <a:rPr lang="hi-IN" sz="3200" b="0" dirty="0">
                  <a:solidFill>
                    <a:schemeClr val="tx1"/>
                  </a:solidFill>
                  <a:latin typeface="Arial" panose="020B0604020202020204" pitchFamily="34" charset="0"/>
                  <a:cs typeface="Arial" panose="020B0604020202020204" pitchFamily="34" charset="0"/>
                </a:rPr>
                <a:t>गर्नुहुनेछ?</a:t>
              </a:r>
              <a:endParaRPr sz="3200" b="0" dirty="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9"/>
                                        </p:tgtEl>
                                        <p:attrNameLst>
                                          <p:attrName>style.visibility</p:attrName>
                                        </p:attrNameLst>
                                      </p:cBhvr>
                                      <p:to>
                                        <p:strVal val="visible"/>
                                      </p:to>
                                    </p:set>
                                    <p:animEffect transition="in" filter="fade">
                                      <p:cBhvr>
                                        <p:cTn id="12" dur="2000"/>
                                        <p:tgtEl>
                                          <p:spTgt spid="65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down)">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ppt_y</p:attrName>
                                        </p:attrNameLst>
                                      </p:cBhvr>
                                      <p:tavLst>
                                        <p:tav tm="0">
                                          <p:val>
                                            <p:strVal val="#ppt_y+#ppt_h*1.125000"/>
                                          </p:val>
                                        </p:tav>
                                        <p:tav tm="100000">
                                          <p:val>
                                            <p:strVal val="#ppt_y"/>
                                          </p:val>
                                        </p:tav>
                                      </p:tavLst>
                                    </p:anim>
                                    <p:animEffect transition="in" filter="wipe(up)">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64">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4">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ounded Rectangle"/>
          <p:cNvSpPr/>
          <p:nvPr/>
        </p:nvSpPr>
        <p:spPr>
          <a:xfrm>
            <a:off x="12334832" y="2607423"/>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673" name="Group"/>
          <p:cNvGrpSpPr/>
          <p:nvPr/>
        </p:nvGrpSpPr>
        <p:grpSpPr>
          <a:xfrm>
            <a:off x="300010" y="12315300"/>
            <a:ext cx="4601210" cy="995767"/>
            <a:chOff x="0" y="0"/>
            <a:chExt cx="4601208" cy="995765"/>
          </a:xfrm>
        </p:grpSpPr>
        <p:pic>
          <p:nvPicPr>
            <p:cNvPr id="66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6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7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7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7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76" name="Group"/>
          <p:cNvGrpSpPr/>
          <p:nvPr/>
        </p:nvGrpSpPr>
        <p:grpSpPr>
          <a:xfrm>
            <a:off x="23097931" y="13055998"/>
            <a:ext cx="2098870" cy="1540535"/>
            <a:chOff x="0" y="2516"/>
            <a:chExt cx="2098868" cy="1540533"/>
          </a:xfrm>
        </p:grpSpPr>
        <p:sp>
          <p:nvSpPr>
            <p:cNvPr id="674" name="21"/>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67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C9BEDE14-B845-9F48-A45E-D0689D56AF67}"/>
              </a:ext>
            </a:extLst>
          </p:cNvPr>
          <p:cNvGrpSpPr/>
          <p:nvPr/>
        </p:nvGrpSpPr>
        <p:grpSpPr>
          <a:xfrm>
            <a:off x="3361511" y="476491"/>
            <a:ext cx="17660978" cy="1271996"/>
            <a:chOff x="3361511" y="476491"/>
            <a:chExt cx="17660978" cy="1271996"/>
          </a:xfrm>
        </p:grpSpPr>
        <p:sp>
          <p:nvSpPr>
            <p:cNvPr id="677"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78" name="HOME QUARANTINE: STAY SAFE FOR PROBABLE INFECTED PERSON…"/>
            <p:cNvSpPr txBox="1"/>
            <p:nvPr/>
          </p:nvSpPr>
          <p:spPr>
            <a:xfrm>
              <a:off x="6180928" y="562521"/>
              <a:ext cx="12501695" cy="118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ct val="110000"/>
                </a:lnSpc>
                <a:defRPr sz="3200" cap="all" spc="96">
                  <a:solidFill>
                    <a:srgbClr val="002135"/>
                  </a:solidFill>
                </a:defRPr>
              </a:pPr>
              <a:r>
                <a:rPr lang="hi-IN" b="0" dirty="0">
                  <a:latin typeface="Arial" panose="020B0604020202020204" pitchFamily="34" charset="0"/>
                  <a:cs typeface="Arial" panose="020B0604020202020204" pitchFamily="34" charset="0"/>
                </a:rPr>
                <a:t>होम क्वारेन्टाइन: सम्भावित सङ्क्रमित व्यक्तिको लागि</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सुरक्षित रहनुहोस्</a:t>
              </a:r>
            </a:p>
            <a:p>
              <a:pPr>
                <a:lnSpc>
                  <a:spcPct val="110000"/>
                </a:lnSpc>
                <a:defRPr sz="3200" cap="all" spc="96">
                  <a:solidFill>
                    <a:srgbClr val="002135"/>
                  </a:solidFill>
                </a:defRPr>
              </a:pPr>
              <a:r>
                <a:rPr lang="en-US" b="0" dirty="0">
                  <a:latin typeface="Arial" panose="020B0604020202020204" pitchFamily="34" charset="0"/>
                  <a:cs typeface="Arial" panose="020B0604020202020204" pitchFamily="34" charset="0"/>
                </a:rPr>
                <a:t>COVID-19 </a:t>
              </a:r>
              <a:r>
                <a:rPr lang="hi-IN" b="0" dirty="0">
                  <a:latin typeface="Arial" panose="020B0604020202020204" pitchFamily="34" charset="0"/>
                  <a:cs typeface="Arial" panose="020B0604020202020204" pitchFamily="34" charset="0"/>
                </a:rPr>
                <a:t>शङ्कास्पदहरूको लागि प्रतिबन्धित कुराहरू</a:t>
              </a:r>
              <a:endParaRPr b="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B51BBA08-C535-A047-8BB1-2CC8A836DBAF}"/>
              </a:ext>
            </a:extLst>
          </p:cNvPr>
          <p:cNvGrpSpPr/>
          <p:nvPr/>
        </p:nvGrpSpPr>
        <p:grpSpPr>
          <a:xfrm>
            <a:off x="2790840" y="2532435"/>
            <a:ext cx="9161384" cy="2537156"/>
            <a:chOff x="2790840" y="2532435"/>
            <a:chExt cx="9161384" cy="2537156"/>
          </a:xfrm>
        </p:grpSpPr>
        <p:sp>
          <p:nvSpPr>
            <p:cNvPr id="679" name="Rounded Rectangle"/>
            <p:cNvSpPr/>
            <p:nvPr/>
          </p:nvSpPr>
          <p:spPr>
            <a:xfrm>
              <a:off x="2790840" y="2532435"/>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0" name="KEEP DISTANCE"/>
            <p:cNvSpPr txBox="1"/>
            <p:nvPr/>
          </p:nvSpPr>
          <p:spPr>
            <a:xfrm>
              <a:off x="3021085" y="2662942"/>
              <a:ext cx="2160143" cy="526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022350">
                <a:lnSpc>
                  <a:spcPct val="90000"/>
                </a:lnSpc>
                <a:spcBef>
                  <a:spcPts val="900"/>
                </a:spcBef>
                <a:defRPr cap="all" spc="-149"/>
              </a:lvl1pPr>
            </a:lstStyle>
            <a:p>
              <a:r>
                <a:rPr lang="hi-IN" dirty="0">
                  <a:latin typeface="Arial" panose="020B0604020202020204" pitchFamily="34" charset="0"/>
                  <a:cs typeface="Arial" panose="020B0604020202020204" pitchFamily="34" charset="0"/>
                </a:rPr>
                <a:t>दूरी कायम गर्ने</a:t>
              </a:r>
              <a:endParaRPr dirty="0">
                <a:latin typeface="Arial" panose="020B0604020202020204" pitchFamily="34" charset="0"/>
                <a:cs typeface="Arial" panose="020B0604020202020204" pitchFamily="34" charset="0"/>
              </a:endParaRPr>
            </a:p>
          </p:txBody>
        </p:sp>
      </p:grpSp>
      <p:sp>
        <p:nvSpPr>
          <p:cNvPr id="681" name="Stay in a well ventilated specific room and away from other people in your home.  Restrict movement…"/>
          <p:cNvSpPr txBox="1"/>
          <p:nvPr/>
        </p:nvSpPr>
        <p:spPr>
          <a:xfrm>
            <a:off x="2899729" y="3320196"/>
            <a:ext cx="8943606" cy="1469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pPr>
            <a:r>
              <a:rPr lang="hi-IN" dirty="0">
                <a:latin typeface="Arial" panose="020B0604020202020204" pitchFamily="34" charset="0"/>
                <a:cs typeface="Arial" panose="020B0604020202020204" pitchFamily="34" charset="0"/>
              </a:rPr>
              <a:t>राम्रोसँग भेन्टिलेसन भएको कोठामा</a:t>
            </a:r>
            <a:r>
              <a:rPr lang="en-US" dirty="0">
                <a:latin typeface="Arial" panose="020B0604020202020204" pitchFamily="34" charset="0"/>
                <a:cs typeface="Arial" panose="020B0604020202020204" pitchFamily="34" charset="0"/>
              </a:rPr>
              <a:t> </a:t>
            </a:r>
            <a:r>
              <a:rPr lang="hi-IN" dirty="0">
                <a:latin typeface="Arial" panose="020B0604020202020204" pitchFamily="34" charset="0"/>
                <a:cs typeface="Arial" panose="020B0604020202020204" pitchFamily="34" charset="0"/>
              </a:rPr>
              <a:t>रहनुहोस् र आफ्नो घरका अन्य</a:t>
            </a:r>
            <a:r>
              <a:rPr lang="en-US" dirty="0">
                <a:latin typeface="Arial" panose="020B0604020202020204" pitchFamily="34" charset="0"/>
                <a:cs typeface="Arial" panose="020B0604020202020204" pitchFamily="34" charset="0"/>
              </a:rPr>
              <a:t> </a:t>
            </a:r>
            <a:r>
              <a:rPr lang="hi-IN" dirty="0">
                <a:latin typeface="Arial" panose="020B0604020202020204" pitchFamily="34" charset="0"/>
                <a:cs typeface="Arial" panose="020B0604020202020204" pitchFamily="34" charset="0"/>
              </a:rPr>
              <a:t>मानिसबाट टाढा बस्नुहोस्।</a:t>
            </a:r>
            <a:r>
              <a:rPr lang="en-US" dirty="0">
                <a:latin typeface="Arial" panose="020B0604020202020204" pitchFamily="34" charset="0"/>
                <a:cs typeface="Arial" panose="020B0604020202020204" pitchFamily="34" charset="0"/>
              </a:rPr>
              <a:t> </a:t>
            </a:r>
            <a:r>
              <a:rPr lang="hi-IN" dirty="0">
                <a:latin typeface="Arial" panose="020B0604020202020204" pitchFamily="34" charset="0"/>
                <a:cs typeface="Arial" panose="020B0604020202020204" pitchFamily="34" charset="0"/>
              </a:rPr>
              <a:t>प्रतिबन्धित कुराहरू</a:t>
            </a:r>
          </a:p>
          <a:p>
            <a:pPr marL="171450" lvl="1" indent="-171450" algn="l" defTabSz="800100">
              <a:spcBef>
                <a:spcPts val="300"/>
              </a:spcBef>
              <a:buSzPct val="100000"/>
              <a:buChar char="•"/>
              <a:defRPr b="0" cap="small"/>
            </a:pPr>
            <a:r>
              <a:rPr lang="hi-IN" dirty="0">
                <a:latin typeface="Arial" panose="020B0604020202020204" pitchFamily="34" charset="0"/>
                <a:cs typeface="Arial" panose="020B0604020202020204" pitchFamily="34" charset="0"/>
              </a:rPr>
              <a:t>यदि उपलब्ध भएमा, अलग बाथरुम</a:t>
            </a:r>
            <a:r>
              <a:rPr lang="en-US" dirty="0">
                <a:latin typeface="Arial" panose="020B0604020202020204" pitchFamily="34" charset="0"/>
                <a:cs typeface="Arial" panose="020B0604020202020204" pitchFamily="34" charset="0"/>
              </a:rPr>
              <a:t> </a:t>
            </a:r>
            <a:r>
              <a:rPr lang="hi-IN" dirty="0">
                <a:latin typeface="Arial" panose="020B0604020202020204" pitchFamily="34" charset="0"/>
                <a:cs typeface="Arial" panose="020B0604020202020204" pitchFamily="34" charset="0"/>
              </a:rPr>
              <a:t>प्रयोग गर्नुहोस्</a:t>
            </a:r>
            <a:endParaRPr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F61EB55B-05AB-E644-9791-21D29092DFF3}"/>
              </a:ext>
            </a:extLst>
          </p:cNvPr>
          <p:cNvGrpSpPr/>
          <p:nvPr/>
        </p:nvGrpSpPr>
        <p:grpSpPr>
          <a:xfrm>
            <a:off x="7573207" y="9127225"/>
            <a:ext cx="9161385" cy="2537156"/>
            <a:chOff x="12431776" y="2532435"/>
            <a:chExt cx="9161385" cy="2537156"/>
          </a:xfrm>
          <a:solidFill>
            <a:schemeClr val="accent1">
              <a:lumMod val="20000"/>
              <a:lumOff val="80000"/>
            </a:schemeClr>
          </a:solidFill>
        </p:grpSpPr>
        <p:sp>
          <p:nvSpPr>
            <p:cNvPr id="682" name="Rounded Rectangle"/>
            <p:cNvSpPr/>
            <p:nvPr/>
          </p:nvSpPr>
          <p:spPr>
            <a:xfrm>
              <a:off x="12431776" y="2532435"/>
              <a:ext cx="9161385" cy="2537156"/>
            </a:xfrm>
            <a:prstGeom prst="roundRect">
              <a:avLst>
                <a:gd name="adj" fmla="val 10559"/>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3" name="KEEP DISTANCE"/>
            <p:cNvSpPr txBox="1"/>
            <p:nvPr/>
          </p:nvSpPr>
          <p:spPr>
            <a:xfrm>
              <a:off x="12863274" y="2675012"/>
              <a:ext cx="2703561" cy="526747"/>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022350">
                <a:lnSpc>
                  <a:spcPct val="90000"/>
                </a:lnSpc>
                <a:spcBef>
                  <a:spcPts val="900"/>
                </a:spcBef>
                <a:defRPr cap="all" spc="-149">
                  <a:solidFill>
                    <a:srgbClr val="FFFFFF"/>
                  </a:solidFill>
                </a:defRPr>
              </a:lvl1pPr>
            </a:lstStyle>
            <a:p>
              <a:r>
                <a:rPr lang="hi-IN" dirty="0">
                  <a:solidFill>
                    <a:srgbClr val="000000"/>
                  </a:solidFill>
                  <a:latin typeface="Arial" panose="020B0604020202020204" pitchFamily="34" charset="0"/>
                  <a:cs typeface="Arial" panose="020B0604020202020204" pitchFamily="34" charset="0"/>
                </a:rPr>
                <a:t>मास्क लगाउनुहोस्</a:t>
              </a:r>
              <a:endParaRPr dirty="0">
                <a:solidFill>
                  <a:srgbClr val="000000"/>
                </a:solidFill>
                <a:latin typeface="Arial" panose="020B0604020202020204" pitchFamily="34" charset="0"/>
                <a:cs typeface="Arial" panose="020B0604020202020204" pitchFamily="34" charset="0"/>
              </a:endParaRPr>
            </a:p>
          </p:txBody>
        </p:sp>
      </p:grpSp>
      <p:sp>
        <p:nvSpPr>
          <p:cNvPr id="684" name="Stay in a well ventilated specific room and away from other people in your home.  Restrict movement…"/>
          <p:cNvSpPr txBox="1"/>
          <p:nvPr/>
        </p:nvSpPr>
        <p:spPr>
          <a:xfrm>
            <a:off x="7817140" y="9919889"/>
            <a:ext cx="8749718" cy="1469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तपाईँ अन्य मानिसको वरिपरि हुँदा र</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तपाईँ जहिलेसुकै स्वास्थ्य हेरचाह</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प्रदायकको क्लिनिकमा प्रवेश गर्दा</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सही तरिकाले मास्क लगाउनुहोस्</a:t>
            </a:r>
            <a:endParaRPr b="0" dirty="0">
              <a:solidFill>
                <a:sysClr val="windowText" lastClr="00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9210198-2778-E34D-BC6A-224A6836DEF9}"/>
              </a:ext>
            </a:extLst>
          </p:cNvPr>
          <p:cNvGrpSpPr/>
          <p:nvPr/>
        </p:nvGrpSpPr>
        <p:grpSpPr>
          <a:xfrm>
            <a:off x="2790840" y="5758947"/>
            <a:ext cx="9161384" cy="2537156"/>
            <a:chOff x="2790840" y="5758947"/>
            <a:chExt cx="9161384" cy="2537156"/>
          </a:xfrm>
        </p:grpSpPr>
        <p:sp>
          <p:nvSpPr>
            <p:cNvPr id="685" name="Rounded Rectangle"/>
            <p:cNvSpPr/>
            <p:nvPr/>
          </p:nvSpPr>
          <p:spPr>
            <a:xfrm>
              <a:off x="2790840" y="5758947"/>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6" name="KEEP DISTANCE"/>
            <p:cNvSpPr txBox="1"/>
            <p:nvPr/>
          </p:nvSpPr>
          <p:spPr>
            <a:xfrm>
              <a:off x="2980627" y="5771259"/>
              <a:ext cx="8394255"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stStyle>
            <a:p>
              <a:r>
                <a:rPr lang="hi-IN" cap="all" spc="-149" dirty="0">
                  <a:latin typeface="Arial" panose="020B0604020202020204" pitchFamily="34" charset="0"/>
                  <a:cs typeface="Arial" panose="020B0604020202020204" pitchFamily="34" charset="0"/>
                </a:rPr>
                <a:t>स्वास्थ्य हेरचाह खोज्नुहोस् र सूचित हुनुहोस्</a:t>
              </a:r>
              <a:endParaRPr cap="all" spc="-149" dirty="0">
                <a:latin typeface="Arial" panose="020B0604020202020204" pitchFamily="34" charset="0"/>
                <a:cs typeface="Arial" panose="020B0604020202020204" pitchFamily="34" charset="0"/>
              </a:endParaRPr>
            </a:p>
          </p:txBody>
        </p:sp>
      </p:grpSp>
      <p:sp>
        <p:nvSpPr>
          <p:cNvPr id="687" name="Stay in a well ventilated specific room and away from other people in your home.  Restrict movement…"/>
          <p:cNvSpPr txBox="1"/>
          <p:nvPr/>
        </p:nvSpPr>
        <p:spPr>
          <a:xfrm>
            <a:off x="2899729" y="6302264"/>
            <a:ext cx="8943606" cy="1892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spc="-90"/>
            </a:pPr>
            <a:r>
              <a:rPr lang="hi-IN" b="0" dirty="0">
                <a:latin typeface="Arial" panose="020B0604020202020204" pitchFamily="34" charset="0"/>
                <a:cs typeface="Arial" panose="020B0604020202020204" pitchFamily="34" charset="0"/>
              </a:rPr>
              <a:t>खोकी वा ज्वरोले ग्रसित भएमा वा</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श्वासप्रश्वासमा कठिनाई र शङ्कास्पद</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सम्पर्क भएमा, मास्क लगाउनुहोस् र</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तुरुन्तै नजिकको स्वास्थ्य सुविधा /</a:t>
            </a:r>
            <a:r>
              <a:rPr lang="en-US" b="0" dirty="0">
                <a:latin typeface="Arial" panose="020B0604020202020204" pitchFamily="34" charset="0"/>
                <a:cs typeface="Arial" panose="020B0604020202020204" pitchFamily="34" charset="0"/>
              </a:rPr>
              <a:t> ASHA/ANM </a:t>
            </a:r>
            <a:r>
              <a:rPr lang="hi-IN" b="0" dirty="0">
                <a:latin typeface="Arial" panose="020B0604020202020204" pitchFamily="34" charset="0"/>
                <a:cs typeface="Arial" panose="020B0604020202020204" pitchFamily="34" charset="0"/>
              </a:rPr>
              <a:t>लाई सूचित गर्नुहोस्।</a:t>
            </a:r>
            <a:endParaRPr b="0" dirty="0">
              <a:latin typeface="Arial" panose="020B0604020202020204" pitchFamily="34" charset="0"/>
              <a:cs typeface="Arial" panose="020B0604020202020204" pitchFamily="34" charset="0"/>
            </a:endParaRPr>
          </a:p>
        </p:txBody>
      </p:sp>
      <p:sp>
        <p:nvSpPr>
          <p:cNvPr id="688" name="Rounded Rectangle"/>
          <p:cNvSpPr/>
          <p:nvPr/>
        </p:nvSpPr>
        <p:spPr>
          <a:xfrm>
            <a:off x="12431776" y="5758947"/>
            <a:ext cx="9161385" cy="2537156"/>
          </a:xfrm>
          <a:prstGeom prst="roundRect">
            <a:avLst>
              <a:gd name="adj" fmla="val 10559"/>
            </a:avLst>
          </a:prstGeom>
          <a:solidFill>
            <a:srgbClr val="FFC00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9" name="Stay in a well ventilated specific room and away from other people in your home.  Restrict movement…"/>
          <p:cNvSpPr txBox="1"/>
          <p:nvPr/>
        </p:nvSpPr>
        <p:spPr>
          <a:xfrm>
            <a:off x="12540665" y="6546709"/>
            <a:ext cx="8943606" cy="1469631"/>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228600" lvl="1" indent="-228600" algn="l" defTabSz="889000">
              <a:spcBef>
                <a:spcPts val="300"/>
              </a:spcBef>
              <a:buSzPct val="100000"/>
              <a:buChar char="•"/>
              <a:defRPr b="0" cap="sm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कार्यालय, विद्यालय वा बजार,</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सिनेमाजस्ता सार्वजनिक क्षेत्रहरूमा</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नजानुहोस्</a:t>
            </a:r>
          </a:p>
          <a:p>
            <a:pPr marL="228600" lvl="1" indent="-228600" algn="l" defTabSz="889000">
              <a:spcBef>
                <a:spcPts val="300"/>
              </a:spcBef>
              <a:buSzPct val="100000"/>
              <a:buChar char="•"/>
              <a:defRPr b="0" cap="sm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सार्वजनिक यातायात प्रयोग नगर्नुहोस्</a:t>
            </a:r>
            <a:endParaRPr b="0" dirty="0">
              <a:solidFill>
                <a:sysClr val="windowText" lastClr="000000"/>
              </a:solidFill>
              <a:latin typeface="Arial" panose="020B0604020202020204" pitchFamily="34" charset="0"/>
              <a:cs typeface="Arial" panose="020B0604020202020204" pitchFamily="34" charset="0"/>
            </a:endParaRPr>
          </a:p>
        </p:txBody>
      </p:sp>
      <p:sp>
        <p:nvSpPr>
          <p:cNvPr id="693" name="KEEP DISTANCE"/>
          <p:cNvSpPr txBox="1"/>
          <p:nvPr/>
        </p:nvSpPr>
        <p:spPr>
          <a:xfrm>
            <a:off x="12718397" y="5957397"/>
            <a:ext cx="5232522"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rPr lang="hi-IN" cap="all" spc="-149" dirty="0">
                <a:solidFill>
                  <a:srgbClr val="000000"/>
                </a:solidFill>
                <a:latin typeface="Arial" panose="020B0604020202020204" pitchFamily="34" charset="0"/>
                <a:cs typeface="Arial" panose="020B0604020202020204" pitchFamily="34" charset="0"/>
              </a:rPr>
              <a:t>सार्वजनिक क्षेत्रहरूमा जान छोड्नुहोस्</a:t>
            </a:r>
            <a:endParaRPr cap="all" spc="-149" dirty="0">
              <a:solidFill>
                <a:srgbClr val="000000"/>
              </a:solidFill>
              <a:latin typeface="Arial" panose="020B0604020202020204" pitchFamily="34" charset="0"/>
              <a:cs typeface="Arial" panose="020B0604020202020204" pitchFamily="34" charset="0"/>
            </a:endParaRPr>
          </a:p>
        </p:txBody>
      </p:sp>
      <p:sp>
        <p:nvSpPr>
          <p:cNvPr id="691" name="Stay in a well ventilated specific room and away from other people in your home.  Restrict movement…"/>
          <p:cNvSpPr txBox="1"/>
          <p:nvPr/>
        </p:nvSpPr>
        <p:spPr>
          <a:xfrm>
            <a:off x="12718397" y="3544299"/>
            <a:ext cx="8749718" cy="969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pPr>
            <a:r>
              <a:rPr lang="hi-IN" b="0" dirty="0">
                <a:latin typeface="Arial" panose="020B0604020202020204" pitchFamily="34" charset="0"/>
                <a:cs typeface="Arial" panose="020B0604020202020204" pitchFamily="34" charset="0"/>
              </a:rPr>
              <a:t>किनभने यदि सङ्क्रमित भएमा</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तपाईँले अरूमा सङ्क्रमण फैलाउन</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सक्नुहुन्छ</a:t>
            </a:r>
            <a:endParaRPr b="0" dirty="0">
              <a:latin typeface="Arial" panose="020B0604020202020204" pitchFamily="34" charset="0"/>
              <a:cs typeface="Arial" panose="020B0604020202020204" pitchFamily="34" charset="0"/>
            </a:endParaRPr>
          </a:p>
        </p:txBody>
      </p:sp>
      <p:sp>
        <p:nvSpPr>
          <p:cNvPr id="34" name="KEEP DISTANCE">
            <a:extLst>
              <a:ext uri="{FF2B5EF4-FFF2-40B4-BE49-F238E27FC236}">
                <a16:creationId xmlns:a16="http://schemas.microsoft.com/office/drawing/2014/main" id="{9ABA24DD-4F00-A541-92BF-5A53AAD7DEAA}"/>
              </a:ext>
            </a:extLst>
          </p:cNvPr>
          <p:cNvSpPr txBox="1"/>
          <p:nvPr/>
        </p:nvSpPr>
        <p:spPr>
          <a:xfrm>
            <a:off x="12718397" y="2878828"/>
            <a:ext cx="8394254"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stStyle>
          <a:p>
            <a:r>
              <a:rPr lang="hi-IN" cap="all" spc="-149" dirty="0">
                <a:latin typeface="Arial" panose="020B0604020202020204" pitchFamily="34" charset="0"/>
                <a:cs typeface="Arial" panose="020B0604020202020204" pitchFamily="34" charset="0"/>
              </a:rPr>
              <a:t>घरमा आगन्तुकहरू आउनबाट रोक्नुहोस्</a:t>
            </a:r>
            <a:endParaRPr cap="all" spc="-149"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
                                        </p:tgtEl>
                                        <p:attrNameLst>
                                          <p:attrName>style.visibility</p:attrName>
                                        </p:attrNameLst>
                                      </p:cBhvr>
                                      <p:to>
                                        <p:strVal val="visible"/>
                                      </p:to>
                                    </p:set>
                                    <p:animEffect transition="in" filter="dissolve">
                                      <p:cBhvr>
                                        <p:cTn id="16" dur="500"/>
                                        <p:tgtEl>
                                          <p:spTgt spid="68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91"/>
                                        </p:tgtEl>
                                        <p:attrNameLst>
                                          <p:attrName>style.visibility</p:attrName>
                                        </p:attrNameLst>
                                      </p:cBhvr>
                                      <p:to>
                                        <p:strVal val="visible"/>
                                      </p:to>
                                    </p:set>
                                    <p:animEffect transition="in" filter="dissolve">
                                      <p:cBhvr>
                                        <p:cTn id="27" dur="500"/>
                                        <p:tgtEl>
                                          <p:spTgt spid="69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87"/>
                                        </p:tgtEl>
                                        <p:attrNameLst>
                                          <p:attrName>style.visibility</p:attrName>
                                        </p:attrNameLst>
                                      </p:cBhvr>
                                      <p:to>
                                        <p:strVal val="visible"/>
                                      </p:to>
                                    </p:set>
                                    <p:animEffect transition="in" filter="dissolve">
                                      <p:cBhvr>
                                        <p:cTn id="36" dur="500"/>
                                        <p:tgtEl>
                                          <p:spTgt spid="68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89"/>
                                        </p:tgtEl>
                                        <p:attrNameLst>
                                          <p:attrName>style.visibility</p:attrName>
                                        </p:attrNameLst>
                                      </p:cBhvr>
                                      <p:to>
                                        <p:strVal val="visible"/>
                                      </p:to>
                                    </p:set>
                                    <p:animEffect transition="in" filter="dissolve">
                                      <p:cBhvr>
                                        <p:cTn id="47" dur="500"/>
                                        <p:tgtEl>
                                          <p:spTgt spid="68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684"/>
                                        </p:tgtEl>
                                        <p:attrNameLst>
                                          <p:attrName>style.visibility</p:attrName>
                                        </p:attrNameLst>
                                      </p:cBhvr>
                                      <p:to>
                                        <p:strVal val="visible"/>
                                      </p:to>
                                    </p:set>
                                    <p:animEffect transition="in" filter="dissolve">
                                      <p:cBhvr>
                                        <p:cTn id="56"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81" grpId="0" animBg="1"/>
      <p:bldP spid="684" grpId="0" animBg="1"/>
      <p:bldP spid="687" grpId="0" animBg="1"/>
      <p:bldP spid="688" grpId="0" animBg="1"/>
      <p:bldP spid="689" grpId="0" animBg="1"/>
      <p:bldP spid="693" grpId="0" animBg="1"/>
      <p:bldP spid="69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0" name="Group"/>
          <p:cNvGrpSpPr/>
          <p:nvPr/>
        </p:nvGrpSpPr>
        <p:grpSpPr>
          <a:xfrm>
            <a:off x="300010" y="12315300"/>
            <a:ext cx="4601210" cy="995767"/>
            <a:chOff x="0" y="0"/>
            <a:chExt cx="4601208" cy="995765"/>
          </a:xfrm>
        </p:grpSpPr>
        <p:pic>
          <p:nvPicPr>
            <p:cNvPr id="69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9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9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9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9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03" name="Group"/>
          <p:cNvGrpSpPr/>
          <p:nvPr/>
        </p:nvGrpSpPr>
        <p:grpSpPr>
          <a:xfrm>
            <a:off x="23097931" y="13055999"/>
            <a:ext cx="2098868" cy="1540535"/>
            <a:chOff x="0" y="2515"/>
            <a:chExt cx="2098867" cy="1540534"/>
          </a:xfrm>
        </p:grpSpPr>
        <p:sp>
          <p:nvSpPr>
            <p:cNvPr id="701" name="23"/>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23</a:t>
              </a:r>
              <a:endParaRPr b="0" dirty="0">
                <a:latin typeface="Arial" panose="020B0604020202020204" pitchFamily="34" charset="0"/>
                <a:cs typeface="Arial" panose="020B0604020202020204" pitchFamily="34" charset="0"/>
              </a:endParaRPr>
            </a:p>
          </p:txBody>
        </p:sp>
        <p:pic>
          <p:nvPicPr>
            <p:cNvPr id="702"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707" name="Rounded Rectangle"/>
          <p:cNvSpPr/>
          <p:nvPr/>
        </p:nvSpPr>
        <p:spPr>
          <a:xfrm>
            <a:off x="721548" y="2597076"/>
            <a:ext cx="11087834" cy="9592666"/>
          </a:xfrm>
          <a:prstGeom prst="roundRect">
            <a:avLst>
              <a:gd name="adj" fmla="val 224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8" name="Support: Assigned family member to take care of infected person helping them follow  doctor’s instructions for medication(s) and care.…"/>
          <p:cNvSpPr txBox="1"/>
          <p:nvPr/>
        </p:nvSpPr>
        <p:spPr>
          <a:xfrm>
            <a:off x="1098421" y="3332369"/>
            <a:ext cx="10334087" cy="7463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457200" indent="-457200" algn="l" defTabSz="914400">
              <a:lnSpc>
                <a:spcPct val="150000"/>
              </a:lnSpc>
              <a:spcBef>
                <a:spcPts val="1200"/>
              </a:spcBef>
              <a:buClr>
                <a:srgbClr val="000000"/>
              </a:buClr>
              <a:buSzPct val="85000"/>
              <a:buFont typeface="Gill Sans"/>
              <a:buChar char="•"/>
              <a:defRPr sz="2600" b="0" cap="all"/>
            </a:pPr>
            <a:r>
              <a:rPr lang="hi-IN" sz="2800" b="0" cap="all" spc="-100" dirty="0">
                <a:solidFill>
                  <a:sysClr val="windowText" lastClr="000000"/>
                </a:solidFill>
                <a:latin typeface="Arial" panose="020B0604020202020204" pitchFamily="34" charset="0"/>
                <a:cs typeface="Arial" panose="020B0604020202020204" pitchFamily="34" charset="0"/>
              </a:rPr>
              <a:t>सहायता: परिवारको सदस्यलाई सङ्क्रमित</a:t>
            </a:r>
            <a:r>
              <a:rPr lang="en-US" sz="2800" b="0" cap="all" spc="-100" dirty="0">
                <a:solidFill>
                  <a:sysClr val="windowText" lastClr="000000"/>
                </a:solidFill>
                <a:latin typeface="Arial" panose="020B0604020202020204" pitchFamily="34" charset="0"/>
                <a:cs typeface="Arial" panose="020B0604020202020204" pitchFamily="34" charset="0"/>
              </a:rPr>
              <a:t> </a:t>
            </a:r>
            <a:r>
              <a:rPr lang="hi-IN" sz="2800" b="0" cap="all" spc="-100" dirty="0">
                <a:solidFill>
                  <a:sysClr val="windowText" lastClr="000000"/>
                </a:solidFill>
                <a:latin typeface="Arial" panose="020B0604020202020204" pitchFamily="34" charset="0"/>
                <a:cs typeface="Arial" panose="020B0604020202020204" pitchFamily="34" charset="0"/>
              </a:rPr>
              <a:t>व्यक्तिको हेरचाह गर्न निर्दिष्ट गर्ने उनीहरूलाई</a:t>
            </a:r>
            <a:r>
              <a:rPr lang="en-US" sz="2800" b="0" cap="all" spc="-100" dirty="0">
                <a:solidFill>
                  <a:sysClr val="windowText" lastClr="000000"/>
                </a:solidFill>
                <a:latin typeface="Arial" panose="020B0604020202020204" pitchFamily="34" charset="0"/>
                <a:cs typeface="Arial" panose="020B0604020202020204" pitchFamily="34" charset="0"/>
              </a:rPr>
              <a:t> </a:t>
            </a:r>
            <a:r>
              <a:rPr lang="hi-IN" sz="2800" b="0" cap="all" spc="-100" dirty="0">
                <a:solidFill>
                  <a:sysClr val="windowText" lastClr="000000"/>
                </a:solidFill>
                <a:latin typeface="Arial" panose="020B0604020202020204" pitchFamily="34" charset="0"/>
                <a:cs typeface="Arial" panose="020B0604020202020204" pitchFamily="34" charset="0"/>
              </a:rPr>
              <a:t>औषधि(हरू) र हेरचाहको लागि डाक्टरका</a:t>
            </a:r>
            <a:r>
              <a:rPr lang="en-US" sz="2800" b="0" cap="all" spc="-100" dirty="0">
                <a:solidFill>
                  <a:sysClr val="windowText" lastClr="000000"/>
                </a:solidFill>
                <a:latin typeface="Arial" panose="020B0604020202020204" pitchFamily="34" charset="0"/>
                <a:cs typeface="Arial" panose="020B0604020202020204" pitchFamily="34" charset="0"/>
              </a:rPr>
              <a:t> </a:t>
            </a:r>
            <a:r>
              <a:rPr lang="hi-IN" sz="2800" b="0" cap="all" spc="-100" dirty="0">
                <a:solidFill>
                  <a:sysClr val="windowText" lastClr="000000"/>
                </a:solidFill>
                <a:latin typeface="Arial" panose="020B0604020202020204" pitchFamily="34" charset="0"/>
                <a:cs typeface="Arial" panose="020B0604020202020204" pitchFamily="34" charset="0"/>
              </a:rPr>
              <a:t>निर्देशनहरू पालना गर्न मद्दत गर्ने।</a:t>
            </a:r>
          </a:p>
          <a:p>
            <a:pPr marL="457200" indent="-457200" algn="l" defTabSz="914400">
              <a:lnSpc>
                <a:spcPct val="150000"/>
              </a:lnSpc>
              <a:spcBef>
                <a:spcPts val="1200"/>
              </a:spcBef>
              <a:buClr>
                <a:srgbClr val="000000"/>
              </a:buClr>
              <a:buSzPct val="85000"/>
              <a:buFont typeface="Gill Sans"/>
              <a:buChar char="•"/>
              <a:defRPr sz="2600" b="0" cap="all"/>
            </a:pPr>
            <a:r>
              <a:rPr lang="hi-IN" sz="2800" b="0" cap="all" spc="-100" dirty="0">
                <a:solidFill>
                  <a:sysClr val="windowText" lastClr="000000"/>
                </a:solidFill>
                <a:latin typeface="Arial" panose="020B0604020202020204" pitchFamily="34" charset="0"/>
                <a:cs typeface="Arial" panose="020B0604020202020204" pitchFamily="34" charset="0"/>
              </a:rPr>
              <a:t>हात धुने: साबुन र पानीले कम्तीमा 40</a:t>
            </a:r>
            <a:r>
              <a:rPr lang="en-US" sz="2800" b="0" cap="all" spc="-100" dirty="0">
                <a:solidFill>
                  <a:sysClr val="windowText" lastClr="000000"/>
                </a:solidFill>
                <a:latin typeface="Arial" panose="020B0604020202020204" pitchFamily="34" charset="0"/>
                <a:cs typeface="Arial" panose="020B0604020202020204" pitchFamily="34" charset="0"/>
              </a:rPr>
              <a:t> </a:t>
            </a:r>
            <a:r>
              <a:rPr lang="hi-IN" sz="2800" b="0" cap="all" spc="-100" dirty="0">
                <a:solidFill>
                  <a:sysClr val="windowText" lastClr="000000"/>
                </a:solidFill>
                <a:latin typeface="Arial" panose="020B0604020202020204" pitchFamily="34" charset="0"/>
                <a:cs typeface="Arial" panose="020B0604020202020204" pitchFamily="34" charset="0"/>
              </a:rPr>
              <a:t>सेकेन्डसम्म वा यदि साबुन र पानी उपलब्ध</a:t>
            </a:r>
            <a:r>
              <a:rPr lang="en-US" sz="2800" b="0" cap="all" spc="-100" dirty="0">
                <a:solidFill>
                  <a:sysClr val="windowText" lastClr="000000"/>
                </a:solidFill>
                <a:latin typeface="Arial" panose="020B0604020202020204" pitchFamily="34" charset="0"/>
                <a:cs typeface="Arial" panose="020B0604020202020204" pitchFamily="34" charset="0"/>
              </a:rPr>
              <a:t> </a:t>
            </a:r>
            <a:r>
              <a:rPr lang="hi-IN" sz="2800" b="0" cap="all" spc="-100" dirty="0">
                <a:solidFill>
                  <a:sysClr val="windowText" lastClr="000000"/>
                </a:solidFill>
                <a:latin typeface="Arial" panose="020B0604020202020204" pitchFamily="34" charset="0"/>
                <a:cs typeface="Arial" panose="020B0604020202020204" pitchFamily="34" charset="0"/>
              </a:rPr>
              <a:t>नभएमा, कम्तीमा 70% अल्कोहल भएको</a:t>
            </a:r>
            <a:r>
              <a:rPr lang="en-US" sz="2800" b="0" cap="all" spc="-100" dirty="0">
                <a:solidFill>
                  <a:sysClr val="windowText" lastClr="000000"/>
                </a:solidFill>
                <a:latin typeface="Arial" panose="020B0604020202020204" pitchFamily="34" charset="0"/>
                <a:cs typeface="Arial" panose="020B0604020202020204" pitchFamily="34" charset="0"/>
              </a:rPr>
              <a:t> </a:t>
            </a:r>
            <a:r>
              <a:rPr lang="hi-IN" sz="2800" b="0" cap="all" spc="-100" dirty="0">
                <a:solidFill>
                  <a:sysClr val="windowText" lastClr="000000"/>
                </a:solidFill>
                <a:latin typeface="Arial" panose="020B0604020202020204" pitchFamily="34" charset="0"/>
                <a:cs typeface="Arial" panose="020B0604020202020204" pitchFamily="34" charset="0"/>
              </a:rPr>
              <a:t>अल्कोहल-आधारित ह्यान्ड स्यानिटाइजरले</a:t>
            </a:r>
            <a:r>
              <a:rPr lang="en-US" sz="2800" b="0" cap="all" spc="-100" dirty="0">
                <a:solidFill>
                  <a:sysClr val="windowText" lastClr="000000"/>
                </a:solidFill>
                <a:latin typeface="Arial" panose="020B0604020202020204" pitchFamily="34" charset="0"/>
                <a:cs typeface="Arial" panose="020B0604020202020204" pitchFamily="34" charset="0"/>
              </a:rPr>
              <a:t> </a:t>
            </a:r>
            <a:r>
              <a:rPr lang="hi-IN" sz="2800" b="0" cap="all" spc="-100" dirty="0">
                <a:solidFill>
                  <a:sysClr val="windowText" lastClr="000000"/>
                </a:solidFill>
                <a:latin typeface="Arial" panose="020B0604020202020204" pitchFamily="34" charset="0"/>
                <a:cs typeface="Arial" panose="020B0604020202020204" pitchFamily="34" charset="0"/>
              </a:rPr>
              <a:t>आफ्नो हात सफा गर्नुहोस्। बेलाबेलामा र</a:t>
            </a:r>
            <a:r>
              <a:rPr lang="en-US" sz="2800" b="0" cap="all" spc="-100" dirty="0">
                <a:solidFill>
                  <a:sysClr val="windowText" lastClr="000000"/>
                </a:solidFill>
                <a:latin typeface="Arial" panose="020B0604020202020204" pitchFamily="34" charset="0"/>
                <a:cs typeface="Arial" panose="020B0604020202020204" pitchFamily="34" charset="0"/>
              </a:rPr>
              <a:t> </a:t>
            </a:r>
            <a:r>
              <a:rPr lang="hi-IN" sz="2800" b="0" cap="all" spc="-100" dirty="0">
                <a:solidFill>
                  <a:sysClr val="windowText" lastClr="000000"/>
                </a:solidFill>
                <a:latin typeface="Arial" panose="020B0604020202020204" pitchFamily="34" charset="0"/>
                <a:cs typeface="Arial" panose="020B0604020202020204" pitchFamily="34" charset="0"/>
              </a:rPr>
              <a:t>विशेष गरी छोएपछि धुनुहोस्</a:t>
            </a:r>
          </a:p>
          <a:p>
            <a:pPr marL="457200" indent="-457200" algn="l" defTabSz="914400">
              <a:lnSpc>
                <a:spcPct val="150000"/>
              </a:lnSpc>
              <a:spcBef>
                <a:spcPts val="1200"/>
              </a:spcBef>
              <a:buClr>
                <a:srgbClr val="000000"/>
              </a:buClr>
              <a:buSzPct val="85000"/>
              <a:buFont typeface="Gill Sans"/>
              <a:buChar char="•"/>
              <a:defRPr sz="2600" b="0" cap="all"/>
            </a:pPr>
            <a:r>
              <a:rPr lang="en-US" sz="2800" b="0" cap="all" spc="-100" dirty="0" err="1">
                <a:solidFill>
                  <a:sysClr val="windowText" lastClr="000000"/>
                </a:solidFill>
                <a:latin typeface="Arial" panose="020B0604020202020204" pitchFamily="34" charset="0"/>
                <a:cs typeface="Arial" panose="020B0604020202020204" pitchFamily="34" charset="0"/>
              </a:rPr>
              <a:t>सफा</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र</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किटाणुरित</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गर्ने</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सबै</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उच्च-स्पर्श</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सतहहरू</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जस्तै</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टेलिफोन</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ढोकाको</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ह्यान्डल</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बाथरुम</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फिक्सचर्स</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शौचालय</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फोन</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हरेक</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दिन</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साथै</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रगत</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दिसा</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वा</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शरीरका</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तरल</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पदार्थहरू</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हुन</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सक्ने</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कुनै</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पनि</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सतह</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पुछ्नुहोस्</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ब्लिचिङ</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पाउडरको</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घोल</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प्रयोग</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गरेर</a:t>
            </a:r>
            <a:r>
              <a:rPr lang="en-US" sz="2800" b="0" cap="all" spc="-100" dirty="0">
                <a:solidFill>
                  <a:sysClr val="windowText" lastClr="000000"/>
                </a:solidFill>
                <a:latin typeface="Arial" panose="020B0604020202020204" pitchFamily="34" charset="0"/>
                <a:cs typeface="Arial" panose="020B0604020202020204" pitchFamily="34" charset="0"/>
              </a:rPr>
              <a:t> (4 </a:t>
            </a:r>
            <a:r>
              <a:rPr lang="en-US" sz="2800" b="0" cap="all" spc="-100" dirty="0" err="1">
                <a:solidFill>
                  <a:sysClr val="windowText" lastClr="000000"/>
                </a:solidFill>
                <a:latin typeface="Arial" panose="020B0604020202020204" pitchFamily="34" charset="0"/>
                <a:cs typeface="Arial" panose="020B0604020202020204" pitchFamily="34" charset="0"/>
              </a:rPr>
              <a:t>कप</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पानीमा</a:t>
            </a:r>
            <a:r>
              <a:rPr lang="en-US" sz="2800" b="0" cap="all" spc="-100" dirty="0">
                <a:solidFill>
                  <a:sysClr val="windowText" lastClr="000000"/>
                </a:solidFill>
                <a:latin typeface="Arial" panose="020B0604020202020204" pitchFamily="34" charset="0"/>
                <a:cs typeface="Arial" panose="020B0604020202020204" pitchFamily="34" charset="0"/>
              </a:rPr>
              <a:t> 4 TSP </a:t>
            </a:r>
            <a:r>
              <a:rPr lang="en-US" sz="2800" b="0" cap="all" spc="-100" dirty="0" err="1">
                <a:solidFill>
                  <a:sysClr val="windowText" lastClr="000000"/>
                </a:solidFill>
                <a:latin typeface="Arial" panose="020B0604020202020204" pitchFamily="34" charset="0"/>
                <a:cs typeface="Arial" panose="020B0604020202020204" pitchFamily="34" charset="0"/>
              </a:rPr>
              <a:t>घरेलु</a:t>
            </a:r>
            <a:r>
              <a:rPr lang="en-US" sz="2800" b="0" cap="all" spc="-100" dirty="0">
                <a:solidFill>
                  <a:sysClr val="windowText" lastClr="000000"/>
                </a:solidFill>
                <a:latin typeface="Arial" panose="020B0604020202020204" pitchFamily="34" charset="0"/>
                <a:cs typeface="Arial" panose="020B0604020202020204" pitchFamily="34" charset="0"/>
              </a:rPr>
              <a:t> </a:t>
            </a:r>
            <a:r>
              <a:rPr lang="en-US" sz="2800" b="0" cap="all" spc="-100" dirty="0" err="1">
                <a:solidFill>
                  <a:sysClr val="windowText" lastClr="000000"/>
                </a:solidFill>
                <a:latin typeface="Arial" panose="020B0604020202020204" pitchFamily="34" charset="0"/>
                <a:cs typeface="Arial" panose="020B0604020202020204" pitchFamily="34" charset="0"/>
              </a:rPr>
              <a:t>ब्लिच</a:t>
            </a:r>
            <a:r>
              <a:rPr lang="en-US" sz="2800" b="0" cap="all" spc="-100" dirty="0">
                <a:solidFill>
                  <a:sysClr val="windowText" lastClr="000000"/>
                </a:solidFill>
                <a:latin typeface="Arial" panose="020B0604020202020204" pitchFamily="34" charset="0"/>
                <a:cs typeface="Arial" panose="020B0604020202020204" pitchFamily="34" charset="0"/>
              </a:rPr>
              <a:t>)</a:t>
            </a:r>
            <a:endParaRPr sz="2800" b="0" cap="all" spc="-100" dirty="0">
              <a:solidFill>
                <a:sysClr val="windowText" lastClr="000000"/>
              </a:solidFill>
              <a:latin typeface="Arial" panose="020B0604020202020204" pitchFamily="34" charset="0"/>
              <a:cs typeface="Arial" panose="020B0604020202020204" pitchFamily="34" charset="0"/>
            </a:endParaRPr>
          </a:p>
        </p:txBody>
      </p:sp>
      <p:sp>
        <p:nvSpPr>
          <p:cNvPr id="706" name="Rounded Rectangle"/>
          <p:cNvSpPr/>
          <p:nvPr/>
        </p:nvSpPr>
        <p:spPr>
          <a:xfrm>
            <a:off x="12493160" y="2471516"/>
            <a:ext cx="11452491" cy="9592666"/>
          </a:xfrm>
          <a:prstGeom prst="roundRect">
            <a:avLst>
              <a:gd name="adj" fmla="val 224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9" name="Wash laundry thoroughly.…"/>
          <p:cNvSpPr txBox="1"/>
          <p:nvPr/>
        </p:nvSpPr>
        <p:spPr>
          <a:xfrm>
            <a:off x="12796970" y="2595311"/>
            <a:ext cx="10955678" cy="8453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50000"/>
              </a:lnSpc>
            </a:pPr>
            <a:r>
              <a:rPr lang="en-US" sz="2600" b="0" dirty="0" err="1"/>
              <a:t>लुगा</a:t>
            </a:r>
            <a:r>
              <a:rPr lang="en-US" sz="2600" b="0" dirty="0"/>
              <a:t> </a:t>
            </a:r>
            <a:r>
              <a:rPr lang="en-US" sz="2600" b="0" dirty="0" err="1"/>
              <a:t>राम्रोसँग</a:t>
            </a:r>
            <a:r>
              <a:rPr lang="en-US" sz="2600" b="0" dirty="0"/>
              <a:t> </a:t>
            </a:r>
            <a:r>
              <a:rPr lang="en-US" sz="2600" b="0" dirty="0" err="1"/>
              <a:t>धुनुहोस्</a:t>
            </a:r>
            <a:r>
              <a:rPr lang="en-US" sz="2600" b="0" dirty="0"/>
              <a:t> </a:t>
            </a:r>
            <a:r>
              <a:rPr lang="en-US" sz="2600" b="0" dirty="0" err="1"/>
              <a:t>र</a:t>
            </a:r>
            <a:r>
              <a:rPr lang="en-US" sz="2600" b="0" dirty="0"/>
              <a:t> </a:t>
            </a:r>
            <a:r>
              <a:rPr lang="en-US" sz="2600" b="0" dirty="0" err="1"/>
              <a:t>फोहोर</a:t>
            </a:r>
            <a:r>
              <a:rPr lang="en-US" sz="2600" b="0" dirty="0"/>
              <a:t> </a:t>
            </a:r>
            <a:r>
              <a:rPr lang="en-US" sz="2600" b="0" dirty="0" err="1"/>
              <a:t>लिनन</a:t>
            </a:r>
            <a:r>
              <a:rPr lang="en-US" sz="2600" b="0" dirty="0"/>
              <a:t> </a:t>
            </a:r>
            <a:r>
              <a:rPr lang="en-US" sz="2600" b="0" dirty="0" err="1"/>
              <a:t>चलाउनबाट</a:t>
            </a:r>
            <a:r>
              <a:rPr lang="en-US" sz="2600" b="0" dirty="0"/>
              <a:t> </a:t>
            </a:r>
            <a:r>
              <a:rPr lang="en-US" sz="2600" b="0" dirty="0" err="1"/>
              <a:t>जोगिनुहोस्</a:t>
            </a:r>
            <a:r>
              <a:rPr lang="en-US" sz="2600" b="0" dirty="0"/>
              <a:t> </a:t>
            </a:r>
            <a:endParaRPr lang="en-IN" sz="2600" b="0" dirty="0"/>
          </a:p>
          <a:p>
            <a:pPr marL="457200" lvl="1" indent="-457200" algn="l">
              <a:lnSpc>
                <a:spcPct val="150000"/>
              </a:lnSpc>
              <a:buFont typeface="Arial" panose="020B0604020202020204" pitchFamily="34" charset="0"/>
              <a:buChar char="•"/>
            </a:pPr>
            <a:r>
              <a:rPr lang="en-US" sz="2600" b="0" dirty="0" err="1"/>
              <a:t>रगत</a:t>
            </a:r>
            <a:r>
              <a:rPr lang="en-US" sz="2600" b="0" dirty="0"/>
              <a:t>, </a:t>
            </a:r>
            <a:r>
              <a:rPr lang="en-US" sz="2600" b="0" dirty="0" err="1"/>
              <a:t>दिसा</a:t>
            </a:r>
            <a:r>
              <a:rPr lang="en-US" sz="2600" b="0" dirty="0"/>
              <a:t> </a:t>
            </a:r>
            <a:r>
              <a:rPr lang="en-US" sz="2600" b="0" dirty="0" err="1"/>
              <a:t>वा</a:t>
            </a:r>
            <a:r>
              <a:rPr lang="en-US" sz="2600" b="0" dirty="0"/>
              <a:t> </a:t>
            </a:r>
            <a:r>
              <a:rPr lang="en-US" sz="2600" b="0" dirty="0" err="1"/>
              <a:t>शरीरका</a:t>
            </a:r>
            <a:r>
              <a:rPr lang="en-US" sz="2600" b="0" dirty="0"/>
              <a:t> </a:t>
            </a:r>
            <a:r>
              <a:rPr lang="en-US" sz="2600" b="0" dirty="0" err="1"/>
              <a:t>तरल</a:t>
            </a:r>
            <a:r>
              <a:rPr lang="en-US" sz="2600" b="0" dirty="0"/>
              <a:t> </a:t>
            </a:r>
            <a:r>
              <a:rPr lang="en-US" sz="2600" b="0" dirty="0" err="1"/>
              <a:t>पदार्थहरू</a:t>
            </a:r>
            <a:r>
              <a:rPr lang="en-US" sz="2600" b="0" dirty="0"/>
              <a:t> </a:t>
            </a:r>
            <a:r>
              <a:rPr lang="en-US" sz="2600" b="0" dirty="0" err="1"/>
              <a:t>भएका</a:t>
            </a:r>
            <a:r>
              <a:rPr lang="en-US" sz="2600" b="0" dirty="0"/>
              <a:t> </a:t>
            </a:r>
            <a:r>
              <a:rPr lang="en-US" sz="2600" b="0" dirty="0" err="1"/>
              <a:t>कपडा</a:t>
            </a:r>
            <a:r>
              <a:rPr lang="en-US" sz="2600" b="0" dirty="0"/>
              <a:t> </a:t>
            </a:r>
            <a:r>
              <a:rPr lang="en-US" sz="2600" b="0" dirty="0" err="1"/>
              <a:t>र</a:t>
            </a:r>
            <a:r>
              <a:rPr lang="en-US" sz="2600" b="0" dirty="0"/>
              <a:t> </a:t>
            </a:r>
            <a:r>
              <a:rPr lang="en-US" sz="2600" b="0" dirty="0" err="1"/>
              <a:t>रगतलाई</a:t>
            </a:r>
            <a:r>
              <a:rPr lang="en-US" sz="2600" b="0" dirty="0"/>
              <a:t> </a:t>
            </a:r>
            <a:r>
              <a:rPr lang="en-US" sz="2600" b="0" dirty="0" err="1"/>
              <a:t>तुरुन्त</a:t>
            </a:r>
            <a:r>
              <a:rPr lang="en-US" sz="2600" b="0" dirty="0"/>
              <a:t> </a:t>
            </a:r>
            <a:r>
              <a:rPr lang="en-US" sz="2600" b="0" dirty="0" err="1"/>
              <a:t>हटाउनुहोस्</a:t>
            </a:r>
            <a:r>
              <a:rPr lang="en-US" sz="2600" b="0" dirty="0"/>
              <a:t> </a:t>
            </a:r>
            <a:r>
              <a:rPr lang="en-US" sz="2600" b="0" dirty="0" err="1"/>
              <a:t>र</a:t>
            </a:r>
            <a:r>
              <a:rPr lang="en-US" sz="2600" b="0" dirty="0"/>
              <a:t> </a:t>
            </a:r>
            <a:r>
              <a:rPr lang="en-US" sz="2600" b="0" dirty="0" err="1"/>
              <a:t>धुनुहोस्</a:t>
            </a:r>
            <a:r>
              <a:rPr lang="en-US" sz="2600" b="0" dirty="0"/>
              <a:t>। </a:t>
            </a:r>
            <a:r>
              <a:rPr lang="en-US" sz="2600" b="0" dirty="0" err="1"/>
              <a:t>शरीरबाट</a:t>
            </a:r>
            <a:r>
              <a:rPr lang="en-US" sz="2600" b="0" dirty="0"/>
              <a:t> </a:t>
            </a:r>
            <a:r>
              <a:rPr lang="en-US" sz="2600" b="0" dirty="0" err="1"/>
              <a:t>टाढा</a:t>
            </a:r>
            <a:r>
              <a:rPr lang="en-US" sz="2600" b="0" dirty="0"/>
              <a:t> </a:t>
            </a:r>
            <a:r>
              <a:rPr lang="en-US" sz="2600" b="0" dirty="0" err="1"/>
              <a:t>राख्नुहोस्</a:t>
            </a:r>
            <a:r>
              <a:rPr lang="en-US" sz="2600" b="0" dirty="0"/>
              <a:t>।</a:t>
            </a:r>
            <a:endParaRPr lang="en-IN" sz="2600" b="0" dirty="0"/>
          </a:p>
          <a:p>
            <a:pPr marL="457200" lvl="1" indent="-457200" algn="l">
              <a:lnSpc>
                <a:spcPct val="150000"/>
              </a:lnSpc>
              <a:buFont typeface="Arial" panose="020B0604020202020204" pitchFamily="34" charset="0"/>
              <a:buChar char="•"/>
            </a:pPr>
            <a:r>
              <a:rPr lang="en-US" sz="2600" b="0" dirty="0" err="1"/>
              <a:t>लिननलाई</a:t>
            </a:r>
            <a:r>
              <a:rPr lang="en-US" sz="2600" b="0" dirty="0"/>
              <a:t> </a:t>
            </a:r>
            <a:r>
              <a:rPr lang="en-US" sz="2600" b="0" dirty="0" err="1"/>
              <a:t>तातो</a:t>
            </a:r>
            <a:r>
              <a:rPr lang="en-US" sz="2600" b="0" dirty="0"/>
              <a:t> </a:t>
            </a:r>
            <a:r>
              <a:rPr lang="en-US" sz="2600" b="0" dirty="0" err="1"/>
              <a:t>पानी</a:t>
            </a:r>
            <a:r>
              <a:rPr lang="en-US" sz="2600" b="0" dirty="0"/>
              <a:t> </a:t>
            </a:r>
            <a:r>
              <a:rPr lang="en-US" sz="2600" b="0" dirty="0" err="1"/>
              <a:t>र</a:t>
            </a:r>
            <a:r>
              <a:rPr lang="en-US" sz="2600" b="0" dirty="0"/>
              <a:t> </a:t>
            </a:r>
            <a:r>
              <a:rPr lang="en-US" sz="2600" b="0" dirty="0" err="1"/>
              <a:t>साबुनले</a:t>
            </a:r>
            <a:r>
              <a:rPr lang="en-US" sz="2600" b="0" dirty="0"/>
              <a:t> </a:t>
            </a:r>
            <a:r>
              <a:rPr lang="en-US" sz="2600" b="0" dirty="0" err="1"/>
              <a:t>धुनुहोस्</a:t>
            </a:r>
            <a:r>
              <a:rPr lang="en-US" sz="2600" b="0" dirty="0"/>
              <a:t> </a:t>
            </a:r>
            <a:r>
              <a:rPr lang="en-US" sz="2600" b="0" dirty="0" err="1"/>
              <a:t>र</a:t>
            </a:r>
            <a:r>
              <a:rPr lang="en-US" sz="2600" b="0" dirty="0"/>
              <a:t> </a:t>
            </a:r>
            <a:r>
              <a:rPr lang="en-US" sz="2600" b="0" dirty="0" err="1"/>
              <a:t>किटाणुरहित</a:t>
            </a:r>
            <a:r>
              <a:rPr lang="en-US" sz="2600" b="0" dirty="0"/>
              <a:t> </a:t>
            </a:r>
            <a:r>
              <a:rPr lang="en-US" sz="2600" b="0" dirty="0" err="1"/>
              <a:t>गर्नुहोस्</a:t>
            </a:r>
            <a:r>
              <a:rPr lang="en-US" sz="2600" b="0" dirty="0"/>
              <a:t>, </a:t>
            </a:r>
            <a:r>
              <a:rPr lang="en-US" sz="2600" b="0" dirty="0" err="1"/>
              <a:t>घाममा</a:t>
            </a:r>
            <a:r>
              <a:rPr lang="en-US" sz="2600" b="0" dirty="0"/>
              <a:t> </a:t>
            </a:r>
            <a:r>
              <a:rPr lang="en-US" sz="2600" b="0" dirty="0" err="1"/>
              <a:t>सुकाउनुहोस्</a:t>
            </a:r>
            <a:endParaRPr lang="en-IN" sz="2600" b="0" dirty="0"/>
          </a:p>
          <a:p>
            <a:pPr marL="457200" lvl="1" indent="-457200" algn="l">
              <a:lnSpc>
                <a:spcPct val="150000"/>
              </a:lnSpc>
              <a:buFont typeface="Arial" panose="020B0604020202020204" pitchFamily="34" charset="0"/>
              <a:buChar char="•"/>
            </a:pPr>
            <a:r>
              <a:rPr lang="en-US" sz="2600" b="0" dirty="0" err="1"/>
              <a:t>वासिङ</a:t>
            </a:r>
            <a:r>
              <a:rPr lang="en-US" sz="2600" b="0" dirty="0"/>
              <a:t> </a:t>
            </a:r>
            <a:r>
              <a:rPr lang="en-US" sz="2600" b="0" dirty="0" err="1"/>
              <a:t>मेसिन</a:t>
            </a:r>
            <a:r>
              <a:rPr lang="en-US" sz="2600" b="0" dirty="0"/>
              <a:t>: </a:t>
            </a:r>
            <a:r>
              <a:rPr lang="en-US" sz="2600" b="0" dirty="0" err="1"/>
              <a:t>डिसइन्फेक्टेन्ट</a:t>
            </a:r>
            <a:r>
              <a:rPr lang="en-US" sz="2600" b="0" dirty="0"/>
              <a:t>, </a:t>
            </a:r>
            <a:r>
              <a:rPr lang="en-US" sz="2600" b="0" dirty="0" err="1"/>
              <a:t>साबुन</a:t>
            </a:r>
            <a:r>
              <a:rPr lang="en-US" sz="2600" b="0" dirty="0"/>
              <a:t>, </a:t>
            </a:r>
            <a:r>
              <a:rPr lang="en-US" sz="2600" b="0" dirty="0" err="1"/>
              <a:t>तातो</a:t>
            </a:r>
            <a:r>
              <a:rPr lang="en-US" sz="2600" b="0" dirty="0"/>
              <a:t> </a:t>
            </a:r>
            <a:r>
              <a:rPr lang="en-US" sz="2600" b="0" dirty="0" err="1"/>
              <a:t>पानीको</a:t>
            </a:r>
            <a:r>
              <a:rPr lang="en-US" sz="2600" b="0" dirty="0"/>
              <a:t> </a:t>
            </a:r>
            <a:r>
              <a:rPr lang="en-US" sz="2600" b="0" dirty="0" err="1"/>
              <a:t>प्रयोग</a:t>
            </a:r>
            <a:r>
              <a:rPr lang="en-US" sz="2600" b="0" dirty="0"/>
              <a:t> </a:t>
            </a:r>
            <a:r>
              <a:rPr lang="en-US" sz="2600" b="0" dirty="0" err="1"/>
              <a:t>गर्नुहोस्</a:t>
            </a:r>
            <a:r>
              <a:rPr lang="en-US" sz="2600" b="0" dirty="0"/>
              <a:t>, </a:t>
            </a:r>
            <a:r>
              <a:rPr lang="en-US" sz="2600" b="0" dirty="0" err="1"/>
              <a:t>घाममा</a:t>
            </a:r>
            <a:r>
              <a:rPr lang="en-US" sz="2600" b="0" dirty="0"/>
              <a:t> </a:t>
            </a:r>
            <a:r>
              <a:rPr lang="en-US" sz="2600" b="0" dirty="0" err="1"/>
              <a:t>सुकाउनुहोस्</a:t>
            </a:r>
            <a:endParaRPr lang="en-IN" sz="2600" b="0" dirty="0"/>
          </a:p>
          <a:p>
            <a:pPr marL="457200" lvl="1" indent="-457200" algn="l">
              <a:lnSpc>
                <a:spcPct val="150000"/>
              </a:lnSpc>
              <a:buFont typeface="Arial" panose="020B0604020202020204" pitchFamily="34" charset="0"/>
              <a:buChar char="•"/>
            </a:pPr>
            <a:r>
              <a:rPr lang="en-US" sz="2600" b="0" dirty="0" err="1"/>
              <a:t>लिननलाई</a:t>
            </a:r>
            <a:r>
              <a:rPr lang="en-US" sz="2600" b="0" dirty="0"/>
              <a:t> </a:t>
            </a:r>
            <a:r>
              <a:rPr lang="en-US" sz="2600" b="0" dirty="0" err="1"/>
              <a:t>ठूलो</a:t>
            </a:r>
            <a:r>
              <a:rPr lang="en-US" sz="2600" b="0" dirty="0"/>
              <a:t> </a:t>
            </a:r>
            <a:r>
              <a:rPr lang="en-US" sz="2600" b="0" dirty="0" err="1"/>
              <a:t>ड्रममा</a:t>
            </a:r>
            <a:r>
              <a:rPr lang="en-US" sz="2600" b="0" dirty="0"/>
              <a:t> </a:t>
            </a:r>
            <a:r>
              <a:rPr lang="en-US" sz="2600" b="0" dirty="0" err="1"/>
              <a:t>तातो</a:t>
            </a:r>
            <a:r>
              <a:rPr lang="en-US" sz="2600" b="0" dirty="0"/>
              <a:t> </a:t>
            </a:r>
            <a:r>
              <a:rPr lang="en-US" sz="2600" b="0" dirty="0" err="1"/>
              <a:t>पानी</a:t>
            </a:r>
            <a:r>
              <a:rPr lang="en-US" sz="2600" b="0" dirty="0"/>
              <a:t> </a:t>
            </a:r>
            <a:r>
              <a:rPr lang="en-US" sz="2600" b="0" dirty="0" err="1"/>
              <a:t>र</a:t>
            </a:r>
            <a:r>
              <a:rPr lang="en-US" sz="2600" b="0" dirty="0"/>
              <a:t> </a:t>
            </a:r>
            <a:r>
              <a:rPr lang="en-US" sz="2600" b="0" dirty="0" err="1"/>
              <a:t>साबुनमा</a:t>
            </a:r>
            <a:r>
              <a:rPr lang="en-US" sz="2600" b="0" dirty="0"/>
              <a:t> </a:t>
            </a:r>
            <a:r>
              <a:rPr lang="en-US" sz="2600" b="0" dirty="0" err="1"/>
              <a:t>भिजाउन</a:t>
            </a:r>
            <a:r>
              <a:rPr lang="en-US" sz="2600" b="0" dirty="0"/>
              <a:t> </a:t>
            </a:r>
            <a:r>
              <a:rPr lang="en-US" sz="2600" b="0" dirty="0" err="1"/>
              <a:t>सकिन्छ</a:t>
            </a:r>
            <a:r>
              <a:rPr lang="en-US" sz="2600" b="0" dirty="0"/>
              <a:t>, </a:t>
            </a:r>
            <a:r>
              <a:rPr lang="en-US" sz="2600" b="0" dirty="0" err="1"/>
              <a:t>चलाउनलाई</a:t>
            </a:r>
            <a:r>
              <a:rPr lang="en-US" sz="2600" b="0" dirty="0"/>
              <a:t> </a:t>
            </a:r>
            <a:r>
              <a:rPr lang="en-US" sz="2600" b="0" dirty="0" err="1"/>
              <a:t>लठ्ठीको</a:t>
            </a:r>
            <a:r>
              <a:rPr lang="en-US" sz="2600" b="0" dirty="0"/>
              <a:t> </a:t>
            </a:r>
            <a:r>
              <a:rPr lang="en-US" sz="2600" b="0" dirty="0" err="1"/>
              <a:t>प्रयोग</a:t>
            </a:r>
            <a:r>
              <a:rPr lang="en-US" sz="2600" b="0" dirty="0"/>
              <a:t> </a:t>
            </a:r>
            <a:r>
              <a:rPr lang="en-US" sz="2600" b="0" dirty="0" err="1"/>
              <a:t>गर्ने</a:t>
            </a:r>
            <a:r>
              <a:rPr lang="en-US" sz="2600" b="0" dirty="0"/>
              <a:t>, </a:t>
            </a:r>
            <a:r>
              <a:rPr lang="en-US" sz="2600" b="0" dirty="0" err="1"/>
              <a:t>चुप्लुङ्ग</a:t>
            </a:r>
            <a:r>
              <a:rPr lang="en-US" sz="2600" b="0" dirty="0"/>
              <a:t> </a:t>
            </a:r>
            <a:r>
              <a:rPr lang="en-US" sz="2600" b="0" dirty="0" err="1"/>
              <a:t>हुनबाट</a:t>
            </a:r>
            <a:r>
              <a:rPr lang="en-US" sz="2600" b="0" dirty="0"/>
              <a:t> </a:t>
            </a:r>
            <a:r>
              <a:rPr lang="en-US" sz="2600" b="0" dirty="0" err="1"/>
              <a:t>जोगिने</a:t>
            </a:r>
            <a:r>
              <a:rPr lang="en-US" sz="2600" b="0" dirty="0"/>
              <a:t> (</a:t>
            </a:r>
            <a:r>
              <a:rPr lang="en-US" sz="2600" b="0" dirty="0" err="1"/>
              <a:t>लिननलाई</a:t>
            </a:r>
            <a:r>
              <a:rPr lang="en-US" sz="2600" b="0" dirty="0"/>
              <a:t> </a:t>
            </a:r>
            <a:r>
              <a:rPr lang="en-US" sz="2600" b="0" dirty="0" err="1"/>
              <a:t>करिब</a:t>
            </a:r>
            <a:r>
              <a:rPr lang="en-US" sz="2600" b="0" dirty="0"/>
              <a:t> 30 </a:t>
            </a:r>
            <a:r>
              <a:rPr lang="en-US" sz="2600" b="0" dirty="0" err="1"/>
              <a:t>मिनेटसम्म</a:t>
            </a:r>
            <a:r>
              <a:rPr lang="en-US" sz="2600" b="0" dirty="0"/>
              <a:t> 1% </a:t>
            </a:r>
            <a:r>
              <a:rPr lang="en-US" sz="2600" b="0" dirty="0" err="1"/>
              <a:t>क्लोरिनमा</a:t>
            </a:r>
            <a:r>
              <a:rPr lang="en-US" sz="2600" b="0" dirty="0"/>
              <a:t> </a:t>
            </a:r>
            <a:r>
              <a:rPr lang="en-US" sz="2600" b="0" dirty="0" err="1"/>
              <a:t>भिजाउनुहोस्</a:t>
            </a:r>
            <a:r>
              <a:rPr lang="en-US" sz="2600" b="0" dirty="0"/>
              <a:t>)। </a:t>
            </a:r>
            <a:r>
              <a:rPr lang="en-US" sz="2600" b="0" dirty="0" err="1"/>
              <a:t>अन्त्यमा</a:t>
            </a:r>
            <a:r>
              <a:rPr lang="en-US" sz="2600" b="0" dirty="0"/>
              <a:t>, </a:t>
            </a:r>
            <a:r>
              <a:rPr lang="en-US" sz="2600" b="0" dirty="0" err="1"/>
              <a:t>सफा</a:t>
            </a:r>
            <a:r>
              <a:rPr lang="en-US" sz="2600" b="0" dirty="0"/>
              <a:t> </a:t>
            </a:r>
            <a:r>
              <a:rPr lang="en-US" sz="2600" b="0" dirty="0" err="1"/>
              <a:t>पानीले</a:t>
            </a:r>
            <a:r>
              <a:rPr lang="en-US" sz="2600" b="0" dirty="0"/>
              <a:t> </a:t>
            </a:r>
            <a:r>
              <a:rPr lang="en-US" sz="2600" b="0" dirty="0" err="1"/>
              <a:t>पखाल्नुहोस्र</a:t>
            </a:r>
            <a:r>
              <a:rPr lang="en-US" sz="2600" b="0" dirty="0"/>
              <a:t> </a:t>
            </a:r>
            <a:r>
              <a:rPr lang="en-US" sz="2600" b="0" dirty="0" err="1"/>
              <a:t>र</a:t>
            </a:r>
            <a:r>
              <a:rPr lang="en-US" sz="2600" b="0" dirty="0"/>
              <a:t> </a:t>
            </a:r>
            <a:r>
              <a:rPr lang="en-US" sz="2600" b="0" dirty="0" err="1"/>
              <a:t>लिननलाई</a:t>
            </a:r>
            <a:r>
              <a:rPr lang="en-US" sz="2600" b="0" dirty="0"/>
              <a:t> </a:t>
            </a:r>
            <a:r>
              <a:rPr lang="en-US" sz="2600" b="0" dirty="0" err="1"/>
              <a:t>घाममा</a:t>
            </a:r>
            <a:r>
              <a:rPr lang="en-US" sz="2600" b="0" dirty="0"/>
              <a:t> </a:t>
            </a:r>
            <a:r>
              <a:rPr lang="en-US" sz="2600" b="0" dirty="0" err="1"/>
              <a:t>पूर्णतया</a:t>
            </a:r>
            <a:r>
              <a:rPr lang="en-US" sz="2600" b="0" dirty="0"/>
              <a:t> </a:t>
            </a:r>
            <a:r>
              <a:rPr lang="en-US" sz="2600" b="0" dirty="0" err="1"/>
              <a:t>सुक्न</a:t>
            </a:r>
            <a:r>
              <a:rPr lang="en-US" sz="2600" b="0" dirty="0"/>
              <a:t> </a:t>
            </a:r>
            <a:r>
              <a:rPr lang="en-US" sz="2600" b="0" dirty="0" err="1"/>
              <a:t>दिनुहोस्</a:t>
            </a:r>
            <a:r>
              <a:rPr lang="en-US" sz="2600" b="0" dirty="0"/>
              <a:t>।</a:t>
            </a:r>
            <a:endParaRPr lang="en-IN" sz="2600" b="0" dirty="0"/>
          </a:p>
          <a:p>
            <a:pPr marL="457200" lvl="1" indent="-457200" algn="l">
              <a:lnSpc>
                <a:spcPct val="150000"/>
              </a:lnSpc>
              <a:buFont typeface="Arial" panose="020B0604020202020204" pitchFamily="34" charset="0"/>
              <a:buChar char="•"/>
            </a:pPr>
            <a:r>
              <a:rPr lang="en-US" sz="2600" b="0" dirty="0" err="1"/>
              <a:t>व्यवस्थापन</a:t>
            </a:r>
            <a:r>
              <a:rPr lang="en-US" sz="2600" b="0" dirty="0"/>
              <a:t> </a:t>
            </a:r>
            <a:r>
              <a:rPr lang="en-US" sz="2600" b="0" dirty="0" err="1"/>
              <a:t>गर्न</a:t>
            </a:r>
            <a:r>
              <a:rPr lang="en-US" sz="2600" b="0" dirty="0"/>
              <a:t> </a:t>
            </a:r>
            <a:r>
              <a:rPr lang="en-US" sz="2600" b="0" dirty="0" err="1"/>
              <a:t>सकिने</a:t>
            </a:r>
            <a:r>
              <a:rPr lang="en-US" sz="2600" b="0" dirty="0"/>
              <a:t> </a:t>
            </a:r>
            <a:r>
              <a:rPr lang="en-US" sz="2600" b="0" dirty="0" err="1"/>
              <a:t>पञ्जाहरू</a:t>
            </a:r>
            <a:r>
              <a:rPr lang="en-US" sz="2600" b="0" dirty="0"/>
              <a:t>, </a:t>
            </a:r>
            <a:r>
              <a:rPr lang="en-US" sz="2600" b="0" dirty="0" err="1"/>
              <a:t>अनुहारको</a:t>
            </a:r>
            <a:r>
              <a:rPr lang="en-US" sz="2600" b="0" dirty="0"/>
              <a:t> </a:t>
            </a:r>
            <a:r>
              <a:rPr lang="en-US" sz="2600" b="0" dirty="0" err="1"/>
              <a:t>मास्क</a:t>
            </a:r>
            <a:r>
              <a:rPr lang="en-US" sz="2600" b="0" dirty="0"/>
              <a:t> </a:t>
            </a:r>
            <a:r>
              <a:rPr lang="en-US" sz="2600" b="0" dirty="0" err="1"/>
              <a:t>र</a:t>
            </a:r>
            <a:r>
              <a:rPr lang="en-US" sz="2600" b="0" dirty="0"/>
              <a:t> </a:t>
            </a:r>
            <a:r>
              <a:rPr lang="en-US" sz="2600" b="0" dirty="0" err="1"/>
              <a:t>अन्य</a:t>
            </a:r>
            <a:r>
              <a:rPr lang="en-US" sz="2600" b="0" dirty="0"/>
              <a:t> </a:t>
            </a:r>
            <a:r>
              <a:rPr lang="en-US" sz="2600" b="0" dirty="0" err="1"/>
              <a:t>रोकथामका</a:t>
            </a:r>
            <a:r>
              <a:rPr lang="en-US" sz="2600" b="0" dirty="0"/>
              <a:t> </a:t>
            </a:r>
            <a:r>
              <a:rPr lang="en-US" sz="2600" b="0" dirty="0" err="1"/>
              <a:t>सामग्रीहरू</a:t>
            </a:r>
            <a:r>
              <a:rPr lang="en-US" sz="2600" b="0" dirty="0"/>
              <a:t> </a:t>
            </a:r>
            <a:r>
              <a:rPr lang="en-US" sz="2600" b="0" dirty="0" err="1"/>
              <a:t>अन्य</a:t>
            </a:r>
            <a:r>
              <a:rPr lang="en-US" sz="2600" b="0" dirty="0"/>
              <a:t> </a:t>
            </a:r>
            <a:r>
              <a:rPr lang="en-US" sz="2600" b="0" dirty="0" err="1"/>
              <a:t>घरेलु</a:t>
            </a:r>
            <a:r>
              <a:rPr lang="en-US" sz="2600" b="0" dirty="0"/>
              <a:t> </a:t>
            </a:r>
            <a:r>
              <a:rPr lang="en-US" sz="2600" b="0" dirty="0" err="1"/>
              <a:t>फोहोरसँग</a:t>
            </a:r>
            <a:r>
              <a:rPr lang="en-US" sz="2600" b="0" dirty="0"/>
              <a:t> </a:t>
            </a:r>
            <a:r>
              <a:rPr lang="en-US" sz="2600" b="0" dirty="0" err="1"/>
              <a:t>व्यवस्थापन</a:t>
            </a:r>
            <a:r>
              <a:rPr lang="en-US" sz="2600" b="0" dirty="0"/>
              <a:t> </a:t>
            </a:r>
            <a:r>
              <a:rPr lang="en-US" sz="2600" b="0" dirty="0" err="1"/>
              <a:t>गर्नुअघि</a:t>
            </a:r>
            <a:r>
              <a:rPr lang="en-US" sz="2600" b="0" dirty="0"/>
              <a:t> </a:t>
            </a:r>
            <a:r>
              <a:rPr lang="en-US" sz="2600" b="0" dirty="0" err="1"/>
              <a:t>लाइन्ड</a:t>
            </a:r>
            <a:r>
              <a:rPr lang="en-US" sz="2600" b="0" dirty="0"/>
              <a:t> </a:t>
            </a:r>
            <a:r>
              <a:rPr lang="en-US" sz="2600" b="0" dirty="0" err="1"/>
              <a:t>कन्टेनरमा</a:t>
            </a:r>
            <a:r>
              <a:rPr lang="en-US" sz="2600" b="0" dirty="0"/>
              <a:t> </a:t>
            </a:r>
            <a:r>
              <a:rPr lang="en-US" sz="2600" b="0" dirty="0" err="1"/>
              <a:t>राख्नुहोस्</a:t>
            </a:r>
            <a:r>
              <a:rPr lang="en-US" sz="2600" b="0" dirty="0"/>
              <a:t>। </a:t>
            </a:r>
            <a:endParaRPr lang="en-IN" sz="2600" b="0" dirty="0"/>
          </a:p>
          <a:p>
            <a:pPr marL="457200" lvl="1" indent="-457200" algn="l">
              <a:lnSpc>
                <a:spcPct val="150000"/>
              </a:lnSpc>
              <a:buFont typeface="Arial" panose="020B0604020202020204" pitchFamily="34" charset="0"/>
              <a:buChar char="•"/>
            </a:pPr>
            <a:r>
              <a:rPr lang="en-US" sz="2600" b="0" dirty="0" err="1"/>
              <a:t>नोट</a:t>
            </a:r>
            <a:r>
              <a:rPr lang="en-US" sz="2600" b="0" dirty="0"/>
              <a:t>: </a:t>
            </a:r>
            <a:r>
              <a:rPr lang="en-US" sz="2600" b="0" dirty="0" err="1"/>
              <a:t>सङ्क्रमित</a:t>
            </a:r>
            <a:r>
              <a:rPr lang="en-US" sz="2600" b="0" dirty="0"/>
              <a:t> </a:t>
            </a:r>
            <a:r>
              <a:rPr lang="en-US" sz="2600" b="0" dirty="0" err="1"/>
              <a:t>व्यक्ति</a:t>
            </a:r>
            <a:r>
              <a:rPr lang="en-US" sz="2600" b="0" dirty="0"/>
              <a:t> </a:t>
            </a:r>
            <a:r>
              <a:rPr lang="en-US" sz="2600" b="0" dirty="0" err="1"/>
              <a:t>हिँड्ने</a:t>
            </a:r>
            <a:r>
              <a:rPr lang="en-US" sz="2600" b="0" dirty="0"/>
              <a:t> </a:t>
            </a:r>
            <a:r>
              <a:rPr lang="en-US" sz="2600" b="0" dirty="0" err="1"/>
              <a:t>वा</a:t>
            </a:r>
            <a:r>
              <a:rPr lang="en-US" sz="2600" b="0" dirty="0"/>
              <a:t> </a:t>
            </a:r>
            <a:r>
              <a:rPr lang="en-US" sz="2600" b="0" dirty="0" err="1"/>
              <a:t>शैय्यामा</a:t>
            </a:r>
            <a:r>
              <a:rPr lang="en-US" sz="2600" b="0" dirty="0"/>
              <a:t> </a:t>
            </a:r>
            <a:r>
              <a:rPr lang="en-US" sz="2600" b="0" dirty="0" err="1"/>
              <a:t>बसेको</a:t>
            </a:r>
            <a:r>
              <a:rPr lang="en-US" sz="2600" b="0" dirty="0"/>
              <a:t> </a:t>
            </a:r>
            <a:r>
              <a:rPr lang="en-US" sz="2600" b="0" dirty="0" err="1"/>
              <a:t>हुन</a:t>
            </a:r>
            <a:r>
              <a:rPr lang="en-US" sz="2600" b="0" dirty="0"/>
              <a:t> </a:t>
            </a:r>
            <a:r>
              <a:rPr lang="en-US" sz="2600" b="0" dirty="0" err="1"/>
              <a:t>सक्छ</a:t>
            </a:r>
            <a:r>
              <a:rPr lang="en-US" sz="2600" b="0" dirty="0"/>
              <a:t>।</a:t>
            </a:r>
            <a:endParaRPr lang="en-IN" sz="2600" b="0" dirty="0"/>
          </a:p>
        </p:txBody>
      </p:sp>
      <p:pic>
        <p:nvPicPr>
          <p:cNvPr id="710"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99828" y="10428149"/>
            <a:ext cx="2525042" cy="3168919"/>
          </a:xfrm>
          <a:prstGeom prst="rect">
            <a:avLst/>
          </a:prstGeom>
          <a:ln w="12700">
            <a:miter lim="400000"/>
          </a:ln>
        </p:spPr>
      </p:pic>
      <p:grpSp>
        <p:nvGrpSpPr>
          <p:cNvPr id="5" name="Group 4">
            <a:extLst>
              <a:ext uri="{FF2B5EF4-FFF2-40B4-BE49-F238E27FC236}">
                <a16:creationId xmlns:a16="http://schemas.microsoft.com/office/drawing/2014/main" id="{25538A93-82AD-8C4B-A054-982AD41BFFF7}"/>
              </a:ext>
            </a:extLst>
          </p:cNvPr>
          <p:cNvGrpSpPr/>
          <p:nvPr/>
        </p:nvGrpSpPr>
        <p:grpSpPr>
          <a:xfrm>
            <a:off x="292412" y="410632"/>
            <a:ext cx="20730077" cy="2060886"/>
            <a:chOff x="292412" y="410632"/>
            <a:chExt cx="20730077" cy="2060886"/>
          </a:xfrm>
        </p:grpSpPr>
        <p:grpSp>
          <p:nvGrpSpPr>
            <p:cNvPr id="2" name="Group 1">
              <a:extLst>
                <a:ext uri="{FF2B5EF4-FFF2-40B4-BE49-F238E27FC236}">
                  <a16:creationId xmlns:a16="http://schemas.microsoft.com/office/drawing/2014/main" id="{775F756A-67A5-8240-94EF-9DB63AFD24DF}"/>
                </a:ext>
              </a:extLst>
            </p:cNvPr>
            <p:cNvGrpSpPr/>
            <p:nvPr/>
          </p:nvGrpSpPr>
          <p:grpSpPr>
            <a:xfrm>
              <a:off x="3361511" y="476491"/>
              <a:ext cx="17660978" cy="1223723"/>
              <a:chOff x="3361511" y="476491"/>
              <a:chExt cx="17660978" cy="1223723"/>
            </a:xfrm>
          </p:grpSpPr>
          <p:sp>
            <p:nvSpPr>
              <p:cNvPr id="704"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05" name="HOME CARE: KEEP ENVIRONMENT SAFE…"/>
              <p:cNvSpPr txBox="1"/>
              <p:nvPr/>
            </p:nvSpPr>
            <p:spPr>
              <a:xfrm>
                <a:off x="3981611" y="486062"/>
                <a:ext cx="16420778" cy="118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110000"/>
                  </a:lnSpc>
                  <a:defRPr sz="3200" cap="all" spc="96">
                    <a:solidFill>
                      <a:srgbClr val="002135"/>
                    </a:solidFill>
                  </a:defRPr>
                </a:pPr>
                <a:r>
                  <a:rPr lang="hi-IN" b="0" dirty="0">
                    <a:latin typeface="Arial" panose="020B0604020202020204" pitchFamily="34" charset="0"/>
                    <a:cs typeface="Arial" panose="020B0604020202020204" pitchFamily="34" charset="0"/>
                  </a:rPr>
                  <a:t>घरमै हेरचाह: वातावरणलाई सुरक्षित राख्नुहोस्</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जहाँ शङ्कास्पद मामिला छ त्यो घरधुरीले अपनाउनुपर्ने</a:t>
                </a:r>
              </a:p>
              <a:p>
                <a:pPr>
                  <a:lnSpc>
                    <a:spcPct val="110000"/>
                  </a:lnSpc>
                  <a:defRPr sz="3200" cap="all" spc="96">
                    <a:solidFill>
                      <a:srgbClr val="002135"/>
                    </a:solidFill>
                  </a:defRPr>
                </a:pPr>
                <a:r>
                  <a:rPr lang="hi-IN" b="0" dirty="0">
                    <a:latin typeface="Arial" panose="020B0604020202020204" pitchFamily="34" charset="0"/>
                    <a:cs typeface="Arial" panose="020B0604020202020204" pitchFamily="34" charset="0"/>
                  </a:rPr>
                  <a:t>पूर्वसावधानीहरू</a:t>
                </a:r>
                <a:endParaRPr b="0" dirty="0">
                  <a:latin typeface="Arial" panose="020B0604020202020204" pitchFamily="34" charset="0"/>
                  <a:cs typeface="Arial" panose="020B0604020202020204" pitchFamily="34" charset="0"/>
                </a:endParaRPr>
              </a:p>
            </p:txBody>
          </p:sp>
        </p:grpSp>
        <p:pic>
          <p:nvPicPr>
            <p:cNvPr id="711" name="Image" descr="Image"/>
            <p:cNvPicPr>
              <a:picLocks noChangeAspect="1"/>
            </p:cNvPicPr>
            <p:nvPr/>
          </p:nvPicPr>
          <p:blipFill>
            <a:blip r:embed="rId8"/>
            <a:stretch>
              <a:fillRect/>
            </a:stretch>
          </p:blipFill>
          <p:spPr>
            <a:xfrm>
              <a:off x="292412" y="410632"/>
              <a:ext cx="3210488" cy="2060886"/>
            </a:xfrm>
            <a:prstGeom prst="rect">
              <a:avLst/>
            </a:prstGeom>
            <a:ln w="12700">
              <a:miter lim="400000"/>
            </a:ln>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7"/>
                                        </p:tgtEl>
                                        <p:attrNameLst>
                                          <p:attrName>style.visibility</p:attrName>
                                        </p:attrNameLst>
                                      </p:cBhvr>
                                      <p:to>
                                        <p:strVal val="visible"/>
                                      </p:to>
                                    </p:set>
                                    <p:animEffect transition="in" filter="fade">
                                      <p:cBhvr>
                                        <p:cTn id="12" dur="500"/>
                                        <p:tgtEl>
                                          <p:spTgt spid="7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8">
                                            <p:bg/>
                                          </p:spTgt>
                                        </p:tgtEl>
                                        <p:attrNameLst>
                                          <p:attrName>style.visibility</p:attrName>
                                        </p:attrNameLst>
                                      </p:cBhvr>
                                      <p:to>
                                        <p:strVal val="visible"/>
                                      </p:to>
                                    </p:set>
                                    <p:animEffect transition="in" filter="fade">
                                      <p:cBhvr>
                                        <p:cTn id="17" dur="1000"/>
                                        <p:tgtEl>
                                          <p:spTgt spid="70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8">
                                            <p:txEl>
                                              <p:pRg st="0" end="0"/>
                                            </p:txEl>
                                          </p:spTgt>
                                        </p:tgtEl>
                                        <p:attrNameLst>
                                          <p:attrName>style.visibility</p:attrName>
                                        </p:attrNameLst>
                                      </p:cBhvr>
                                      <p:to>
                                        <p:strVal val="visible"/>
                                      </p:to>
                                    </p:set>
                                    <p:animEffect transition="in" filter="fade">
                                      <p:cBhvr>
                                        <p:cTn id="22" dur="1000"/>
                                        <p:tgtEl>
                                          <p:spTgt spid="70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8">
                                            <p:txEl>
                                              <p:pRg st="1" end="1"/>
                                            </p:txEl>
                                          </p:spTgt>
                                        </p:tgtEl>
                                        <p:attrNameLst>
                                          <p:attrName>style.visibility</p:attrName>
                                        </p:attrNameLst>
                                      </p:cBhvr>
                                      <p:to>
                                        <p:strVal val="visible"/>
                                      </p:to>
                                    </p:set>
                                    <p:animEffect transition="in" filter="fade">
                                      <p:cBhvr>
                                        <p:cTn id="27" dur="1000"/>
                                        <p:tgtEl>
                                          <p:spTgt spid="70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08">
                                            <p:txEl>
                                              <p:pRg st="2" end="2"/>
                                            </p:txEl>
                                          </p:spTgt>
                                        </p:tgtEl>
                                        <p:attrNameLst>
                                          <p:attrName>style.visibility</p:attrName>
                                        </p:attrNameLst>
                                      </p:cBhvr>
                                      <p:to>
                                        <p:strVal val="visible"/>
                                      </p:to>
                                    </p:set>
                                    <p:animEffect transition="in" filter="fade">
                                      <p:cBhvr>
                                        <p:cTn id="32" dur="1000"/>
                                        <p:tgtEl>
                                          <p:spTgt spid="708">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10"/>
                                        </p:tgtEl>
                                        <p:attrNameLst>
                                          <p:attrName>style.visibility</p:attrName>
                                        </p:attrNameLst>
                                      </p:cBhvr>
                                      <p:to>
                                        <p:strVal val="visible"/>
                                      </p:to>
                                    </p:set>
                                    <p:animEffect transition="in" filter="fade">
                                      <p:cBhvr>
                                        <p:cTn id="35" dur="500"/>
                                        <p:tgtEl>
                                          <p:spTgt spid="7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6"/>
                                        </p:tgtEl>
                                        <p:attrNameLst>
                                          <p:attrName>style.visibility</p:attrName>
                                        </p:attrNameLst>
                                      </p:cBhvr>
                                      <p:to>
                                        <p:strVal val="visible"/>
                                      </p:to>
                                    </p:set>
                                    <p:animEffect transition="in" filter="fade">
                                      <p:cBhvr>
                                        <p:cTn id="40" dur="500"/>
                                        <p:tgtEl>
                                          <p:spTgt spid="70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09">
                                            <p:bg/>
                                          </p:spTgt>
                                        </p:tgtEl>
                                        <p:attrNameLst>
                                          <p:attrName>style.visibility</p:attrName>
                                        </p:attrNameLst>
                                      </p:cBhvr>
                                      <p:to>
                                        <p:strVal val="visible"/>
                                      </p:to>
                                    </p:set>
                                    <p:animEffect transition="in" filter="fade">
                                      <p:cBhvr>
                                        <p:cTn id="45" dur="500"/>
                                        <p:tgtEl>
                                          <p:spTgt spid="709">
                                            <p:bg/>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09">
                                            <p:txEl>
                                              <p:pRg st="0" end="0"/>
                                            </p:txEl>
                                          </p:spTgt>
                                        </p:tgtEl>
                                        <p:attrNameLst>
                                          <p:attrName>style.visibility</p:attrName>
                                        </p:attrNameLst>
                                      </p:cBhvr>
                                      <p:to>
                                        <p:strVal val="visible"/>
                                      </p:to>
                                    </p:set>
                                    <p:animEffect transition="in" filter="fade">
                                      <p:cBhvr>
                                        <p:cTn id="50" dur="500"/>
                                        <p:tgtEl>
                                          <p:spTgt spid="70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9">
                                            <p:txEl>
                                              <p:pRg st="1" end="1"/>
                                            </p:txEl>
                                          </p:spTgt>
                                        </p:tgtEl>
                                        <p:attrNameLst>
                                          <p:attrName>style.visibility</p:attrName>
                                        </p:attrNameLst>
                                      </p:cBhvr>
                                      <p:to>
                                        <p:strVal val="visible"/>
                                      </p:to>
                                    </p:set>
                                    <p:animEffect transition="in" filter="fade">
                                      <p:cBhvr>
                                        <p:cTn id="55" dur="500"/>
                                        <p:tgtEl>
                                          <p:spTgt spid="70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09">
                                            <p:txEl>
                                              <p:pRg st="2" end="2"/>
                                            </p:txEl>
                                          </p:spTgt>
                                        </p:tgtEl>
                                        <p:attrNameLst>
                                          <p:attrName>style.visibility</p:attrName>
                                        </p:attrNameLst>
                                      </p:cBhvr>
                                      <p:to>
                                        <p:strVal val="visible"/>
                                      </p:to>
                                    </p:set>
                                    <p:animEffect transition="in" filter="fade">
                                      <p:cBhvr>
                                        <p:cTn id="60" dur="500"/>
                                        <p:tgtEl>
                                          <p:spTgt spid="70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09">
                                            <p:txEl>
                                              <p:pRg st="3" end="3"/>
                                            </p:txEl>
                                          </p:spTgt>
                                        </p:tgtEl>
                                        <p:attrNameLst>
                                          <p:attrName>style.visibility</p:attrName>
                                        </p:attrNameLst>
                                      </p:cBhvr>
                                      <p:to>
                                        <p:strVal val="visible"/>
                                      </p:to>
                                    </p:set>
                                    <p:animEffect transition="in" filter="fade">
                                      <p:cBhvr>
                                        <p:cTn id="65" dur="500"/>
                                        <p:tgtEl>
                                          <p:spTgt spid="70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09">
                                            <p:txEl>
                                              <p:pRg st="4" end="4"/>
                                            </p:txEl>
                                          </p:spTgt>
                                        </p:tgtEl>
                                        <p:attrNameLst>
                                          <p:attrName>style.visibility</p:attrName>
                                        </p:attrNameLst>
                                      </p:cBhvr>
                                      <p:to>
                                        <p:strVal val="visible"/>
                                      </p:to>
                                    </p:set>
                                    <p:animEffect transition="in" filter="fade">
                                      <p:cBhvr>
                                        <p:cTn id="70" dur="500"/>
                                        <p:tgtEl>
                                          <p:spTgt spid="709">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09">
                                            <p:txEl>
                                              <p:pRg st="5" end="5"/>
                                            </p:txEl>
                                          </p:spTgt>
                                        </p:tgtEl>
                                        <p:attrNameLst>
                                          <p:attrName>style.visibility</p:attrName>
                                        </p:attrNameLst>
                                      </p:cBhvr>
                                      <p:to>
                                        <p:strVal val="visible"/>
                                      </p:to>
                                    </p:set>
                                    <p:animEffect transition="in" filter="fade">
                                      <p:cBhvr>
                                        <p:cTn id="75" dur="500"/>
                                        <p:tgtEl>
                                          <p:spTgt spid="709">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09">
                                            <p:txEl>
                                              <p:pRg st="6" end="6"/>
                                            </p:txEl>
                                          </p:spTgt>
                                        </p:tgtEl>
                                        <p:attrNameLst>
                                          <p:attrName>style.visibility</p:attrName>
                                        </p:attrNameLst>
                                      </p:cBhvr>
                                      <p:to>
                                        <p:strVal val="visible"/>
                                      </p:to>
                                    </p:set>
                                    <p:animEffect transition="in" filter="fade">
                                      <p:cBhvr>
                                        <p:cTn id="80" dur="500"/>
                                        <p:tgtEl>
                                          <p:spTgt spid="70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animBg="1"/>
      <p:bldP spid="708" grpId="0" uiExpand="1" build="p" animBg="1"/>
      <p:bldP spid="706" grpId="0" animBg="1"/>
      <p:bldP spid="709" grpId="0" uiExpand="1" build="p" bldLvl="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Group"/>
          <p:cNvGrpSpPr/>
          <p:nvPr/>
        </p:nvGrpSpPr>
        <p:grpSpPr>
          <a:xfrm>
            <a:off x="300010" y="12315300"/>
            <a:ext cx="4601210" cy="995767"/>
            <a:chOff x="0" y="0"/>
            <a:chExt cx="4601208" cy="995765"/>
          </a:xfrm>
        </p:grpSpPr>
        <p:pic>
          <p:nvPicPr>
            <p:cNvPr id="71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1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1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1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1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25" name="Group"/>
          <p:cNvGrpSpPr/>
          <p:nvPr/>
        </p:nvGrpSpPr>
        <p:grpSpPr>
          <a:xfrm>
            <a:off x="23097931" y="13055999"/>
            <a:ext cx="2098870" cy="1540537"/>
            <a:chOff x="0" y="2515"/>
            <a:chExt cx="2098868" cy="1540536"/>
          </a:xfrm>
        </p:grpSpPr>
        <p:sp>
          <p:nvSpPr>
            <p:cNvPr id="723" name="22"/>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24</a:t>
              </a:r>
            </a:p>
            <a:p>
              <a:pPr>
                <a:defRPr b="0">
                  <a:solidFill>
                    <a:srgbClr val="FFFFFF"/>
                  </a:solidFill>
                </a:defRPr>
              </a:pPr>
              <a:endParaRPr b="0" dirty="0">
                <a:latin typeface="Arial" panose="020B0604020202020204" pitchFamily="34" charset="0"/>
                <a:cs typeface="Arial" panose="020B0604020202020204" pitchFamily="34" charset="0"/>
              </a:endParaRPr>
            </a:p>
          </p:txBody>
        </p:sp>
        <p:pic>
          <p:nvPicPr>
            <p:cNvPr id="724"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714" name="Rounded Rectangle"/>
          <p:cNvSpPr/>
          <p:nvPr/>
        </p:nvSpPr>
        <p:spPr>
          <a:xfrm>
            <a:off x="3570889" y="2210135"/>
            <a:ext cx="17144600" cy="9816195"/>
          </a:xfrm>
          <a:prstGeom prst="roundRect">
            <a:avLst>
              <a:gd name="adj" fmla="val 2198"/>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latin typeface="Arial" panose="020B0604020202020204" pitchFamily="34" charset="0"/>
              <a:cs typeface="Arial" panose="020B0604020202020204" pitchFamily="34" charset="0"/>
            </a:endParaRPr>
          </a:p>
        </p:txBody>
      </p:sp>
      <p:sp>
        <p:nvSpPr>
          <p:cNvPr id="726" name="Household members should stay in another room or be separated from the patient as much as possible.…"/>
          <p:cNvSpPr txBox="1"/>
          <p:nvPr/>
        </p:nvSpPr>
        <p:spPr>
          <a:xfrm>
            <a:off x="3887562" y="2528788"/>
            <a:ext cx="16608875" cy="9086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hi-IN" sz="3200" b="0" dirty="0">
                <a:latin typeface="Arial" panose="020B0604020202020204" pitchFamily="34" charset="0"/>
                <a:cs typeface="Arial" panose="020B0604020202020204" pitchFamily="34" charset="0"/>
              </a:rPr>
              <a:t>घरका सदस्यहरू अर्को कोठामा बस्नुपर्छ वा</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सम्भव भएसम्म विरामीबाट अलग गरिनुपर्छ।</a:t>
            </a:r>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hi-IN" sz="3200" b="0" dirty="0">
                <a:latin typeface="Arial" panose="020B0604020202020204" pitchFamily="34" charset="0"/>
                <a:cs typeface="Arial" panose="020B0604020202020204" pitchFamily="34" charset="0"/>
              </a:rPr>
              <a:t>घरका सदस्यहरूले उपलब्ध भएमा अलग</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बेडरुम र बाथरुमको प्रयोग गर्नुपर्छ।</a:t>
            </a:r>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hi-IN" sz="3200" b="0" dirty="0">
                <a:latin typeface="Arial" panose="020B0604020202020204" pitchFamily="34" charset="0"/>
                <a:cs typeface="Arial" panose="020B0604020202020204" pitchFamily="34" charset="0"/>
              </a:rPr>
              <a:t>घरका अन्य मानिससँग घरायसी सामग्रीहरू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साझेदारी गर्नबाट जोगिनुहोस् जस्तै भाँडाहरू,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पिउने गिलास, कप, खाने भाँडाहरू, तौलिया,</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ओछ्यान वा अन्य सामग्रीहरू।</a:t>
            </a:r>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hi-IN" sz="3200" b="0" dirty="0">
                <a:latin typeface="Arial" panose="020B0604020202020204" pitchFamily="34" charset="0"/>
                <a:cs typeface="Arial" panose="020B0604020202020204" pitchFamily="34" charset="0"/>
              </a:rPr>
              <a:t>बेलाबेलामा साबुन र पानीले राम्रोसँग (40</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सेकेन्ड) वा 70% अल्कोहल-आधारित ह्यान्ड</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स्यानिटाइजरले हात धुनुहोस्</a:t>
            </a:r>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hi-IN" sz="3200" b="0" dirty="0">
                <a:latin typeface="Arial" panose="020B0604020202020204" pitchFamily="34" charset="0"/>
                <a:cs typeface="Arial" panose="020B0604020202020204" pitchFamily="34" charset="0"/>
              </a:rPr>
              <a:t>क्वारेन्टाइनमा राखिएको व्यक्तिसँगको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सम्पर्कमा, परिवारका सदस्यले पूरै समयमा</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तीन तहको मास्क लगाउनुपर्छ। व्यवस्थापन</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गर्न मिल्ने मास्कलई कहिल्यै पुनः प्रयोग</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गर्नुहुँदैन।</a:t>
            </a:r>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hi-IN" sz="3200" b="0" dirty="0">
                <a:latin typeface="Arial" panose="020B0604020202020204" pitchFamily="34" charset="0"/>
                <a:cs typeface="Arial" panose="020B0604020202020204" pitchFamily="34" charset="0"/>
              </a:rPr>
              <a:t>प्रयोग गरिएको मास्कलाई सम्भावित</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सङ्क्रमितको रूपमा लिनुपर्छ। मास्कलाई घरेलु</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ब्लिचको घोलमा भिजाएर र त्यसपछि</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डस्टबिनमा फालेर व्यवस्थित गर्नुहोस्।</a:t>
            </a:r>
            <a:endParaRPr lang="en-US" sz="3200" b="0" dirty="0">
              <a:latin typeface="Arial" panose="020B0604020202020204" pitchFamily="34" charset="0"/>
              <a:cs typeface="Arial" panose="020B0604020202020204" pitchFamily="34" charset="0"/>
            </a:endParaRPr>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hi-IN" sz="3200" b="0" dirty="0">
                <a:latin typeface="Arial" panose="020B0604020202020204" pitchFamily="34" charset="0"/>
                <a:cs typeface="Arial" panose="020B0604020202020204" pitchFamily="34" charset="0"/>
              </a:rPr>
              <a:t>साना बच्चालाई मास्कसँग खेल्न नदिनुहोस्।</a:t>
            </a:r>
            <a:endParaRPr sz="3200" b="0" cap="none" dirty="0">
              <a:latin typeface="Arial" panose="020B0604020202020204" pitchFamily="34" charset="0"/>
              <a:cs typeface="Arial" panose="020B0604020202020204" pitchFamily="34" charset="0"/>
            </a:endParaRPr>
          </a:p>
        </p:txBody>
      </p:sp>
      <p:pic>
        <p:nvPicPr>
          <p:cNvPr id="727" name="Image" descr="Image"/>
          <p:cNvPicPr>
            <a:picLocks noChangeAspect="1"/>
          </p:cNvPicPr>
          <p:nvPr/>
        </p:nvPicPr>
        <p:blipFill>
          <a:blip r:embed="rId7"/>
          <a:stretch>
            <a:fillRect/>
          </a:stretch>
        </p:blipFill>
        <p:spPr>
          <a:xfrm>
            <a:off x="14151" y="9144000"/>
            <a:ext cx="3145571" cy="2747360"/>
          </a:xfrm>
          <a:prstGeom prst="rect">
            <a:avLst/>
          </a:prstGeom>
          <a:ln w="12700">
            <a:miter lim="400000"/>
          </a:ln>
        </p:spPr>
      </p:pic>
      <p:grpSp>
        <p:nvGrpSpPr>
          <p:cNvPr id="3" name="Group 2">
            <a:extLst>
              <a:ext uri="{FF2B5EF4-FFF2-40B4-BE49-F238E27FC236}">
                <a16:creationId xmlns:a16="http://schemas.microsoft.com/office/drawing/2014/main" id="{D9B61B84-876A-4941-82AC-8481B607D747}"/>
              </a:ext>
            </a:extLst>
          </p:cNvPr>
          <p:cNvGrpSpPr/>
          <p:nvPr/>
        </p:nvGrpSpPr>
        <p:grpSpPr>
          <a:xfrm>
            <a:off x="4720885" y="4758"/>
            <a:ext cx="19663996" cy="3888817"/>
            <a:chOff x="4720885" y="4758"/>
            <a:chExt cx="19663996" cy="3888817"/>
          </a:xfrm>
        </p:grpSpPr>
        <p:grpSp>
          <p:nvGrpSpPr>
            <p:cNvPr id="2" name="Group 1">
              <a:extLst>
                <a:ext uri="{FF2B5EF4-FFF2-40B4-BE49-F238E27FC236}">
                  <a16:creationId xmlns:a16="http://schemas.microsoft.com/office/drawing/2014/main" id="{B9CA9C52-DCAA-454D-B30C-40C51A48B0F8}"/>
                </a:ext>
              </a:extLst>
            </p:cNvPr>
            <p:cNvGrpSpPr/>
            <p:nvPr/>
          </p:nvGrpSpPr>
          <p:grpSpPr>
            <a:xfrm>
              <a:off x="4720885" y="476490"/>
              <a:ext cx="14844608" cy="1352310"/>
              <a:chOff x="4720885" y="476490"/>
              <a:chExt cx="14844608" cy="1352310"/>
            </a:xfrm>
          </p:grpSpPr>
          <p:sp>
            <p:nvSpPr>
              <p:cNvPr id="721" name="Rounded Rectangle"/>
              <p:cNvSpPr/>
              <p:nvPr/>
            </p:nvSpPr>
            <p:spPr>
              <a:xfrm>
                <a:off x="4720885" y="476490"/>
                <a:ext cx="14844608" cy="1352310"/>
              </a:xfrm>
              <a:prstGeom prst="roundRect">
                <a:avLst>
                  <a:gd name="adj" fmla="val 24368"/>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22" name="HOME QUARANTINE: STAY SAFE FOR FAMILY MEMBERS"/>
              <p:cNvSpPr txBox="1"/>
              <p:nvPr/>
            </p:nvSpPr>
            <p:spPr>
              <a:xfrm>
                <a:off x="4926807" y="707682"/>
                <a:ext cx="14530388" cy="826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110000"/>
                  </a:lnSpc>
                  <a:defRPr sz="3600" cap="all" spc="96">
                    <a:solidFill>
                      <a:srgbClr val="002135"/>
                    </a:solidFill>
                  </a:defRPr>
                </a:lvl1pPr>
              </a:lstStyle>
              <a:p>
                <a:r>
                  <a:rPr lang="hi-IN" sz="4400" b="0" dirty="0">
                    <a:latin typeface="Arial" panose="020B0604020202020204" pitchFamily="34" charset="0"/>
                    <a:cs typeface="Arial" panose="020B0604020202020204" pitchFamily="34" charset="0"/>
                  </a:rPr>
                  <a:t>होम क्वारेन्टाइन: परिवारका सदस्यहरूको लागि सुरक्षित</a:t>
                </a:r>
                <a:r>
                  <a:rPr lang="en-US" sz="4400" b="0" dirty="0">
                    <a:latin typeface="Arial" panose="020B0604020202020204" pitchFamily="34" charset="0"/>
                    <a:cs typeface="Arial" panose="020B0604020202020204" pitchFamily="34" charset="0"/>
                  </a:rPr>
                  <a:t> </a:t>
                </a:r>
                <a:r>
                  <a:rPr lang="hi-IN" sz="4400" b="0" dirty="0">
                    <a:latin typeface="Arial" panose="020B0604020202020204" pitchFamily="34" charset="0"/>
                    <a:cs typeface="Arial" panose="020B0604020202020204" pitchFamily="34" charset="0"/>
                  </a:rPr>
                  <a:t>रहनुहोस्</a:t>
                </a:r>
                <a:endParaRPr sz="4400" b="0" dirty="0">
                  <a:latin typeface="Arial" panose="020B0604020202020204" pitchFamily="34" charset="0"/>
                  <a:cs typeface="Arial" panose="020B0604020202020204" pitchFamily="34" charset="0"/>
                </a:endParaRPr>
              </a:p>
            </p:txBody>
          </p:sp>
        </p:grpSp>
        <p:pic>
          <p:nvPicPr>
            <p:cNvPr id="728" name="Image" descr="Image"/>
            <p:cNvPicPr>
              <a:picLocks noChangeAspect="1"/>
            </p:cNvPicPr>
            <p:nvPr/>
          </p:nvPicPr>
          <p:blipFill>
            <a:blip r:embed="rId8"/>
            <a:stretch>
              <a:fillRect/>
            </a:stretch>
          </p:blipFill>
          <p:spPr>
            <a:xfrm>
              <a:off x="20037838" y="4758"/>
              <a:ext cx="4347043" cy="3888817"/>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4"/>
                                        </p:tgtEl>
                                        <p:attrNameLst>
                                          <p:attrName>style.visibility</p:attrName>
                                        </p:attrNameLst>
                                      </p:cBhvr>
                                      <p:to>
                                        <p:strVal val="visible"/>
                                      </p:to>
                                    </p:set>
                                    <p:animEffect transition="in" filter="fade">
                                      <p:cBhvr>
                                        <p:cTn id="12" dur="500"/>
                                        <p:tgtEl>
                                          <p:spTgt spid="7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6">
                                            <p:bg/>
                                          </p:spTgt>
                                        </p:tgtEl>
                                        <p:attrNameLst>
                                          <p:attrName>style.visibility</p:attrName>
                                        </p:attrNameLst>
                                      </p:cBhvr>
                                      <p:to>
                                        <p:strVal val="visible"/>
                                      </p:to>
                                    </p:set>
                                    <p:animEffect transition="in" filter="fade">
                                      <p:cBhvr>
                                        <p:cTn id="17" dur="500"/>
                                        <p:tgtEl>
                                          <p:spTgt spid="72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6">
                                            <p:txEl>
                                              <p:pRg st="0" end="0"/>
                                            </p:txEl>
                                          </p:spTgt>
                                        </p:tgtEl>
                                        <p:attrNameLst>
                                          <p:attrName>style.visibility</p:attrName>
                                        </p:attrNameLst>
                                      </p:cBhvr>
                                      <p:to>
                                        <p:strVal val="visible"/>
                                      </p:to>
                                    </p:set>
                                    <p:animEffect transition="in" filter="fade">
                                      <p:cBhvr>
                                        <p:cTn id="22" dur="500"/>
                                        <p:tgtEl>
                                          <p:spTgt spid="7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6">
                                            <p:txEl>
                                              <p:pRg st="1" end="1"/>
                                            </p:txEl>
                                          </p:spTgt>
                                        </p:tgtEl>
                                        <p:attrNameLst>
                                          <p:attrName>style.visibility</p:attrName>
                                        </p:attrNameLst>
                                      </p:cBhvr>
                                      <p:to>
                                        <p:strVal val="visible"/>
                                      </p:to>
                                    </p:set>
                                    <p:animEffect transition="in" filter="fade">
                                      <p:cBhvr>
                                        <p:cTn id="27" dur="500"/>
                                        <p:tgtEl>
                                          <p:spTgt spid="7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6">
                                            <p:txEl>
                                              <p:pRg st="2" end="2"/>
                                            </p:txEl>
                                          </p:spTgt>
                                        </p:tgtEl>
                                        <p:attrNameLst>
                                          <p:attrName>style.visibility</p:attrName>
                                        </p:attrNameLst>
                                      </p:cBhvr>
                                      <p:to>
                                        <p:strVal val="visible"/>
                                      </p:to>
                                    </p:set>
                                    <p:animEffect transition="in" filter="fade">
                                      <p:cBhvr>
                                        <p:cTn id="32" dur="500"/>
                                        <p:tgtEl>
                                          <p:spTgt spid="7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6">
                                            <p:txEl>
                                              <p:pRg st="3" end="3"/>
                                            </p:txEl>
                                          </p:spTgt>
                                        </p:tgtEl>
                                        <p:attrNameLst>
                                          <p:attrName>style.visibility</p:attrName>
                                        </p:attrNameLst>
                                      </p:cBhvr>
                                      <p:to>
                                        <p:strVal val="visible"/>
                                      </p:to>
                                    </p:set>
                                    <p:animEffect transition="in" filter="fade">
                                      <p:cBhvr>
                                        <p:cTn id="37" dur="500"/>
                                        <p:tgtEl>
                                          <p:spTgt spid="72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26">
                                            <p:txEl>
                                              <p:pRg st="4" end="4"/>
                                            </p:txEl>
                                          </p:spTgt>
                                        </p:tgtEl>
                                        <p:attrNameLst>
                                          <p:attrName>style.visibility</p:attrName>
                                        </p:attrNameLst>
                                      </p:cBhvr>
                                      <p:to>
                                        <p:strVal val="visible"/>
                                      </p:to>
                                    </p:set>
                                    <p:animEffect transition="in" filter="fade">
                                      <p:cBhvr>
                                        <p:cTn id="42" dur="500"/>
                                        <p:tgtEl>
                                          <p:spTgt spid="72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6">
                                            <p:txEl>
                                              <p:pRg st="5" end="5"/>
                                            </p:txEl>
                                          </p:spTgt>
                                        </p:tgtEl>
                                        <p:attrNameLst>
                                          <p:attrName>style.visibility</p:attrName>
                                        </p:attrNameLst>
                                      </p:cBhvr>
                                      <p:to>
                                        <p:strVal val="visible"/>
                                      </p:to>
                                    </p:set>
                                    <p:animEffect transition="in" filter="fade">
                                      <p:cBhvr>
                                        <p:cTn id="47" dur="500"/>
                                        <p:tgtEl>
                                          <p:spTgt spid="72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26">
                                            <p:txEl>
                                              <p:pRg st="6" end="6"/>
                                            </p:txEl>
                                          </p:spTgt>
                                        </p:tgtEl>
                                        <p:attrNameLst>
                                          <p:attrName>style.visibility</p:attrName>
                                        </p:attrNameLst>
                                      </p:cBhvr>
                                      <p:to>
                                        <p:strVal val="visible"/>
                                      </p:to>
                                    </p:set>
                                    <p:animEffect transition="in" filter="fade">
                                      <p:cBhvr>
                                        <p:cTn id="52" dur="500"/>
                                        <p:tgtEl>
                                          <p:spTgt spid="726">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27"/>
                                        </p:tgtEl>
                                        <p:attrNameLst>
                                          <p:attrName>style.visibility</p:attrName>
                                        </p:attrNameLst>
                                      </p:cBhvr>
                                      <p:to>
                                        <p:strVal val="visible"/>
                                      </p:to>
                                    </p:set>
                                    <p:animEffect transition="in" filter="fade">
                                      <p:cBhvr>
                                        <p:cTn id="55"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726" grpId="0" uiExpand="1" build="p" bldLvl="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roup"/>
          <p:cNvGrpSpPr/>
          <p:nvPr/>
        </p:nvGrpSpPr>
        <p:grpSpPr>
          <a:xfrm>
            <a:off x="300010" y="12315300"/>
            <a:ext cx="4601210" cy="995767"/>
            <a:chOff x="0" y="0"/>
            <a:chExt cx="4601208" cy="995765"/>
          </a:xfrm>
        </p:grpSpPr>
        <p:pic>
          <p:nvPicPr>
            <p:cNvPr id="73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3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4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4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4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46" name="Group"/>
          <p:cNvGrpSpPr/>
          <p:nvPr/>
        </p:nvGrpSpPr>
        <p:grpSpPr>
          <a:xfrm>
            <a:off x="23097931" y="13055998"/>
            <a:ext cx="2098870" cy="1540535"/>
            <a:chOff x="0" y="2516"/>
            <a:chExt cx="2098868" cy="1540533"/>
          </a:xfrm>
        </p:grpSpPr>
        <p:sp>
          <p:nvSpPr>
            <p:cNvPr id="744" name="24"/>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25</a:t>
              </a:r>
              <a:endParaRPr dirty="0">
                <a:latin typeface="Arial" panose="020B0604020202020204" pitchFamily="34" charset="0"/>
                <a:cs typeface="Arial" panose="020B0604020202020204" pitchFamily="34" charset="0"/>
              </a:endParaRPr>
            </a:p>
          </p:txBody>
        </p:sp>
        <p:pic>
          <p:nvPicPr>
            <p:cNvPr id="74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263B65D-E38F-9C45-8E6A-AFFF7B1CC8F6}"/>
              </a:ext>
            </a:extLst>
          </p:cNvPr>
          <p:cNvGrpSpPr/>
          <p:nvPr/>
        </p:nvGrpSpPr>
        <p:grpSpPr>
          <a:xfrm>
            <a:off x="-25400" y="1227391"/>
            <a:ext cx="24434800" cy="4245174"/>
            <a:chOff x="-25400" y="1227391"/>
            <a:chExt cx="24434800" cy="4245174"/>
          </a:xfrm>
        </p:grpSpPr>
        <p:sp>
          <p:nvSpPr>
            <p:cNvPr id="747"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48" name="SESSION 5"/>
            <p:cNvSpPr txBox="1"/>
            <p:nvPr/>
          </p:nvSpPr>
          <p:spPr>
            <a:xfrm>
              <a:off x="10770136" y="2185282"/>
              <a:ext cx="2843727"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hi-IN" b="0" dirty="0">
                  <a:latin typeface="Arial" panose="020B0604020202020204" pitchFamily="34" charset="0"/>
                  <a:cs typeface="Arial" panose="020B0604020202020204" pitchFamily="34" charset="0"/>
                </a:rPr>
                <a:t>सत्र 5</a:t>
              </a:r>
              <a:endParaRPr b="0" dirty="0">
                <a:latin typeface="Arial" panose="020B0604020202020204" pitchFamily="34" charset="0"/>
                <a:cs typeface="Arial" panose="020B0604020202020204" pitchFamily="34" charset="0"/>
              </a:endParaRPr>
            </a:p>
          </p:txBody>
        </p:sp>
        <p:sp>
          <p:nvSpPr>
            <p:cNvPr id="749" name="STIGMA AND DISCRIMINATION"/>
            <p:cNvSpPr txBox="1"/>
            <p:nvPr/>
          </p:nvSpPr>
          <p:spPr>
            <a:xfrm>
              <a:off x="10112903" y="3905392"/>
              <a:ext cx="4158191"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hi-IN" sz="3600" b="0" dirty="0">
                  <a:latin typeface="Arial" panose="020B0604020202020204" pitchFamily="34" charset="0"/>
                  <a:cs typeface="Arial" panose="020B0604020202020204" pitchFamily="34" charset="0"/>
                </a:rPr>
                <a:t>गलत धारणा र भेदभाव</a:t>
              </a:r>
              <a:endParaRPr sz="3600" b="0" dirty="0">
                <a:latin typeface="Arial" panose="020B0604020202020204" pitchFamily="34" charset="0"/>
                <a:cs typeface="Arial" panose="020B0604020202020204" pitchFamily="34" charset="0"/>
              </a:endParaRPr>
            </a:p>
          </p:txBody>
        </p:sp>
        <p:sp>
          <p:nvSpPr>
            <p:cNvPr id="750"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354EB87-A818-D648-9737-7F7CE3BA7FA3}"/>
              </a:ext>
            </a:extLst>
          </p:cNvPr>
          <p:cNvGrpSpPr/>
          <p:nvPr/>
        </p:nvGrpSpPr>
        <p:grpSpPr>
          <a:xfrm>
            <a:off x="6210377" y="5625528"/>
            <a:ext cx="5855086" cy="6249567"/>
            <a:chOff x="6210377" y="5625528"/>
            <a:chExt cx="5855086" cy="6249567"/>
          </a:xfrm>
          <a:solidFill>
            <a:schemeClr val="accent1">
              <a:lumMod val="20000"/>
              <a:lumOff val="80000"/>
            </a:schemeClr>
          </a:solidFill>
        </p:grpSpPr>
        <p:sp>
          <p:nvSpPr>
            <p:cNvPr id="731"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5"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2" name="WHY IS THERE…"/>
            <p:cNvSpPr txBox="1"/>
            <p:nvPr/>
          </p:nvSpPr>
          <p:spPr>
            <a:xfrm>
              <a:off x="7491156" y="10001008"/>
              <a:ext cx="3577903" cy="1641475"/>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solidFill>
                    <a:srgbClr val="FFFFFF"/>
                  </a:solidFill>
                </a:defRPr>
              </a:pPr>
              <a:r>
                <a:rPr lang="hi-IN" sz="5000" b="0" dirty="0">
                  <a:solidFill>
                    <a:schemeClr val="tx1"/>
                  </a:solidFill>
                  <a:latin typeface="Arial" panose="020B0604020202020204" pitchFamily="34" charset="0"/>
                  <a:cs typeface="Arial" panose="020B0604020202020204" pitchFamily="34" charset="0"/>
                </a:rPr>
                <a:t>किन हुन्छ</a:t>
              </a:r>
            </a:p>
            <a:p>
              <a:pPr>
                <a:defRPr sz="4000">
                  <a:solidFill>
                    <a:srgbClr val="FFFFFF"/>
                  </a:solidFill>
                </a:defRPr>
              </a:pPr>
              <a:r>
                <a:rPr lang="hi-IN" sz="5000" b="0" dirty="0">
                  <a:solidFill>
                    <a:schemeClr val="tx1"/>
                  </a:solidFill>
                  <a:latin typeface="Arial" panose="020B0604020202020204" pitchFamily="34" charset="0"/>
                  <a:cs typeface="Arial" panose="020B0604020202020204" pitchFamily="34" charset="0"/>
                </a:rPr>
                <a:t>गलत धारणा?</a:t>
              </a:r>
              <a:endParaRPr sz="5000" b="0" dirty="0">
                <a:solidFill>
                  <a:schemeClr val="tx1"/>
                </a:solidFill>
                <a:latin typeface="Arial" panose="020B0604020202020204" pitchFamily="34" charset="0"/>
                <a:cs typeface="Arial" panose="020B0604020202020204" pitchFamily="34" charset="0"/>
              </a:endParaRPr>
            </a:p>
          </p:txBody>
        </p:sp>
        <p:pic>
          <p:nvPicPr>
            <p:cNvPr id="755" name="Image" descr="Image"/>
            <p:cNvPicPr>
              <a:picLocks noChangeAspect="1"/>
            </p:cNvPicPr>
            <p:nvPr/>
          </p:nvPicPr>
          <p:blipFill>
            <a:blip r:embed="rId7"/>
            <a:stretch>
              <a:fillRect/>
            </a:stretch>
          </p:blipFill>
          <p:spPr>
            <a:xfrm>
              <a:off x="7800120" y="5625528"/>
              <a:ext cx="3892969" cy="2778850"/>
            </a:xfrm>
            <a:prstGeom prst="rect">
              <a:avLst/>
            </a:prstGeom>
            <a:grpFill/>
            <a:ln w="12700">
              <a:miter lim="400000"/>
            </a:ln>
          </p:spPr>
        </p:pic>
      </p:grpSp>
      <p:grpSp>
        <p:nvGrpSpPr>
          <p:cNvPr id="3" name="Group 2">
            <a:extLst>
              <a:ext uri="{FF2B5EF4-FFF2-40B4-BE49-F238E27FC236}">
                <a16:creationId xmlns:a16="http://schemas.microsoft.com/office/drawing/2014/main" id="{9682BE3B-E73E-C048-A62C-48D376905964}"/>
              </a:ext>
            </a:extLst>
          </p:cNvPr>
          <p:cNvGrpSpPr/>
          <p:nvPr/>
        </p:nvGrpSpPr>
        <p:grpSpPr>
          <a:xfrm>
            <a:off x="102217" y="5452553"/>
            <a:ext cx="5896490" cy="6438733"/>
            <a:chOff x="102217" y="5452553"/>
            <a:chExt cx="5896490" cy="6438733"/>
          </a:xfrm>
        </p:grpSpPr>
        <p:sp>
          <p:nvSpPr>
            <p:cNvPr id="730"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4"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1" name="WHAT IS…"/>
            <p:cNvSpPr txBox="1"/>
            <p:nvPr/>
          </p:nvSpPr>
          <p:spPr>
            <a:xfrm>
              <a:off x="1240808" y="10001008"/>
              <a:ext cx="3577903"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hi-IN" sz="5000" b="0" dirty="0">
                  <a:latin typeface="Arial" panose="020B0604020202020204" pitchFamily="34" charset="0"/>
                  <a:cs typeface="Arial" panose="020B0604020202020204" pitchFamily="34" charset="0"/>
                </a:rPr>
                <a:t>के हो</a:t>
              </a:r>
            </a:p>
            <a:p>
              <a:pPr>
                <a:defRPr sz="4000"/>
              </a:pPr>
              <a:r>
                <a:rPr lang="hi-IN" sz="5000" b="0" dirty="0">
                  <a:latin typeface="Arial" panose="020B0604020202020204" pitchFamily="34" charset="0"/>
                  <a:cs typeface="Arial" panose="020B0604020202020204" pitchFamily="34" charset="0"/>
                </a:rPr>
                <a:t>गलत धारणा?</a:t>
              </a:r>
              <a:endParaRPr sz="5000" b="0" dirty="0">
                <a:latin typeface="Arial" panose="020B0604020202020204" pitchFamily="34" charset="0"/>
                <a:cs typeface="Arial" panose="020B0604020202020204" pitchFamily="34" charset="0"/>
              </a:endParaRPr>
            </a:p>
          </p:txBody>
        </p:sp>
        <p:pic>
          <p:nvPicPr>
            <p:cNvPr id="756" name="Image" descr="Image"/>
            <p:cNvPicPr>
              <a:picLocks noChangeAspect="1"/>
            </p:cNvPicPr>
            <p:nvPr/>
          </p:nvPicPr>
          <p:blipFill>
            <a:blip r:embed="rId8"/>
            <a:stretch>
              <a:fillRect/>
            </a:stretch>
          </p:blipFill>
          <p:spPr>
            <a:xfrm>
              <a:off x="508149" y="5452553"/>
              <a:ext cx="5490558" cy="2810894"/>
            </a:xfrm>
            <a:prstGeom prst="rect">
              <a:avLst/>
            </a:prstGeom>
            <a:ln w="12700">
              <a:miter lim="400000"/>
            </a:ln>
          </p:spPr>
        </p:pic>
      </p:grpSp>
      <p:grpSp>
        <p:nvGrpSpPr>
          <p:cNvPr id="5" name="Group 4">
            <a:extLst>
              <a:ext uri="{FF2B5EF4-FFF2-40B4-BE49-F238E27FC236}">
                <a16:creationId xmlns:a16="http://schemas.microsoft.com/office/drawing/2014/main" id="{66571D0B-935E-0145-AC5E-71BD24EF6DB0}"/>
              </a:ext>
            </a:extLst>
          </p:cNvPr>
          <p:cNvGrpSpPr/>
          <p:nvPr/>
        </p:nvGrpSpPr>
        <p:grpSpPr>
          <a:xfrm>
            <a:off x="12318536" y="5192707"/>
            <a:ext cx="5855086" cy="6698579"/>
            <a:chOff x="12318536" y="5192707"/>
            <a:chExt cx="5855086" cy="6698579"/>
          </a:xfrm>
        </p:grpSpPr>
        <p:sp>
          <p:nvSpPr>
            <p:cNvPr id="732"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6"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4" name="WHAT DOES…"/>
            <p:cNvSpPr txBox="1"/>
            <p:nvPr/>
          </p:nvSpPr>
          <p:spPr>
            <a:xfrm>
              <a:off x="13080903" y="10017199"/>
              <a:ext cx="4045979"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hi-IN" sz="5000" b="0" dirty="0">
                  <a:solidFill>
                    <a:schemeClr val="tx1"/>
                  </a:solidFill>
                  <a:latin typeface="Arial" panose="020B0604020202020204" pitchFamily="34" charset="0"/>
                  <a:cs typeface="Arial" panose="020B0604020202020204" pitchFamily="34" charset="0"/>
                </a:rPr>
                <a:t>के गर्छ</a:t>
              </a:r>
            </a:p>
            <a:p>
              <a:pPr>
                <a:defRPr sz="4000"/>
              </a:pPr>
              <a:r>
                <a:rPr lang="hi-IN" sz="5000" b="0" dirty="0">
                  <a:solidFill>
                    <a:schemeClr val="tx1"/>
                  </a:solidFill>
                  <a:latin typeface="Arial" panose="020B0604020202020204" pitchFamily="34" charset="0"/>
                  <a:cs typeface="Arial" panose="020B0604020202020204" pitchFamily="34" charset="0"/>
                </a:rPr>
                <a:t>गलत धारणाले?</a:t>
              </a:r>
              <a:endParaRPr sz="5000" b="0" dirty="0">
                <a:solidFill>
                  <a:schemeClr val="tx1"/>
                </a:solidFill>
                <a:latin typeface="Arial" panose="020B0604020202020204" pitchFamily="34" charset="0"/>
                <a:cs typeface="Arial" panose="020B0604020202020204" pitchFamily="34" charset="0"/>
              </a:endParaRPr>
            </a:p>
          </p:txBody>
        </p:sp>
        <p:pic>
          <p:nvPicPr>
            <p:cNvPr id="757" name="Image" descr="Image"/>
            <p:cNvPicPr>
              <a:picLocks noChangeAspect="1"/>
            </p:cNvPicPr>
            <p:nvPr/>
          </p:nvPicPr>
          <p:blipFill>
            <a:blip r:embed="rId9"/>
            <a:stretch>
              <a:fillRect/>
            </a:stretch>
          </p:blipFill>
          <p:spPr>
            <a:xfrm>
              <a:off x="14425648" y="5192707"/>
              <a:ext cx="1640864" cy="3330586"/>
            </a:xfrm>
            <a:prstGeom prst="rect">
              <a:avLst/>
            </a:prstGeom>
            <a:ln w="12700">
              <a:miter lim="400000"/>
            </a:ln>
          </p:spPr>
        </p:pic>
      </p:grpSp>
      <p:grpSp>
        <p:nvGrpSpPr>
          <p:cNvPr id="6" name="Group 5">
            <a:extLst>
              <a:ext uri="{FF2B5EF4-FFF2-40B4-BE49-F238E27FC236}">
                <a16:creationId xmlns:a16="http://schemas.microsoft.com/office/drawing/2014/main" id="{3B5602CE-2565-0843-A788-7FA3D24337B4}"/>
              </a:ext>
            </a:extLst>
          </p:cNvPr>
          <p:cNvGrpSpPr/>
          <p:nvPr/>
        </p:nvGrpSpPr>
        <p:grpSpPr>
          <a:xfrm>
            <a:off x="18426696" y="5623101"/>
            <a:ext cx="5855087" cy="6251994"/>
            <a:chOff x="18426696" y="5623101"/>
            <a:chExt cx="5855087" cy="6251994"/>
          </a:xfrm>
          <a:solidFill>
            <a:schemeClr val="accent1">
              <a:lumMod val="20000"/>
              <a:lumOff val="80000"/>
            </a:schemeClr>
          </a:solidFill>
        </p:grpSpPr>
        <p:sp>
          <p:nvSpPr>
            <p:cNvPr id="733"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7"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3" name="WHAT CAN…"/>
            <p:cNvSpPr txBox="1"/>
            <p:nvPr/>
          </p:nvSpPr>
          <p:spPr>
            <a:xfrm>
              <a:off x="19863447" y="10001008"/>
              <a:ext cx="2981586" cy="1641475"/>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spc="-360">
                  <a:solidFill>
                    <a:srgbClr val="FFFFFF"/>
                  </a:solidFill>
                </a:defRPr>
              </a:pPr>
              <a:r>
                <a:rPr lang="hi-IN" sz="5000" b="0" dirty="0">
                  <a:solidFill>
                    <a:schemeClr val="tx1"/>
                  </a:solidFill>
                  <a:latin typeface="Arial" panose="020B0604020202020204" pitchFamily="34" charset="0"/>
                  <a:cs typeface="Arial" panose="020B0604020202020204" pitchFamily="34" charset="0"/>
                </a:rPr>
                <a:t>के गर्न सक्छ</a:t>
              </a:r>
            </a:p>
            <a:p>
              <a:pPr>
                <a:defRPr sz="4000" spc="-360">
                  <a:solidFill>
                    <a:srgbClr val="FFFFFF"/>
                  </a:solidFill>
                </a:defRPr>
              </a:pPr>
              <a:r>
                <a:rPr lang="en-US" sz="5000" b="0" dirty="0">
                  <a:solidFill>
                    <a:schemeClr val="tx1"/>
                  </a:solidFill>
                  <a:latin typeface="Arial" panose="020B0604020202020204" pitchFamily="34" charset="0"/>
                  <a:cs typeface="Arial" panose="020B0604020202020204" pitchFamily="34" charset="0"/>
                </a:rPr>
                <a:t>FLW </a:t>
              </a:r>
              <a:r>
                <a:rPr lang="hi-IN" sz="5000" b="0" dirty="0">
                  <a:solidFill>
                    <a:schemeClr val="tx1"/>
                  </a:solidFill>
                  <a:latin typeface="Arial" panose="020B0604020202020204" pitchFamily="34" charset="0"/>
                  <a:cs typeface="Arial" panose="020B0604020202020204" pitchFamily="34" charset="0"/>
                </a:rPr>
                <a:t>ले?</a:t>
              </a:r>
              <a:endParaRPr sz="5000" b="0" dirty="0">
                <a:solidFill>
                  <a:schemeClr val="tx1"/>
                </a:solidFill>
                <a:latin typeface="Arial" panose="020B0604020202020204" pitchFamily="34" charset="0"/>
                <a:cs typeface="Arial" panose="020B0604020202020204" pitchFamily="34" charset="0"/>
              </a:endParaRPr>
            </a:p>
          </p:txBody>
        </p:sp>
        <p:pic>
          <p:nvPicPr>
            <p:cNvPr id="758"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20030" y="5623101"/>
              <a:ext cx="2528482" cy="2964388"/>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7" name="Group"/>
          <p:cNvGrpSpPr/>
          <p:nvPr/>
        </p:nvGrpSpPr>
        <p:grpSpPr>
          <a:xfrm>
            <a:off x="300010" y="12315300"/>
            <a:ext cx="4601210" cy="995767"/>
            <a:chOff x="0" y="0"/>
            <a:chExt cx="4601208" cy="995765"/>
          </a:xfrm>
        </p:grpSpPr>
        <p:pic>
          <p:nvPicPr>
            <p:cNvPr id="76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6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6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6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6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70" name="Group"/>
          <p:cNvGrpSpPr/>
          <p:nvPr/>
        </p:nvGrpSpPr>
        <p:grpSpPr>
          <a:xfrm>
            <a:off x="23097931" y="13055998"/>
            <a:ext cx="2098870" cy="1540535"/>
            <a:chOff x="0" y="2516"/>
            <a:chExt cx="2098868" cy="1540533"/>
          </a:xfrm>
        </p:grpSpPr>
        <p:sp>
          <p:nvSpPr>
            <p:cNvPr id="768" name="25"/>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26</a:t>
              </a:r>
              <a:endParaRPr dirty="0">
                <a:latin typeface="Arial" panose="020B0604020202020204" pitchFamily="34" charset="0"/>
                <a:cs typeface="Arial" panose="020B0604020202020204" pitchFamily="34" charset="0"/>
              </a:endParaRPr>
            </a:p>
          </p:txBody>
        </p:sp>
        <p:pic>
          <p:nvPicPr>
            <p:cNvPr id="76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760" name="Rounded Rectangle"/>
          <p:cNvSpPr/>
          <p:nvPr/>
        </p:nvSpPr>
        <p:spPr>
          <a:xfrm>
            <a:off x="5461888" y="3299107"/>
            <a:ext cx="14142218" cy="9395656"/>
          </a:xfrm>
          <a:prstGeom prst="roundRect">
            <a:avLst>
              <a:gd name="adj" fmla="val 2170"/>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72" name="Falling ill and dying…"/>
          <p:cNvSpPr txBox="1"/>
          <p:nvPr/>
        </p:nvSpPr>
        <p:spPr>
          <a:xfrm>
            <a:off x="5518981" y="4268291"/>
            <a:ext cx="14028032" cy="7432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457200" indent="-457200" algn="l" defTabSz="914400">
              <a:lnSpc>
                <a:spcPct val="150000"/>
              </a:lnSpc>
              <a:spcBef>
                <a:spcPts val="1200"/>
              </a:spcBef>
              <a:buClr>
                <a:srgbClr val="000000"/>
              </a:buClr>
              <a:buSzPct val="85000"/>
              <a:buFont typeface="Arial" panose="020B0604020202020204" pitchFamily="34" charset="0"/>
              <a:buChar char="•"/>
              <a:defRPr sz="2600" b="0" cap="all">
                <a:solidFill>
                  <a:srgbClr val="FFFFFF"/>
                </a:solidFill>
              </a:defRPr>
            </a:pPr>
            <a:r>
              <a:rPr lang="hi-IN" sz="2800" b="0" dirty="0">
                <a:solidFill>
                  <a:sysClr val="windowText" lastClr="000000"/>
                </a:solidFill>
                <a:latin typeface="Arial" panose="020B0604020202020204" pitchFamily="34" charset="0"/>
                <a:cs typeface="Arial" panose="020B0604020202020204" pitchFamily="34" charset="0"/>
              </a:rPr>
              <a:t>बिरामी पर्ने र मर्ने</a:t>
            </a:r>
          </a:p>
          <a:p>
            <a:pPr marL="457200" indent="-457200" algn="l" defTabSz="914400">
              <a:lnSpc>
                <a:spcPct val="150000"/>
              </a:lnSpc>
              <a:spcBef>
                <a:spcPts val="1200"/>
              </a:spcBef>
              <a:buClr>
                <a:srgbClr val="000000"/>
              </a:buClr>
              <a:buSzPct val="85000"/>
              <a:buFont typeface="Arial" panose="020B0604020202020204" pitchFamily="34" charset="0"/>
              <a:buChar char="•"/>
              <a:defRPr sz="2600" b="0" cap="all">
                <a:solidFill>
                  <a:srgbClr val="FFFFFF"/>
                </a:solidFill>
              </a:defRPr>
            </a:pPr>
            <a:r>
              <a:rPr lang="hi-IN" sz="2800" b="0" dirty="0">
                <a:solidFill>
                  <a:sysClr val="windowText" lastClr="000000"/>
                </a:solidFill>
                <a:latin typeface="Arial" panose="020B0604020202020204" pitchFamily="34" charset="0"/>
                <a:cs typeface="Arial" panose="020B0604020202020204" pitchFamily="34" charset="0"/>
              </a:rPr>
              <a:t>हेरचाहको समयमा सङ्क्रमित हुने डरले</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स्वास्थ्य सुवुधाहरूको पहुँचबाट जोगिने</a:t>
            </a:r>
          </a:p>
          <a:p>
            <a:pPr marL="457200" indent="-457200" algn="l" defTabSz="914400">
              <a:lnSpc>
                <a:spcPct val="150000"/>
              </a:lnSpc>
              <a:spcBef>
                <a:spcPts val="1200"/>
              </a:spcBef>
              <a:buClr>
                <a:srgbClr val="000000"/>
              </a:buClr>
              <a:buSzPct val="85000"/>
              <a:buFont typeface="Arial" panose="020B0604020202020204" pitchFamily="34" charset="0"/>
              <a:buChar char="•"/>
              <a:defRPr sz="2600" b="0" cap="all">
                <a:solidFill>
                  <a:srgbClr val="FFFFFF"/>
                </a:solidFill>
              </a:defRPr>
            </a:pPr>
            <a:r>
              <a:rPr lang="hi-IN" sz="2800" b="0" dirty="0">
                <a:solidFill>
                  <a:sysClr val="windowText" lastClr="000000"/>
                </a:solidFill>
                <a:latin typeface="Arial" panose="020B0604020202020204" pitchFamily="34" charset="0"/>
                <a:cs typeface="Arial" panose="020B0604020202020204" pitchFamily="34" charset="0"/>
              </a:rPr>
              <a:t>जीविका गुमाउने, आइसिलेसनको अवधिमा</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काम गर्न सक्षम नहुने र कामबाट निकालिन सक्ने</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डर</a:t>
            </a:r>
          </a:p>
          <a:p>
            <a:pPr marL="457200" indent="-457200" algn="l" defTabSz="914400">
              <a:lnSpc>
                <a:spcPct val="150000"/>
              </a:lnSpc>
              <a:spcBef>
                <a:spcPts val="1200"/>
              </a:spcBef>
              <a:buClr>
                <a:srgbClr val="000000"/>
              </a:buClr>
              <a:buSzPct val="85000"/>
              <a:buFont typeface="Arial" panose="020B0604020202020204" pitchFamily="34" charset="0"/>
              <a:buChar char="•"/>
              <a:defRPr sz="2600" b="0" cap="all">
                <a:solidFill>
                  <a:srgbClr val="FFFFFF"/>
                </a:solidFill>
              </a:defRPr>
            </a:pPr>
            <a:r>
              <a:rPr lang="hi-IN" sz="2800" b="0" dirty="0">
                <a:solidFill>
                  <a:sysClr val="windowText" lastClr="000000"/>
                </a:solidFill>
                <a:latin typeface="Arial" panose="020B0604020202020204" pitchFamily="34" charset="0"/>
                <a:cs typeface="Arial" panose="020B0604020202020204" pitchFamily="34" charset="0"/>
              </a:rPr>
              <a:t>सामाजिक रूपमा वहिष्कार हुने/रोगको</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सम्बद्धता हुने कारणले क्वारेन्टाइनमा राखिने</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डर</a:t>
            </a:r>
          </a:p>
          <a:p>
            <a:pPr marL="457200" indent="-457200" algn="l" defTabSz="914400">
              <a:lnSpc>
                <a:spcPct val="150000"/>
              </a:lnSpc>
              <a:spcBef>
                <a:spcPts val="1200"/>
              </a:spcBef>
              <a:buClr>
                <a:srgbClr val="000000"/>
              </a:buClr>
              <a:buSzPct val="85000"/>
              <a:buFont typeface="Arial" panose="020B0604020202020204" pitchFamily="34" charset="0"/>
              <a:buChar char="•"/>
              <a:defRPr sz="2600" b="0" cap="all">
                <a:solidFill>
                  <a:srgbClr val="FFFFFF"/>
                </a:solidFill>
              </a:defRPr>
            </a:pPr>
            <a:r>
              <a:rPr lang="hi-IN" sz="2800" b="0" dirty="0">
                <a:solidFill>
                  <a:sysClr val="windowText" lastClr="000000"/>
                </a:solidFill>
                <a:latin typeface="Arial" panose="020B0604020202020204" pitchFamily="34" charset="0"/>
                <a:cs typeface="Arial" panose="020B0604020202020204" pitchFamily="34" charset="0"/>
              </a:rPr>
              <a:t>प्रियजनको सुरक्षा गर्न शक्तिहीन महसुस गर्ने र</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भाइरसको कारणले प्रियजनलाई गुमाउने वा</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क्वारेन्टाइनको समयमा अलग्याइने डर</a:t>
            </a:r>
          </a:p>
          <a:p>
            <a:pPr marL="457200" indent="-457200" algn="l" defTabSz="914400">
              <a:lnSpc>
                <a:spcPct val="150000"/>
              </a:lnSpc>
              <a:spcBef>
                <a:spcPts val="1200"/>
              </a:spcBef>
              <a:buClr>
                <a:srgbClr val="000000"/>
              </a:buClr>
              <a:buSzPct val="85000"/>
              <a:buFont typeface="Arial" panose="020B0604020202020204" pitchFamily="34" charset="0"/>
              <a:buChar char="•"/>
              <a:defRPr sz="2600" b="0" cap="all">
                <a:solidFill>
                  <a:srgbClr val="FFFFFF"/>
                </a:solidFill>
              </a:defRPr>
            </a:pPr>
            <a:r>
              <a:rPr lang="hi-IN" sz="2800" b="0" dirty="0">
                <a:solidFill>
                  <a:sysClr val="windowText" lastClr="000000"/>
                </a:solidFill>
                <a:latin typeface="Arial" panose="020B0604020202020204" pitchFamily="34" charset="0"/>
                <a:cs typeface="Arial" panose="020B0604020202020204" pitchFamily="34" charset="0"/>
              </a:rPr>
              <a:t>अलग्याइको कारणले असहायपन, दिक्क,</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एक्लोपना र तनावको महसुस र निर्भरको</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लागि हेरचाह गर्ने काम</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नगर्ने</a:t>
            </a:r>
          </a:p>
          <a:p>
            <a:pPr marL="457200" indent="-457200" algn="l" defTabSz="914400">
              <a:lnSpc>
                <a:spcPct val="150000"/>
              </a:lnSpc>
              <a:spcBef>
                <a:spcPts val="1200"/>
              </a:spcBef>
              <a:buClr>
                <a:srgbClr val="000000"/>
              </a:buClr>
              <a:buSzPct val="85000"/>
              <a:buFont typeface="Arial" panose="020B0604020202020204" pitchFamily="34" charset="0"/>
              <a:buChar char="•"/>
              <a:defRPr sz="2600" b="0" cap="all">
                <a:solidFill>
                  <a:srgbClr val="FFFFFF"/>
                </a:solidFill>
              </a:defRPr>
            </a:pPr>
            <a:r>
              <a:rPr lang="hi-IN" sz="2800" b="0" dirty="0">
                <a:solidFill>
                  <a:sysClr val="windowText" lastClr="000000"/>
                </a:solidFill>
                <a:latin typeface="Arial" panose="020B0604020202020204" pitchFamily="34" charset="0"/>
                <a:cs typeface="Arial" panose="020B0604020202020204" pitchFamily="34" charset="0"/>
              </a:rPr>
              <a:t>माथिका डरहरू र बाह्यजातिको रूपमा उपचार</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हुने वा रोग फैलाएको लागि आरोप लाग्ने डरको</a:t>
            </a:r>
            <a:r>
              <a:rPr lang="en-US" sz="2800" b="0" dirty="0">
                <a:solidFill>
                  <a:sysClr val="windowText" lastClr="000000"/>
                </a:solidFill>
                <a:latin typeface="Arial" panose="020B0604020202020204" pitchFamily="34" charset="0"/>
                <a:cs typeface="Arial" panose="020B0604020202020204" pitchFamily="34" charset="0"/>
              </a:rPr>
              <a:t> </a:t>
            </a:r>
            <a:r>
              <a:rPr lang="hi-IN" sz="2800" b="0" dirty="0">
                <a:solidFill>
                  <a:sysClr val="windowText" lastClr="000000"/>
                </a:solidFill>
                <a:latin typeface="Arial" panose="020B0604020202020204" pitchFamily="34" charset="0"/>
                <a:cs typeface="Arial" panose="020B0604020202020204" pitchFamily="34" charset="0"/>
              </a:rPr>
              <a:t>कारणले तनाव निम्त्याउँछ</a:t>
            </a:r>
            <a:endParaRPr sz="2800" b="0" dirty="0">
              <a:solidFill>
                <a:sysClr val="windowText" lastClr="000000"/>
              </a:solidFill>
              <a:latin typeface="Arial" panose="020B0604020202020204" pitchFamily="34" charset="0"/>
              <a:cs typeface="Arial" panose="020B0604020202020204" pitchFamily="34" charset="0"/>
            </a:endParaRPr>
          </a:p>
        </p:txBody>
      </p:sp>
      <p:pic>
        <p:nvPicPr>
          <p:cNvPr id="774" name="Image" descr="Image"/>
          <p:cNvPicPr>
            <a:picLocks noChangeAspect="1"/>
          </p:cNvPicPr>
          <p:nvPr/>
        </p:nvPicPr>
        <p:blipFill>
          <a:blip r:embed="rId6"/>
          <a:stretch>
            <a:fillRect/>
          </a:stretch>
        </p:blipFill>
        <p:spPr>
          <a:xfrm>
            <a:off x="19604106" y="6220281"/>
            <a:ext cx="4479884" cy="5279516"/>
          </a:xfrm>
          <a:prstGeom prst="rect">
            <a:avLst/>
          </a:prstGeom>
          <a:ln w="12700">
            <a:miter lim="400000"/>
          </a:ln>
        </p:spPr>
      </p:pic>
      <p:grpSp>
        <p:nvGrpSpPr>
          <p:cNvPr id="6" name="Group 5">
            <a:extLst>
              <a:ext uri="{FF2B5EF4-FFF2-40B4-BE49-F238E27FC236}">
                <a16:creationId xmlns:a16="http://schemas.microsoft.com/office/drawing/2014/main" id="{02312498-3EB7-6048-9EC2-0159380F1962}"/>
              </a:ext>
            </a:extLst>
          </p:cNvPr>
          <p:cNvGrpSpPr/>
          <p:nvPr/>
        </p:nvGrpSpPr>
        <p:grpSpPr>
          <a:xfrm>
            <a:off x="300010" y="476491"/>
            <a:ext cx="17646398" cy="11023306"/>
            <a:chOff x="300010" y="476491"/>
            <a:chExt cx="17646398" cy="11023306"/>
          </a:xfrm>
        </p:grpSpPr>
        <p:grpSp>
          <p:nvGrpSpPr>
            <p:cNvPr id="2" name="Group 1">
              <a:extLst>
                <a:ext uri="{FF2B5EF4-FFF2-40B4-BE49-F238E27FC236}">
                  <a16:creationId xmlns:a16="http://schemas.microsoft.com/office/drawing/2014/main" id="{6979F90C-5457-C64C-AB0E-444B2DBDF6FE}"/>
                </a:ext>
              </a:extLst>
            </p:cNvPr>
            <p:cNvGrpSpPr/>
            <p:nvPr/>
          </p:nvGrpSpPr>
          <p:grpSpPr>
            <a:xfrm>
              <a:off x="6513792" y="476491"/>
              <a:ext cx="11432616" cy="2628463"/>
              <a:chOff x="6513792" y="476491"/>
              <a:chExt cx="11432616" cy="2628463"/>
            </a:xfrm>
          </p:grpSpPr>
          <p:sp>
            <p:nvSpPr>
              <p:cNvPr id="761" name="Rounded Rectangle"/>
              <p:cNvSpPr/>
              <p:nvPr/>
            </p:nvSpPr>
            <p:spPr>
              <a:xfrm>
                <a:off x="7258704" y="476491"/>
                <a:ext cx="9997430"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71" name="In any epidemic,…"/>
              <p:cNvSpPr txBox="1"/>
              <p:nvPr/>
            </p:nvSpPr>
            <p:spPr>
              <a:xfrm>
                <a:off x="6513792" y="1894366"/>
                <a:ext cx="11432616"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20000"/>
                  </a:lnSpc>
                  <a:defRPr b="0" cap="all">
                    <a:solidFill>
                      <a:srgbClr val="FFFFFF"/>
                    </a:solidFill>
                  </a:defRPr>
                </a:pPr>
                <a:r>
                  <a:rPr lang="hi-IN" b="0" dirty="0">
                    <a:latin typeface="Arial" panose="020B0604020202020204" pitchFamily="34" charset="0"/>
                    <a:cs typeface="Arial" panose="020B0604020202020204" pitchFamily="34" charset="0"/>
                  </a:rPr>
                  <a:t>कुनै पनि महामारीमा, व्यक्तिहरूले</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तनाव र चिन्तित महसुस गर्नु सामान्य हो किनभने</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तिनीहरू निम्न कुराहरूले डराउँछन्:</a:t>
                </a:r>
                <a:endParaRPr b="0" dirty="0">
                  <a:latin typeface="Arial" panose="020B0604020202020204" pitchFamily="34" charset="0"/>
                  <a:cs typeface="Arial" panose="020B0604020202020204" pitchFamily="34" charset="0"/>
                </a:endParaRPr>
              </a:p>
            </p:txBody>
          </p:sp>
          <p:sp>
            <p:nvSpPr>
              <p:cNvPr id="773" name="WHAT IS STIGMA"/>
              <p:cNvSpPr txBox="1"/>
              <p:nvPr/>
            </p:nvSpPr>
            <p:spPr>
              <a:xfrm>
                <a:off x="7676351" y="498448"/>
                <a:ext cx="9162136"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hi-IN" b="0" dirty="0">
                    <a:latin typeface="Arial" panose="020B0604020202020204" pitchFamily="34" charset="0"/>
                    <a:cs typeface="Arial" panose="020B0604020202020204" pitchFamily="34" charset="0"/>
                  </a:rPr>
                  <a:t>गलत धारणा के हो?</a:t>
                </a:r>
                <a:endParaRPr b="0" dirty="0">
                  <a:latin typeface="Arial" panose="020B0604020202020204" pitchFamily="34" charset="0"/>
                  <a:cs typeface="Arial" panose="020B0604020202020204" pitchFamily="34" charset="0"/>
                </a:endParaRPr>
              </a:p>
            </p:txBody>
          </p:sp>
        </p:grpSp>
        <p:pic>
          <p:nvPicPr>
            <p:cNvPr id="775" name="Image" descr="Image"/>
            <p:cNvPicPr>
              <a:picLocks noChangeAspect="1"/>
            </p:cNvPicPr>
            <p:nvPr/>
          </p:nvPicPr>
          <p:blipFill>
            <a:blip r:embed="rId7"/>
            <a:stretch>
              <a:fillRect/>
            </a:stretch>
          </p:blipFill>
          <p:spPr>
            <a:xfrm>
              <a:off x="300010" y="5527254"/>
              <a:ext cx="4476481" cy="5972543"/>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0"/>
                                        </p:tgtEl>
                                        <p:attrNameLst>
                                          <p:attrName>style.visibility</p:attrName>
                                        </p:attrNameLst>
                                      </p:cBhvr>
                                      <p:to>
                                        <p:strVal val="visible"/>
                                      </p:to>
                                    </p:set>
                                    <p:animEffect transition="in" filter="fade">
                                      <p:cBhvr>
                                        <p:cTn id="12" dur="500"/>
                                        <p:tgtEl>
                                          <p:spTgt spid="7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2">
                                            <p:bg/>
                                          </p:spTgt>
                                        </p:tgtEl>
                                        <p:attrNameLst>
                                          <p:attrName>style.visibility</p:attrName>
                                        </p:attrNameLst>
                                      </p:cBhvr>
                                      <p:to>
                                        <p:strVal val="visible"/>
                                      </p:to>
                                    </p:set>
                                    <p:animEffect transition="in" filter="fade">
                                      <p:cBhvr>
                                        <p:cTn id="17" dur="500"/>
                                        <p:tgtEl>
                                          <p:spTgt spid="77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2">
                                            <p:txEl>
                                              <p:pRg st="0" end="0"/>
                                            </p:txEl>
                                          </p:spTgt>
                                        </p:tgtEl>
                                        <p:attrNameLst>
                                          <p:attrName>style.visibility</p:attrName>
                                        </p:attrNameLst>
                                      </p:cBhvr>
                                      <p:to>
                                        <p:strVal val="visible"/>
                                      </p:to>
                                    </p:set>
                                    <p:animEffect transition="in" filter="fade">
                                      <p:cBhvr>
                                        <p:cTn id="22" dur="500"/>
                                        <p:tgtEl>
                                          <p:spTgt spid="77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2">
                                            <p:txEl>
                                              <p:pRg st="1" end="1"/>
                                            </p:txEl>
                                          </p:spTgt>
                                        </p:tgtEl>
                                        <p:attrNameLst>
                                          <p:attrName>style.visibility</p:attrName>
                                        </p:attrNameLst>
                                      </p:cBhvr>
                                      <p:to>
                                        <p:strVal val="visible"/>
                                      </p:to>
                                    </p:set>
                                    <p:animEffect transition="in" filter="fade">
                                      <p:cBhvr>
                                        <p:cTn id="27" dur="500"/>
                                        <p:tgtEl>
                                          <p:spTgt spid="77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2">
                                            <p:txEl>
                                              <p:pRg st="2" end="2"/>
                                            </p:txEl>
                                          </p:spTgt>
                                        </p:tgtEl>
                                        <p:attrNameLst>
                                          <p:attrName>style.visibility</p:attrName>
                                        </p:attrNameLst>
                                      </p:cBhvr>
                                      <p:to>
                                        <p:strVal val="visible"/>
                                      </p:to>
                                    </p:set>
                                    <p:animEffect transition="in" filter="fade">
                                      <p:cBhvr>
                                        <p:cTn id="32" dur="500"/>
                                        <p:tgtEl>
                                          <p:spTgt spid="77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2">
                                            <p:txEl>
                                              <p:pRg st="3" end="3"/>
                                            </p:txEl>
                                          </p:spTgt>
                                        </p:tgtEl>
                                        <p:attrNameLst>
                                          <p:attrName>style.visibility</p:attrName>
                                        </p:attrNameLst>
                                      </p:cBhvr>
                                      <p:to>
                                        <p:strVal val="visible"/>
                                      </p:to>
                                    </p:set>
                                    <p:animEffect transition="in" filter="fade">
                                      <p:cBhvr>
                                        <p:cTn id="37" dur="500"/>
                                        <p:tgtEl>
                                          <p:spTgt spid="77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2">
                                            <p:txEl>
                                              <p:pRg st="4" end="4"/>
                                            </p:txEl>
                                          </p:spTgt>
                                        </p:tgtEl>
                                        <p:attrNameLst>
                                          <p:attrName>style.visibility</p:attrName>
                                        </p:attrNameLst>
                                      </p:cBhvr>
                                      <p:to>
                                        <p:strVal val="visible"/>
                                      </p:to>
                                    </p:set>
                                    <p:animEffect transition="in" filter="fade">
                                      <p:cBhvr>
                                        <p:cTn id="42" dur="500"/>
                                        <p:tgtEl>
                                          <p:spTgt spid="77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2">
                                            <p:txEl>
                                              <p:pRg st="5" end="5"/>
                                            </p:txEl>
                                          </p:spTgt>
                                        </p:tgtEl>
                                        <p:attrNameLst>
                                          <p:attrName>style.visibility</p:attrName>
                                        </p:attrNameLst>
                                      </p:cBhvr>
                                      <p:to>
                                        <p:strVal val="visible"/>
                                      </p:to>
                                    </p:set>
                                    <p:animEffect transition="in" filter="fade">
                                      <p:cBhvr>
                                        <p:cTn id="47" dur="500"/>
                                        <p:tgtEl>
                                          <p:spTgt spid="77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2">
                                            <p:txEl>
                                              <p:pRg st="6" end="6"/>
                                            </p:txEl>
                                          </p:spTgt>
                                        </p:tgtEl>
                                        <p:attrNameLst>
                                          <p:attrName>style.visibility</p:attrName>
                                        </p:attrNameLst>
                                      </p:cBhvr>
                                      <p:to>
                                        <p:strVal val="visible"/>
                                      </p:to>
                                    </p:set>
                                    <p:animEffect transition="in" filter="fade">
                                      <p:cBhvr>
                                        <p:cTn id="52" dur="500"/>
                                        <p:tgtEl>
                                          <p:spTgt spid="772">
                                            <p:txEl>
                                              <p:pRg st="6" end="6"/>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74"/>
                                        </p:tgtEl>
                                        <p:attrNameLst>
                                          <p:attrName>style.visibility</p:attrName>
                                        </p:attrNameLst>
                                      </p:cBhvr>
                                      <p:to>
                                        <p:strVal val="visible"/>
                                      </p:to>
                                    </p:set>
                                    <p:animEffect transition="in" filter="fade">
                                      <p:cBhvr>
                                        <p:cTn id="56" dur="5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animBg="1"/>
      <p:bldP spid="772" grpId="0" uiExpand="1" build="p" bldLvl="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p:cNvGrpSpPr/>
          <p:nvPr/>
        </p:nvGrpSpPr>
        <p:grpSpPr>
          <a:xfrm>
            <a:off x="300010" y="12315300"/>
            <a:ext cx="4601210" cy="995767"/>
            <a:chOff x="0" y="0"/>
            <a:chExt cx="4601208" cy="995765"/>
          </a:xfrm>
        </p:grpSpPr>
        <p:pic>
          <p:nvPicPr>
            <p:cNvPr id="777"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78"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79"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80"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81"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86" name="Group"/>
          <p:cNvGrpSpPr/>
          <p:nvPr/>
        </p:nvGrpSpPr>
        <p:grpSpPr>
          <a:xfrm>
            <a:off x="23097931" y="13055998"/>
            <a:ext cx="2098870" cy="1540535"/>
            <a:chOff x="0" y="2516"/>
            <a:chExt cx="2098868" cy="1540533"/>
          </a:xfrm>
        </p:grpSpPr>
        <p:sp>
          <p:nvSpPr>
            <p:cNvPr id="784" name="2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27</a:t>
              </a:r>
              <a:endParaRPr dirty="0">
                <a:latin typeface="Arial" panose="020B0604020202020204" pitchFamily="34" charset="0"/>
                <a:cs typeface="Arial" panose="020B0604020202020204" pitchFamily="34" charset="0"/>
              </a:endParaRPr>
            </a:p>
          </p:txBody>
        </p:sp>
        <p:pic>
          <p:nvPicPr>
            <p:cNvPr id="7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783" name="Rounded Rectangle"/>
          <p:cNvSpPr/>
          <p:nvPr/>
        </p:nvSpPr>
        <p:spPr>
          <a:xfrm>
            <a:off x="1428416" y="2900117"/>
            <a:ext cx="21431575" cy="7915766"/>
          </a:xfrm>
          <a:prstGeom prst="roundRect">
            <a:avLst>
              <a:gd name="adj" fmla="val 2407"/>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87" name="All the above make people treat those with similar symptoms as COVID-12 as outcasts and excluded. This behaviour, which is stigmatising may manifest as:…"/>
          <p:cNvSpPr txBox="1"/>
          <p:nvPr/>
        </p:nvSpPr>
        <p:spPr>
          <a:xfrm>
            <a:off x="2092631" y="3628910"/>
            <a:ext cx="20274937" cy="6458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914400">
              <a:lnSpc>
                <a:spcPct val="300000"/>
              </a:lnSpc>
              <a:spcBef>
                <a:spcPts val="200"/>
              </a:spcBef>
              <a:buClr>
                <a:srgbClr val="FFFFFF"/>
              </a:buClr>
              <a:buSzPct val="85000"/>
              <a:defRPr sz="3600" b="0" cap="all">
                <a:solidFill>
                  <a:srgbClr val="FFFFFF"/>
                </a:solidFill>
              </a:defRPr>
            </a:pPr>
            <a:r>
              <a:rPr lang="en-US" sz="3400" b="0" dirty="0">
                <a:solidFill>
                  <a:sysClr val="windowText" lastClr="000000"/>
                </a:solidFill>
                <a:latin typeface="Arial" panose="020B0604020202020204" pitchFamily="34" charset="0"/>
                <a:cs typeface="Arial" panose="020B0604020202020204" pitchFamily="34" charset="0"/>
              </a:rPr>
              <a:t>COVID-19 </a:t>
            </a:r>
            <a:r>
              <a:rPr lang="hi-IN" sz="3400" b="0" dirty="0">
                <a:solidFill>
                  <a:sysClr val="windowText" lastClr="000000"/>
                </a:solidFill>
                <a:latin typeface="Arial" panose="020B0604020202020204" pitchFamily="34" charset="0"/>
                <a:cs typeface="Arial" panose="020B0604020202020204" pitchFamily="34" charset="0"/>
              </a:rPr>
              <a:t>सँग आबद्ध गलत धारणाको स्तर तीन मुख्य</a:t>
            </a:r>
            <a:r>
              <a:rPr lang="en-US" sz="3400" b="0" dirty="0">
                <a:solidFill>
                  <a:sysClr val="windowText" lastClr="000000"/>
                </a:solidFill>
                <a:latin typeface="Arial" panose="020B0604020202020204" pitchFamily="34" charset="0"/>
                <a:cs typeface="Arial" panose="020B0604020202020204" pitchFamily="34" charset="0"/>
              </a:rPr>
              <a:t> </a:t>
            </a:r>
            <a:r>
              <a:rPr lang="hi-IN" sz="3400" b="0" dirty="0">
                <a:solidFill>
                  <a:sysClr val="windowText" lastClr="000000"/>
                </a:solidFill>
                <a:latin typeface="Arial" panose="020B0604020202020204" pitchFamily="34" charset="0"/>
                <a:cs typeface="Arial" panose="020B0604020202020204" pitchFamily="34" charset="0"/>
              </a:rPr>
              <a:t>कारकहरूमा आधारित हुन्छ:</a:t>
            </a:r>
          </a:p>
          <a:p>
            <a:pPr algn="l" defTabSz="914400">
              <a:lnSpc>
                <a:spcPct val="300000"/>
              </a:lnSpc>
              <a:spcBef>
                <a:spcPts val="200"/>
              </a:spcBef>
              <a:buClr>
                <a:srgbClr val="FFFFFF"/>
              </a:buClr>
              <a:buSzPct val="85000"/>
              <a:defRPr sz="3600" b="0" cap="all">
                <a:solidFill>
                  <a:srgbClr val="FFFFFF"/>
                </a:solidFill>
              </a:defRPr>
            </a:pPr>
            <a:r>
              <a:rPr lang="hi-IN" sz="3400" b="0" dirty="0">
                <a:solidFill>
                  <a:sysClr val="windowText" lastClr="000000"/>
                </a:solidFill>
                <a:latin typeface="Arial" panose="020B0604020202020204" pitchFamily="34" charset="0"/>
                <a:cs typeface="Arial" panose="020B0604020202020204" pitchFamily="34" charset="0"/>
              </a:rPr>
              <a:t>▪ </a:t>
            </a:r>
            <a:r>
              <a:rPr lang="en-US" sz="3400" b="0" dirty="0">
                <a:solidFill>
                  <a:sysClr val="windowText" lastClr="000000"/>
                </a:solidFill>
                <a:latin typeface="Arial" panose="020B0604020202020204" pitchFamily="34" charset="0"/>
                <a:cs typeface="Arial" panose="020B0604020202020204" pitchFamily="34" charset="0"/>
              </a:rPr>
              <a:t>COVID-19 </a:t>
            </a:r>
            <a:r>
              <a:rPr lang="hi-IN" sz="3400" b="0" dirty="0">
                <a:solidFill>
                  <a:sysClr val="windowText" lastClr="000000"/>
                </a:solidFill>
                <a:latin typeface="Arial" panose="020B0604020202020204" pitchFamily="34" charset="0"/>
                <a:cs typeface="Arial" panose="020B0604020202020204" pitchFamily="34" charset="0"/>
              </a:rPr>
              <a:t>एउटा नयाँ रोग हो जसको बारेमा</a:t>
            </a:r>
            <a:r>
              <a:rPr lang="en-US" sz="3400" b="0" dirty="0">
                <a:solidFill>
                  <a:sysClr val="windowText" lastClr="000000"/>
                </a:solidFill>
                <a:latin typeface="Arial" panose="020B0604020202020204" pitchFamily="34" charset="0"/>
                <a:cs typeface="Arial" panose="020B0604020202020204" pitchFamily="34" charset="0"/>
              </a:rPr>
              <a:t> </a:t>
            </a:r>
            <a:r>
              <a:rPr lang="hi-IN" sz="3400" b="0" dirty="0">
                <a:solidFill>
                  <a:sysClr val="windowText" lastClr="000000"/>
                </a:solidFill>
                <a:latin typeface="Arial" panose="020B0604020202020204" pitchFamily="34" charset="0"/>
                <a:cs typeface="Arial" panose="020B0604020202020204" pitchFamily="34" charset="0"/>
              </a:rPr>
              <a:t>धेरै कुराहरू अझै पनि खोज हुँदै छन्।</a:t>
            </a:r>
          </a:p>
          <a:p>
            <a:pPr algn="l" defTabSz="914400">
              <a:lnSpc>
                <a:spcPct val="300000"/>
              </a:lnSpc>
              <a:spcBef>
                <a:spcPts val="200"/>
              </a:spcBef>
              <a:buClr>
                <a:srgbClr val="FFFFFF"/>
              </a:buClr>
              <a:buSzPct val="85000"/>
              <a:defRPr sz="3600" b="0" cap="all">
                <a:solidFill>
                  <a:srgbClr val="FFFFFF"/>
                </a:solidFill>
              </a:defRPr>
            </a:pPr>
            <a:r>
              <a:rPr lang="hi-IN" sz="3400" b="0" dirty="0">
                <a:solidFill>
                  <a:sysClr val="windowText" lastClr="000000"/>
                </a:solidFill>
                <a:latin typeface="Arial" panose="020B0604020202020204" pitchFamily="34" charset="0"/>
                <a:cs typeface="Arial" panose="020B0604020202020204" pitchFamily="34" charset="0"/>
              </a:rPr>
              <a:t>▪ जब केही कुरा अज्ञात हुन्छ मानिस चिन्तित</a:t>
            </a:r>
            <a:r>
              <a:rPr lang="en-US" sz="3400" b="0" dirty="0">
                <a:solidFill>
                  <a:sysClr val="windowText" lastClr="000000"/>
                </a:solidFill>
                <a:latin typeface="Arial" panose="020B0604020202020204" pitchFamily="34" charset="0"/>
                <a:cs typeface="Arial" panose="020B0604020202020204" pitchFamily="34" charset="0"/>
              </a:rPr>
              <a:t> </a:t>
            </a:r>
            <a:r>
              <a:rPr lang="hi-IN" sz="3400" b="0" dirty="0">
                <a:solidFill>
                  <a:sysClr val="windowText" lastClr="000000"/>
                </a:solidFill>
                <a:latin typeface="Arial" panose="020B0604020202020204" pitchFamily="34" charset="0"/>
                <a:cs typeface="Arial" panose="020B0604020202020204" pitchFamily="34" charset="0"/>
              </a:rPr>
              <a:t>चिन्तित हुन्छन् जसले डर ल्याउँछ</a:t>
            </a:r>
          </a:p>
          <a:p>
            <a:pPr algn="l" defTabSz="914400">
              <a:lnSpc>
                <a:spcPct val="300000"/>
              </a:lnSpc>
              <a:spcBef>
                <a:spcPts val="200"/>
              </a:spcBef>
              <a:buClr>
                <a:srgbClr val="FFFFFF"/>
              </a:buClr>
              <a:buSzPct val="85000"/>
              <a:defRPr sz="3600" b="0" cap="all">
                <a:solidFill>
                  <a:srgbClr val="FFFFFF"/>
                </a:solidFill>
              </a:defRPr>
            </a:pPr>
            <a:r>
              <a:rPr lang="hi-IN" sz="3400" b="0" dirty="0">
                <a:solidFill>
                  <a:sysClr val="windowText" lastClr="000000"/>
                </a:solidFill>
                <a:latin typeface="Arial" panose="020B0604020202020204" pitchFamily="34" charset="0"/>
                <a:cs typeface="Arial" panose="020B0604020202020204" pitchFamily="34" charset="0"/>
              </a:rPr>
              <a:t>▪ अफवाह वा झुटा समाचारले गलत जानकारी</a:t>
            </a:r>
            <a:r>
              <a:rPr lang="en-US" sz="3400" b="0" dirty="0">
                <a:solidFill>
                  <a:sysClr val="windowText" lastClr="000000"/>
                </a:solidFill>
                <a:latin typeface="Arial" panose="020B0604020202020204" pitchFamily="34" charset="0"/>
                <a:cs typeface="Arial" panose="020B0604020202020204" pitchFamily="34" charset="0"/>
              </a:rPr>
              <a:t> </a:t>
            </a:r>
            <a:r>
              <a:rPr lang="hi-IN" sz="3400" b="0" dirty="0">
                <a:solidFill>
                  <a:sysClr val="windowText" lastClr="000000"/>
                </a:solidFill>
                <a:latin typeface="Arial" panose="020B0604020202020204" pitchFamily="34" charset="0"/>
                <a:cs typeface="Arial" panose="020B0604020202020204" pitchFamily="34" charset="0"/>
              </a:rPr>
              <a:t>दिन्छन् र डर फैलाउँछन्।</a:t>
            </a:r>
            <a:endParaRPr sz="3400" b="0"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3B66226-5CF9-9F4C-8C48-BFB3D66D04B5}"/>
              </a:ext>
            </a:extLst>
          </p:cNvPr>
          <p:cNvGrpSpPr/>
          <p:nvPr/>
        </p:nvGrpSpPr>
        <p:grpSpPr>
          <a:xfrm>
            <a:off x="5980576" y="405682"/>
            <a:ext cx="12422848" cy="1223723"/>
            <a:chOff x="5980576" y="405682"/>
            <a:chExt cx="12422848" cy="1223723"/>
          </a:xfrm>
        </p:grpSpPr>
        <p:sp>
          <p:nvSpPr>
            <p:cNvPr id="788"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89" name="WHAT IS STIGMA"/>
            <p:cNvSpPr txBox="1"/>
            <p:nvPr/>
          </p:nvSpPr>
          <p:spPr>
            <a:xfrm>
              <a:off x="6235191" y="459978"/>
              <a:ext cx="1191361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hi-IN" sz="6000" b="0" dirty="0">
                  <a:latin typeface="Arial" panose="020B0604020202020204" pitchFamily="34" charset="0"/>
                  <a:cs typeface="Arial" panose="020B0604020202020204" pitchFamily="34" charset="0"/>
                </a:rPr>
                <a:t>गलत धारणा किन हुन्छ?</a:t>
              </a:r>
              <a:endParaRPr sz="6000"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3"/>
                                        </p:tgtEl>
                                        <p:attrNameLst>
                                          <p:attrName>style.visibility</p:attrName>
                                        </p:attrNameLst>
                                      </p:cBhvr>
                                      <p:to>
                                        <p:strVal val="visible"/>
                                      </p:to>
                                    </p:set>
                                    <p:animEffect transition="in" filter="fade">
                                      <p:cBhvr>
                                        <p:cTn id="12" dur="500"/>
                                        <p:tgtEl>
                                          <p:spTgt spid="7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7">
                                            <p:bg/>
                                          </p:spTgt>
                                        </p:tgtEl>
                                        <p:attrNameLst>
                                          <p:attrName>style.visibility</p:attrName>
                                        </p:attrNameLst>
                                      </p:cBhvr>
                                      <p:to>
                                        <p:strVal val="visible"/>
                                      </p:to>
                                    </p:set>
                                    <p:animEffect transition="in" filter="fade">
                                      <p:cBhvr>
                                        <p:cTn id="17" dur="500"/>
                                        <p:tgtEl>
                                          <p:spTgt spid="78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7">
                                            <p:txEl>
                                              <p:pRg st="0" end="0"/>
                                            </p:txEl>
                                          </p:spTgt>
                                        </p:tgtEl>
                                        <p:attrNameLst>
                                          <p:attrName>style.visibility</p:attrName>
                                        </p:attrNameLst>
                                      </p:cBhvr>
                                      <p:to>
                                        <p:strVal val="visible"/>
                                      </p:to>
                                    </p:set>
                                    <p:animEffect transition="in" filter="fade">
                                      <p:cBhvr>
                                        <p:cTn id="22" dur="500"/>
                                        <p:tgtEl>
                                          <p:spTgt spid="7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87">
                                            <p:txEl>
                                              <p:pRg st="1" end="1"/>
                                            </p:txEl>
                                          </p:spTgt>
                                        </p:tgtEl>
                                        <p:attrNameLst>
                                          <p:attrName>style.visibility</p:attrName>
                                        </p:attrNameLst>
                                      </p:cBhvr>
                                      <p:to>
                                        <p:strVal val="visible"/>
                                      </p:to>
                                    </p:set>
                                    <p:animEffect transition="in" filter="fade">
                                      <p:cBhvr>
                                        <p:cTn id="27" dur="500"/>
                                        <p:tgtEl>
                                          <p:spTgt spid="7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87">
                                            <p:txEl>
                                              <p:pRg st="2" end="2"/>
                                            </p:txEl>
                                          </p:spTgt>
                                        </p:tgtEl>
                                        <p:attrNameLst>
                                          <p:attrName>style.visibility</p:attrName>
                                        </p:attrNameLst>
                                      </p:cBhvr>
                                      <p:to>
                                        <p:strVal val="visible"/>
                                      </p:to>
                                    </p:set>
                                    <p:animEffect transition="in" filter="fade">
                                      <p:cBhvr>
                                        <p:cTn id="32" dur="500"/>
                                        <p:tgtEl>
                                          <p:spTgt spid="7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7">
                                            <p:txEl>
                                              <p:pRg st="3" end="3"/>
                                            </p:txEl>
                                          </p:spTgt>
                                        </p:tgtEl>
                                        <p:attrNameLst>
                                          <p:attrName>style.visibility</p:attrName>
                                        </p:attrNameLst>
                                      </p:cBhvr>
                                      <p:to>
                                        <p:strVal val="visible"/>
                                      </p:to>
                                    </p:set>
                                    <p:animEffect transition="in" filter="fade">
                                      <p:cBhvr>
                                        <p:cTn id="37" dur="500"/>
                                        <p:tgtEl>
                                          <p:spTgt spid="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animBg="1"/>
      <p:bldP spid="787" grpId="0" uiExpand="1" build="p" bldLvl="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6" name="Group"/>
          <p:cNvGrpSpPr/>
          <p:nvPr/>
        </p:nvGrpSpPr>
        <p:grpSpPr>
          <a:xfrm>
            <a:off x="300010" y="12315300"/>
            <a:ext cx="4601210" cy="995767"/>
            <a:chOff x="0" y="0"/>
            <a:chExt cx="4601208" cy="995765"/>
          </a:xfrm>
        </p:grpSpPr>
        <p:pic>
          <p:nvPicPr>
            <p:cNvPr id="79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9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9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9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9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00" name="Group"/>
          <p:cNvGrpSpPr/>
          <p:nvPr/>
        </p:nvGrpSpPr>
        <p:grpSpPr>
          <a:xfrm>
            <a:off x="23097931" y="13055998"/>
            <a:ext cx="2098870" cy="1540535"/>
            <a:chOff x="0" y="2516"/>
            <a:chExt cx="2098868" cy="1540533"/>
          </a:xfrm>
        </p:grpSpPr>
        <p:sp>
          <p:nvSpPr>
            <p:cNvPr id="798" name="27"/>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28</a:t>
              </a:r>
              <a:endParaRPr dirty="0">
                <a:latin typeface="Arial" panose="020B0604020202020204" pitchFamily="34" charset="0"/>
                <a:cs typeface="Arial" panose="020B0604020202020204" pitchFamily="34" charset="0"/>
              </a:endParaRPr>
            </a:p>
          </p:txBody>
        </p:sp>
        <p:pic>
          <p:nvPicPr>
            <p:cNvPr id="799"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 name="Group 3">
            <a:extLst>
              <a:ext uri="{FF2B5EF4-FFF2-40B4-BE49-F238E27FC236}">
                <a16:creationId xmlns:a16="http://schemas.microsoft.com/office/drawing/2014/main" id="{3D8D80E7-A705-D745-9FBF-ABBBC6F87C90}"/>
              </a:ext>
            </a:extLst>
          </p:cNvPr>
          <p:cNvGrpSpPr/>
          <p:nvPr/>
        </p:nvGrpSpPr>
        <p:grpSpPr>
          <a:xfrm>
            <a:off x="13796004" y="1963276"/>
            <a:ext cx="8274708" cy="1345144"/>
            <a:chOff x="13796004" y="1963276"/>
            <a:chExt cx="8274708" cy="1345144"/>
          </a:xfrm>
        </p:grpSpPr>
        <p:sp>
          <p:nvSpPr>
            <p:cNvPr id="802" name="Rounded Rectangle"/>
            <p:cNvSpPr/>
            <p:nvPr/>
          </p:nvSpPr>
          <p:spPr>
            <a:xfrm>
              <a:off x="13796004" y="1963276"/>
              <a:ext cx="8274708" cy="1345144"/>
            </a:xfrm>
            <a:prstGeom prst="roundRect">
              <a:avLst>
                <a:gd name="adj" fmla="val 1416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3" name="WHAT WILL YOU FEEL LIKE IF YOU WERE…"/>
            <p:cNvSpPr txBox="1"/>
            <p:nvPr/>
          </p:nvSpPr>
          <p:spPr>
            <a:xfrm>
              <a:off x="13796004" y="2122887"/>
              <a:ext cx="7975709"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lnSpc>
                  <a:spcPct val="120000"/>
                </a:lnSpc>
                <a:defRPr sz="2500"/>
              </a:pPr>
              <a:r>
                <a:rPr lang="hi-IN" b="0" dirty="0">
                  <a:latin typeface="Arial" panose="020B0604020202020204" pitchFamily="34" charset="0"/>
                  <a:cs typeface="Arial" panose="020B0604020202020204" pitchFamily="34" charset="0"/>
                </a:rPr>
                <a:t>यदि तपाईँ</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बाबुलाल, रानी, सुखराम, ब्युटी भएमा तपाईँ कस्तो</a:t>
              </a:r>
            </a:p>
            <a:p>
              <a:pPr defTabSz="914400">
                <a:lnSpc>
                  <a:spcPct val="120000"/>
                </a:lnSpc>
                <a:defRPr sz="2500"/>
              </a:pPr>
              <a:r>
                <a:rPr lang="hi-IN" b="0" dirty="0">
                  <a:latin typeface="Arial" panose="020B0604020202020204" pitchFamily="34" charset="0"/>
                  <a:cs typeface="Arial" panose="020B0604020202020204" pitchFamily="34" charset="0"/>
                </a:rPr>
                <a:t>महसुस गर्नुहुनेछ?</a:t>
              </a:r>
              <a:endParaRPr b="0" dirty="0">
                <a:latin typeface="Arial" panose="020B0604020202020204" pitchFamily="34" charset="0"/>
                <a:cs typeface="Arial" panose="020B0604020202020204" pitchFamily="34" charset="0"/>
              </a:endParaRPr>
            </a:p>
          </p:txBody>
        </p:sp>
      </p:grpSp>
      <p:sp>
        <p:nvSpPr>
          <p:cNvPr id="797" name="Rounded Rectangle"/>
          <p:cNvSpPr/>
          <p:nvPr/>
        </p:nvSpPr>
        <p:spPr>
          <a:xfrm>
            <a:off x="214026" y="1940202"/>
            <a:ext cx="11208265" cy="10245791"/>
          </a:xfrm>
          <a:prstGeom prst="roundRect">
            <a:avLst>
              <a:gd name="adj" fmla="val 1970"/>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1" name="You are in the grocery shop. There are several people who are wearing a mask. You see Babulal the store owner going red in his face as he tries to suppress a cough.…"/>
          <p:cNvSpPr txBox="1"/>
          <p:nvPr/>
        </p:nvSpPr>
        <p:spPr>
          <a:xfrm>
            <a:off x="523994" y="2626272"/>
            <a:ext cx="10423408" cy="8313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457200" indent="-457200" algn="l" defTabSz="914400">
              <a:lnSpc>
                <a:spcPct val="150000"/>
              </a:lnSpc>
              <a:spcBef>
                <a:spcPts val="1200"/>
              </a:spcBef>
              <a:buClr>
                <a:schemeClr val="tx1"/>
              </a:buClr>
              <a:buSzPct val="85000"/>
              <a:buFont typeface="+mj-lt"/>
              <a:buAutoNum type="arabicPeriod"/>
              <a:defRPr sz="2000" b="0" cap="all"/>
            </a:pPr>
            <a:r>
              <a:rPr lang="hi-IN" sz="2600" b="0" dirty="0">
                <a:ln w="3175">
                  <a:noFill/>
                </a:ln>
                <a:latin typeface="Arial" panose="020B0604020202020204" pitchFamily="34" charset="0"/>
                <a:cs typeface="Arial" panose="020B0604020202020204" pitchFamily="34" charset="0"/>
              </a:rPr>
              <a:t>तपाईँ किराना पसलमा हुनुहुन्छ। त्यहाँ धेरै</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मानिस छन् जो मास्क लगाइरहेका छन्।</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तपाईँले स्टोर मालिक बाबुलाल ले खोकी रोक्न</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खोज्दा अनुहार रातो भएको देख्नुहुन्छ।</a:t>
            </a:r>
          </a:p>
          <a:p>
            <a:pPr marL="457200" indent="-457200" algn="l" defTabSz="914400">
              <a:lnSpc>
                <a:spcPct val="150000"/>
              </a:lnSpc>
              <a:spcBef>
                <a:spcPts val="1200"/>
              </a:spcBef>
              <a:buClr>
                <a:schemeClr val="tx1"/>
              </a:buClr>
              <a:buSzPct val="85000"/>
              <a:buFont typeface="+mj-lt"/>
              <a:buAutoNum type="arabicPeriod"/>
              <a:defRPr sz="2000" b="0" cap="all"/>
            </a:pPr>
            <a:r>
              <a:rPr lang="hi-IN" sz="2600" b="0" dirty="0">
                <a:ln w="3175">
                  <a:noFill/>
                </a:ln>
                <a:latin typeface="Arial" panose="020B0604020202020204" pitchFamily="34" charset="0"/>
                <a:cs typeface="Arial" panose="020B0604020202020204" pitchFamily="34" charset="0"/>
              </a:rPr>
              <a:t>सुखराम पुणेबाट फर्किएको छ जहाँ ऊ ट्याक्सी</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ड्राइभरको रूपमा काम गर्छ। उनीहरू संयुक्त</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परिवारमा बस्छन् र तपाईँले उसको सम्पर्क</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इतिहासलाई आफ्नो सुपरीवेक्षकद्वारा सुझाव</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गरिएको अनुसार लिनुभएको छ। तपाईँले थाहा</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पाउनुभयो कि सुखरामका परिवारका</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सदस्यहरूले उसलाई घर छोड्न भनेका छन्</a:t>
            </a:r>
          </a:p>
          <a:p>
            <a:pPr marL="457200" indent="-457200" algn="l" defTabSz="914400">
              <a:lnSpc>
                <a:spcPct val="150000"/>
              </a:lnSpc>
              <a:spcBef>
                <a:spcPts val="1200"/>
              </a:spcBef>
              <a:buClr>
                <a:schemeClr val="tx1"/>
              </a:buClr>
              <a:buSzPct val="85000"/>
              <a:buFont typeface="+mj-lt"/>
              <a:buAutoNum type="arabicPeriod"/>
              <a:defRPr sz="2000" b="0" cap="all"/>
            </a:pPr>
            <a:r>
              <a:rPr lang="hi-IN" sz="2600" b="0" dirty="0">
                <a:ln w="3175">
                  <a:noFill/>
                </a:ln>
                <a:latin typeface="Arial" panose="020B0604020202020204" pitchFamily="34" charset="0"/>
                <a:cs typeface="Arial" panose="020B0604020202020204" pitchFamily="34" charset="0"/>
              </a:rPr>
              <a:t>ब्युटीले दिल्लीमा घरमा काम गर्ने गर्छिन्। हालै</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उनी फर्किएकी छिन् र तपाईँलाई भनियो कि</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ब्युटीका रोजगारदाताहरूले उनलाई रुघा</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लागेको ले काम छोड्न लगाए।</a:t>
            </a:r>
          </a:p>
          <a:p>
            <a:pPr marL="457200" indent="-457200" algn="l" defTabSz="914400">
              <a:lnSpc>
                <a:spcPct val="150000"/>
              </a:lnSpc>
              <a:spcBef>
                <a:spcPts val="1200"/>
              </a:spcBef>
              <a:buClr>
                <a:schemeClr val="tx1"/>
              </a:buClr>
              <a:buSzPct val="85000"/>
              <a:buFont typeface="+mj-lt"/>
              <a:buAutoNum type="arabicPeriod"/>
              <a:defRPr sz="2000" b="0" cap="all"/>
            </a:pPr>
            <a:r>
              <a:rPr lang="hi-IN" sz="2600" b="0" dirty="0">
                <a:ln w="3175">
                  <a:noFill/>
                </a:ln>
                <a:latin typeface="Arial" panose="020B0604020202020204" pitchFamily="34" charset="0"/>
                <a:cs typeface="Arial" panose="020B0604020202020204" pitchFamily="34" charset="0"/>
              </a:rPr>
              <a:t>सुरली 11 वर्षकी बालिका हो। उनी र उनको 8</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वर्षको भाइ आफ्नो अभिभावकको रूपमा</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काकीसँग बस्दै थिए र आइसोलेसनमा बस्नक</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लागि भनियो। सुरलीकी काकीले तपाईँलाई</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बच्चाहरू परिवारको ठूलो बोझ भएको गुनासो</a:t>
            </a:r>
            <a:r>
              <a:rPr lang="en-US" sz="2600" b="0" dirty="0">
                <a:ln w="3175">
                  <a:noFill/>
                </a:ln>
                <a:latin typeface="Arial" panose="020B0604020202020204" pitchFamily="34" charset="0"/>
                <a:cs typeface="Arial" panose="020B0604020202020204" pitchFamily="34" charset="0"/>
              </a:rPr>
              <a:t> </a:t>
            </a:r>
            <a:r>
              <a:rPr lang="hi-IN" sz="2600" b="0" dirty="0">
                <a:ln w="3175">
                  <a:noFill/>
                </a:ln>
                <a:latin typeface="Arial" panose="020B0604020202020204" pitchFamily="34" charset="0"/>
                <a:cs typeface="Arial" panose="020B0604020202020204" pitchFamily="34" charset="0"/>
              </a:rPr>
              <a:t>गरिरहन्छिन्।</a:t>
            </a:r>
            <a:endParaRPr sz="2600" b="0" dirty="0">
              <a:ln w="3175">
                <a:noFill/>
              </a:ln>
              <a:latin typeface="Arial" panose="020B0604020202020204" pitchFamily="34" charset="0"/>
              <a:cs typeface="Arial" panose="020B0604020202020204" pitchFamily="34" charset="0"/>
            </a:endParaRPr>
          </a:p>
        </p:txBody>
      </p:sp>
      <p:pic>
        <p:nvPicPr>
          <p:cNvPr id="807" name="Image" descr="Image"/>
          <p:cNvPicPr>
            <a:picLocks noChangeAspect="1"/>
          </p:cNvPicPr>
          <p:nvPr/>
        </p:nvPicPr>
        <p:blipFill>
          <a:blip r:embed="rId7"/>
          <a:stretch>
            <a:fillRect/>
          </a:stretch>
        </p:blipFill>
        <p:spPr>
          <a:xfrm>
            <a:off x="10539217" y="8403252"/>
            <a:ext cx="2558812" cy="5193816"/>
          </a:xfrm>
          <a:prstGeom prst="rect">
            <a:avLst/>
          </a:prstGeom>
          <a:ln w="12700">
            <a:miter lim="400000"/>
          </a:ln>
        </p:spPr>
      </p:pic>
      <p:sp>
        <p:nvSpPr>
          <p:cNvPr id="804" name="Rounded Rectangle"/>
          <p:cNvSpPr/>
          <p:nvPr/>
        </p:nvSpPr>
        <p:spPr>
          <a:xfrm>
            <a:off x="12932404" y="3581856"/>
            <a:ext cx="10428976" cy="7863594"/>
          </a:xfrm>
          <a:prstGeom prst="roundRect">
            <a:avLst>
              <a:gd name="adj" fmla="val 251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solidFill>
                <a:sysClr val="windowText" lastClr="000000"/>
              </a:solidFill>
              <a:latin typeface="Arial" panose="020B0604020202020204" pitchFamily="34" charset="0"/>
              <a:cs typeface="Arial" panose="020B0604020202020204" pitchFamily="34" charset="0"/>
            </a:endParaRPr>
          </a:p>
        </p:txBody>
      </p:sp>
      <p:sp>
        <p:nvSpPr>
          <p:cNvPr id="805" name="THE STIGMA"/>
          <p:cNvSpPr txBox="1"/>
          <p:nvPr/>
        </p:nvSpPr>
        <p:spPr>
          <a:xfrm>
            <a:off x="13311032" y="3718016"/>
            <a:ext cx="3582594" cy="718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120000"/>
              </a:lnSpc>
              <a:defRPr sz="3500">
                <a:solidFill>
                  <a:srgbClr val="FFFFFF"/>
                </a:solidFill>
              </a:defRPr>
            </a:lvl1pPr>
          </a:lstStyle>
          <a:p>
            <a:r>
              <a:rPr lang="hi-IN" b="0" dirty="0">
                <a:solidFill>
                  <a:sysClr val="windowText" lastClr="000000"/>
                </a:solidFill>
                <a:latin typeface="Arial" panose="020B0604020202020204" pitchFamily="34" charset="0"/>
                <a:cs typeface="Arial" panose="020B0604020202020204" pitchFamily="34" charset="0"/>
              </a:rPr>
              <a:t>गलत धारणा</a:t>
            </a:r>
            <a:endParaRPr b="0" dirty="0">
              <a:solidFill>
                <a:sysClr val="windowText" lastClr="000000"/>
              </a:solidFill>
              <a:latin typeface="Arial" panose="020B0604020202020204" pitchFamily="34" charset="0"/>
              <a:cs typeface="Arial" panose="020B0604020202020204" pitchFamily="34" charset="0"/>
            </a:endParaRPr>
          </a:p>
        </p:txBody>
      </p:sp>
      <p:pic>
        <p:nvPicPr>
          <p:cNvPr id="808"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976048" y="9640665"/>
            <a:ext cx="3385330" cy="3723431"/>
          </a:xfrm>
          <a:prstGeom prst="rect">
            <a:avLst/>
          </a:prstGeom>
          <a:ln w="12700">
            <a:miter lim="400000"/>
          </a:ln>
        </p:spPr>
      </p:pic>
      <p:grpSp>
        <p:nvGrpSpPr>
          <p:cNvPr id="2" name="Group 1">
            <a:extLst>
              <a:ext uri="{FF2B5EF4-FFF2-40B4-BE49-F238E27FC236}">
                <a16:creationId xmlns:a16="http://schemas.microsoft.com/office/drawing/2014/main" id="{9CA27C0F-5762-1845-A491-FD22551115AA}"/>
              </a:ext>
            </a:extLst>
          </p:cNvPr>
          <p:cNvGrpSpPr/>
          <p:nvPr/>
        </p:nvGrpSpPr>
        <p:grpSpPr>
          <a:xfrm>
            <a:off x="5764834" y="405682"/>
            <a:ext cx="12994344" cy="1223723"/>
            <a:chOff x="5764834" y="405682"/>
            <a:chExt cx="12994344" cy="1223723"/>
          </a:xfrm>
        </p:grpSpPr>
        <p:sp>
          <p:nvSpPr>
            <p:cNvPr id="809"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10" name="WHAT IS STIGMA"/>
            <p:cNvSpPr txBox="1"/>
            <p:nvPr/>
          </p:nvSpPr>
          <p:spPr>
            <a:xfrm>
              <a:off x="5764834" y="434242"/>
              <a:ext cx="12994344"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12750">
                <a:defRPr sz="7000">
                  <a:solidFill>
                    <a:srgbClr val="002135"/>
                  </a:solidFill>
                </a:defRPr>
              </a:lvl1pPr>
            </a:lstStyle>
            <a:p>
              <a:r>
                <a:rPr lang="hi-IN" sz="6000" b="0" dirty="0">
                  <a:latin typeface="Arial" panose="020B0604020202020204" pitchFamily="34" charset="0"/>
                  <a:cs typeface="Arial" panose="020B0604020202020204" pitchFamily="34" charset="0"/>
                </a:rPr>
                <a:t>गलत धारणा पहिचान गर्दै</a:t>
              </a:r>
              <a:r>
                <a:rPr lang="en-US" sz="6000" b="0" dirty="0">
                  <a:latin typeface="Arial" panose="020B0604020202020204" pitchFamily="34" charset="0"/>
                  <a:cs typeface="Arial" panose="020B0604020202020204" pitchFamily="34" charset="0"/>
                </a:rPr>
                <a:t> </a:t>
              </a:r>
              <a:r>
                <a:rPr lang="hi-IN" sz="6000" b="0" dirty="0">
                  <a:latin typeface="Arial" panose="020B0604020202020204" pitchFamily="34" charset="0"/>
                  <a:cs typeface="Arial" panose="020B0604020202020204" pitchFamily="34" charset="0"/>
                </a:rPr>
                <a:t>हुनुहुन्छ?</a:t>
              </a:r>
              <a:endParaRPr sz="6000" b="0"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96EF4B5D-C141-D54E-A2BA-FB203DA0CED8}"/>
              </a:ext>
            </a:extLst>
          </p:cNvPr>
          <p:cNvSpPr txBox="1"/>
          <p:nvPr/>
        </p:nvSpPr>
        <p:spPr>
          <a:xfrm>
            <a:off x="19444986" y="-2176242"/>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25" name="Rani has a seasonal cold, but her friend is scared that she may have the  coronavirus and is scared and asked her to stay away…">
            <a:extLst>
              <a:ext uri="{FF2B5EF4-FFF2-40B4-BE49-F238E27FC236}">
                <a16:creationId xmlns:a16="http://schemas.microsoft.com/office/drawing/2014/main" id="{DF2E0187-C386-7340-B28B-843568E1B37E}"/>
              </a:ext>
            </a:extLst>
          </p:cNvPr>
          <p:cNvSpPr txBox="1"/>
          <p:nvPr/>
        </p:nvSpPr>
        <p:spPr>
          <a:xfrm>
            <a:off x="13123205" y="4499031"/>
            <a:ext cx="9949550" cy="5150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42900" indent="-342900" algn="l" defTabSz="914400">
              <a:spcBef>
                <a:spcPts val="1200"/>
              </a:spcBef>
              <a:buSzPct val="100000"/>
              <a:buFont typeface="Arial" panose="020B0604020202020204" pitchFamily="34" charset="0"/>
              <a:buChar char="•"/>
              <a:defRPr sz="2500" b="0" cap="small">
                <a:solidFill>
                  <a:srgbClr val="FFFFFF"/>
                </a:solidFill>
              </a:defRPr>
            </a:pPr>
            <a:r>
              <a:rPr lang="hi-IN" sz="2800" b="0" cap="all" dirty="0">
                <a:ln w="3175">
                  <a:noFill/>
                </a:ln>
                <a:solidFill>
                  <a:schemeClr val="tx1"/>
                </a:solidFill>
                <a:latin typeface="Arial" panose="020B0604020202020204" pitchFamily="34" charset="0"/>
                <a:cs typeface="Arial" panose="020B0604020202020204" pitchFamily="34" charset="0"/>
              </a:rPr>
              <a:t>बाबुलाललाई साधारण खोकी छ। तर सायद उनले ग्राहकहरू गुमाउनेछन् भन्ने कारणले मानिसको अगाडि खोक्न धेरै ने डराएका छन्।</a:t>
            </a:r>
          </a:p>
          <a:p>
            <a:pPr marL="342900" indent="-342900" algn="l" defTabSz="914400">
              <a:spcBef>
                <a:spcPts val="1200"/>
              </a:spcBef>
              <a:buSzPct val="100000"/>
              <a:buFont typeface="Arial" panose="020B0604020202020204" pitchFamily="34" charset="0"/>
              <a:buChar char="•"/>
              <a:defRPr sz="2500" b="0" cap="small">
                <a:solidFill>
                  <a:srgbClr val="FFFFFF"/>
                </a:solidFill>
              </a:defRPr>
            </a:pPr>
            <a:r>
              <a:rPr lang="hi-IN" sz="2800" b="0" cap="all" dirty="0">
                <a:ln w="3175">
                  <a:noFill/>
                </a:ln>
                <a:solidFill>
                  <a:schemeClr val="tx1"/>
                </a:solidFill>
                <a:latin typeface="Arial" panose="020B0604020202020204" pitchFamily="34" charset="0"/>
                <a:cs typeface="Arial" panose="020B0604020202020204" pitchFamily="34" charset="0"/>
              </a:rPr>
              <a:t>सुखरामलाई आइसोलेनमा बस्न मद्दत गर्न परिवारको सहयोग आवश्यक छ। यदि सबै जनाले उचित पूर्वसावधानी अपनाएमा सङ्क्रमण फैलनु आवश्यक छैन।</a:t>
            </a:r>
          </a:p>
          <a:p>
            <a:pPr marL="342900" indent="-342900" algn="l" defTabSz="914400">
              <a:spcBef>
                <a:spcPts val="1200"/>
              </a:spcBef>
              <a:buSzPct val="100000"/>
              <a:buFont typeface="Arial" panose="020B0604020202020204" pitchFamily="34" charset="0"/>
              <a:buChar char="•"/>
              <a:defRPr sz="2500" b="0" cap="small">
                <a:solidFill>
                  <a:srgbClr val="FFFFFF"/>
                </a:solidFill>
              </a:defRPr>
            </a:pPr>
            <a:r>
              <a:rPr lang="hi-IN" sz="2800" b="0" cap="all" dirty="0">
                <a:ln w="3175">
                  <a:noFill/>
                </a:ln>
                <a:solidFill>
                  <a:schemeClr val="tx1"/>
                </a:solidFill>
                <a:latin typeface="Arial" panose="020B0604020202020204" pitchFamily="34" charset="0"/>
                <a:cs typeface="Arial" panose="020B0604020202020204" pitchFamily="34" charset="0"/>
              </a:rPr>
              <a:t>ब्युटीलाई मौसमी रुघा लागेको छ तर उनलाई उनका रोजगारदाताहरूले छोड्न लगाए। सुरली र उनको भाइ दुई साना बच्चा हुन् जसलाई सहयोग गर्नु आवश्यक छ र यस्तो खालको घटनाले भविष्यमा समेत मानसिक तनाव गराउन सक्छ। </a:t>
            </a:r>
            <a:r>
              <a:rPr lang="en-IN" sz="2800" b="0" cap="all" dirty="0">
                <a:ln w="3175">
                  <a:noFill/>
                </a:ln>
                <a:solidFill>
                  <a:schemeClr val="tx1"/>
                </a:solidFill>
                <a:latin typeface="Arial" panose="020B0604020202020204" pitchFamily="34" charset="0"/>
                <a:cs typeface="Arial" panose="020B0604020202020204" pitchFamily="34" charset="0"/>
              </a:rPr>
              <a:t>CPC </a:t>
            </a:r>
            <a:r>
              <a:rPr lang="hi-IN" sz="2800" b="0" cap="all" dirty="0">
                <a:ln w="3175">
                  <a:noFill/>
                </a:ln>
                <a:solidFill>
                  <a:schemeClr val="tx1"/>
                </a:solidFill>
                <a:latin typeface="Arial" panose="020B0604020202020204" pitchFamily="34" charset="0"/>
                <a:cs typeface="Arial" panose="020B0604020202020204" pitchFamily="34" charset="0"/>
              </a:rPr>
              <a:t>ले बच्चाहरूलाई कठिन परिस्थितिहरूमा मद्दत गर्न उचित उपायहरूको लागि त्यहाँ पुग्नुपर्छ</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7"/>
                                        </p:tgtEl>
                                        <p:attrNameLst>
                                          <p:attrName>style.visibility</p:attrName>
                                        </p:attrNameLst>
                                      </p:cBhvr>
                                      <p:to>
                                        <p:strVal val="visible"/>
                                      </p:to>
                                    </p:set>
                                    <p:animEffect transition="in" filter="fade">
                                      <p:cBhvr>
                                        <p:cTn id="12" dur="500"/>
                                        <p:tgtEl>
                                          <p:spTgt spid="7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1">
                                            <p:bg/>
                                          </p:spTgt>
                                        </p:tgtEl>
                                        <p:attrNameLst>
                                          <p:attrName>style.visibility</p:attrName>
                                        </p:attrNameLst>
                                      </p:cBhvr>
                                      <p:to>
                                        <p:strVal val="visible"/>
                                      </p:to>
                                    </p:set>
                                    <p:animEffect transition="in" filter="fade">
                                      <p:cBhvr>
                                        <p:cTn id="17" dur="500"/>
                                        <p:tgtEl>
                                          <p:spTgt spid="80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1">
                                            <p:txEl>
                                              <p:pRg st="0" end="0"/>
                                            </p:txEl>
                                          </p:spTgt>
                                        </p:tgtEl>
                                        <p:attrNameLst>
                                          <p:attrName>style.visibility</p:attrName>
                                        </p:attrNameLst>
                                      </p:cBhvr>
                                      <p:to>
                                        <p:strVal val="visible"/>
                                      </p:to>
                                    </p:set>
                                    <p:animEffect transition="in" filter="fade">
                                      <p:cBhvr>
                                        <p:cTn id="22" dur="500"/>
                                        <p:tgtEl>
                                          <p:spTgt spid="80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1">
                                            <p:txEl>
                                              <p:pRg st="1" end="1"/>
                                            </p:txEl>
                                          </p:spTgt>
                                        </p:tgtEl>
                                        <p:attrNameLst>
                                          <p:attrName>style.visibility</p:attrName>
                                        </p:attrNameLst>
                                      </p:cBhvr>
                                      <p:to>
                                        <p:strVal val="visible"/>
                                      </p:to>
                                    </p:set>
                                    <p:animEffect transition="in" filter="fade">
                                      <p:cBhvr>
                                        <p:cTn id="27" dur="500"/>
                                        <p:tgtEl>
                                          <p:spTgt spid="80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1">
                                            <p:txEl>
                                              <p:pRg st="2" end="2"/>
                                            </p:txEl>
                                          </p:spTgt>
                                        </p:tgtEl>
                                        <p:attrNameLst>
                                          <p:attrName>style.visibility</p:attrName>
                                        </p:attrNameLst>
                                      </p:cBhvr>
                                      <p:to>
                                        <p:strVal val="visible"/>
                                      </p:to>
                                    </p:set>
                                    <p:animEffect transition="in" filter="fade">
                                      <p:cBhvr>
                                        <p:cTn id="32" dur="500"/>
                                        <p:tgtEl>
                                          <p:spTgt spid="80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01">
                                            <p:txEl>
                                              <p:pRg st="3" end="3"/>
                                            </p:txEl>
                                          </p:spTgt>
                                        </p:tgtEl>
                                        <p:attrNameLst>
                                          <p:attrName>style.visibility</p:attrName>
                                        </p:attrNameLst>
                                      </p:cBhvr>
                                      <p:to>
                                        <p:strVal val="visible"/>
                                      </p:to>
                                    </p:set>
                                    <p:animEffect transition="in" filter="fade">
                                      <p:cBhvr>
                                        <p:cTn id="37" dur="500"/>
                                        <p:tgtEl>
                                          <p:spTgt spid="80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07"/>
                                        </p:tgtEl>
                                        <p:attrNameLst>
                                          <p:attrName>style.visibility</p:attrName>
                                        </p:attrNameLst>
                                      </p:cBhvr>
                                      <p:to>
                                        <p:strVal val="visible"/>
                                      </p:to>
                                    </p:set>
                                    <p:animEffect transition="in" filter="fade">
                                      <p:cBhvr>
                                        <p:cTn id="40" dur="500"/>
                                        <p:tgtEl>
                                          <p:spTgt spid="80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04"/>
                                        </p:tgtEl>
                                        <p:attrNameLst>
                                          <p:attrName>style.visibility</p:attrName>
                                        </p:attrNameLst>
                                      </p:cBhvr>
                                      <p:to>
                                        <p:strVal val="visible"/>
                                      </p:to>
                                    </p:set>
                                    <p:animEffect transition="in" filter="fade">
                                      <p:cBhvr>
                                        <p:cTn id="50" dur="500"/>
                                        <p:tgtEl>
                                          <p:spTgt spid="80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5"/>
                                        </p:tgtEl>
                                        <p:attrNameLst>
                                          <p:attrName>style.visibility</p:attrName>
                                        </p:attrNameLst>
                                      </p:cBhvr>
                                      <p:to>
                                        <p:strVal val="visible"/>
                                      </p:to>
                                    </p:set>
                                    <p:animEffect transition="in" filter="fade">
                                      <p:cBhvr>
                                        <p:cTn id="53" dur="500"/>
                                        <p:tgtEl>
                                          <p:spTgt spid="805"/>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808"/>
                                        </p:tgtEl>
                                        <p:attrNameLst>
                                          <p:attrName>style.visibility</p:attrName>
                                        </p:attrNameLst>
                                      </p:cBhvr>
                                      <p:to>
                                        <p:strVal val="visible"/>
                                      </p:to>
                                    </p:set>
                                    <p:animEffect transition="in" filter="fade">
                                      <p:cBhvr>
                                        <p:cTn id="57" dur="500"/>
                                        <p:tgtEl>
                                          <p:spTgt spid="80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bg/>
                                          </p:spTgt>
                                        </p:tgtEl>
                                        <p:attrNameLst>
                                          <p:attrName>style.visibility</p:attrName>
                                        </p:attrNameLst>
                                      </p:cBhvr>
                                      <p:to>
                                        <p:strVal val="visible"/>
                                      </p:to>
                                    </p:set>
                                    <p:animEffect transition="in" filter="fade">
                                      <p:cBhvr>
                                        <p:cTn id="62" dur="500"/>
                                        <p:tgtEl>
                                          <p:spTgt spid="25">
                                            <p:bg/>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Effect transition="in" filter="fade">
                                      <p:cBhvr>
                                        <p:cTn id="67" dur="500"/>
                                        <p:tgtEl>
                                          <p:spTgt spid="2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xEl>
                                              <p:pRg st="1" end="1"/>
                                            </p:txEl>
                                          </p:spTgt>
                                        </p:tgtEl>
                                        <p:attrNameLst>
                                          <p:attrName>style.visibility</p:attrName>
                                        </p:attrNameLst>
                                      </p:cBhvr>
                                      <p:to>
                                        <p:strVal val="visible"/>
                                      </p:to>
                                    </p:set>
                                    <p:animEffect transition="in" filter="fade">
                                      <p:cBhvr>
                                        <p:cTn id="72" dur="500"/>
                                        <p:tgtEl>
                                          <p:spTgt spid="25">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5">
                                            <p:txEl>
                                              <p:pRg st="2" end="2"/>
                                            </p:txEl>
                                          </p:spTgt>
                                        </p:tgtEl>
                                        <p:attrNameLst>
                                          <p:attrName>style.visibility</p:attrName>
                                        </p:attrNameLst>
                                      </p:cBhvr>
                                      <p:to>
                                        <p:strVal val="visible"/>
                                      </p:to>
                                    </p:set>
                                    <p:animEffect transition="in" filter="fade">
                                      <p:cBhvr>
                                        <p:cTn id="77"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P spid="801" grpId="0" uiExpand="1" build="p" bldLvl="2" animBg="1"/>
      <p:bldP spid="804" grpId="0" animBg="1"/>
      <p:bldP spid="805" grpId="0" animBg="1"/>
      <p:bldP spid="25"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 name="Group"/>
          <p:cNvGrpSpPr/>
          <p:nvPr/>
        </p:nvGrpSpPr>
        <p:grpSpPr>
          <a:xfrm>
            <a:off x="300010" y="12315300"/>
            <a:ext cx="4601210" cy="995767"/>
            <a:chOff x="0" y="0"/>
            <a:chExt cx="4601208" cy="995765"/>
          </a:xfrm>
        </p:grpSpPr>
        <p:pic>
          <p:nvPicPr>
            <p:cNvPr id="8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24" name="Group"/>
          <p:cNvGrpSpPr/>
          <p:nvPr/>
        </p:nvGrpSpPr>
        <p:grpSpPr>
          <a:xfrm>
            <a:off x="23097931" y="13055998"/>
            <a:ext cx="2098870" cy="1540535"/>
            <a:chOff x="0" y="2516"/>
            <a:chExt cx="2098868" cy="1540533"/>
          </a:xfrm>
        </p:grpSpPr>
        <p:sp>
          <p:nvSpPr>
            <p:cNvPr id="822" name="2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8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 name="Group 2">
            <a:extLst>
              <a:ext uri="{FF2B5EF4-FFF2-40B4-BE49-F238E27FC236}">
                <a16:creationId xmlns:a16="http://schemas.microsoft.com/office/drawing/2014/main" id="{951A6CD0-CF4F-F749-83E1-9094EA5D3B20}"/>
              </a:ext>
            </a:extLst>
          </p:cNvPr>
          <p:cNvGrpSpPr/>
          <p:nvPr/>
        </p:nvGrpSpPr>
        <p:grpSpPr>
          <a:xfrm>
            <a:off x="1227893" y="3237480"/>
            <a:ext cx="5855086" cy="6764096"/>
            <a:chOff x="1227893" y="3237480"/>
            <a:chExt cx="5855086" cy="6764096"/>
          </a:xfrm>
        </p:grpSpPr>
        <p:pic>
          <p:nvPicPr>
            <p:cNvPr id="812" name="Image" descr="Image"/>
            <p:cNvPicPr>
              <a:picLocks noChangeAspect="1"/>
            </p:cNvPicPr>
            <p:nvPr/>
          </p:nvPicPr>
          <p:blipFill>
            <a:blip r:embed="rId7"/>
            <a:stretch>
              <a:fillRect/>
            </a:stretch>
          </p:blipFill>
          <p:spPr>
            <a:xfrm>
              <a:off x="1812372" y="3237480"/>
              <a:ext cx="4686129" cy="5117829"/>
            </a:xfrm>
            <a:prstGeom prst="rect">
              <a:avLst/>
            </a:prstGeom>
            <a:ln w="12700">
              <a:miter lim="400000"/>
            </a:ln>
          </p:spPr>
        </p:pic>
        <p:sp>
          <p:nvSpPr>
            <p:cNvPr id="813" name="Rounded Rectangle"/>
            <p:cNvSpPr/>
            <p:nvPr/>
          </p:nvSpPr>
          <p:spPr>
            <a:xfrm>
              <a:off x="1227893" y="7894873"/>
              <a:ext cx="5855086"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5" name="Makes people hide…"/>
            <p:cNvSpPr txBox="1"/>
            <p:nvPr/>
          </p:nvSpPr>
          <p:spPr>
            <a:xfrm>
              <a:off x="1890392" y="8466041"/>
              <a:ext cx="4530087"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cap="all"/>
              </a:pPr>
              <a:r>
                <a:rPr lang="hi-IN" b="0" dirty="0">
                  <a:latin typeface="Arial" panose="020B0604020202020204" pitchFamily="34" charset="0"/>
                  <a:cs typeface="Arial" panose="020B0604020202020204" pitchFamily="34" charset="0"/>
                </a:rPr>
                <a:t>मानिसलाई</a:t>
              </a:r>
            </a:p>
            <a:p>
              <a:pPr>
                <a:defRPr sz="2800" cap="all"/>
              </a:pPr>
              <a:r>
                <a:rPr lang="hi-IN" b="0" dirty="0">
                  <a:latin typeface="Arial" panose="020B0604020202020204" pitchFamily="34" charset="0"/>
                  <a:cs typeface="Arial" panose="020B0604020202020204" pitchFamily="34" charset="0"/>
                </a:rPr>
                <a:t>आफ्नो समस्या लुकाउने बनाउँछ</a:t>
              </a:r>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0032E6D-4934-574B-9BCD-14BAC59AB2E0}"/>
              </a:ext>
            </a:extLst>
          </p:cNvPr>
          <p:cNvGrpSpPr/>
          <p:nvPr/>
        </p:nvGrpSpPr>
        <p:grpSpPr>
          <a:xfrm>
            <a:off x="9170925" y="3857247"/>
            <a:ext cx="5905708" cy="8304754"/>
            <a:chOff x="9170925" y="3857247"/>
            <a:chExt cx="5905708" cy="8304754"/>
          </a:xfrm>
        </p:grpSpPr>
        <p:sp>
          <p:nvSpPr>
            <p:cNvPr id="814" name="Rounded Rectangle"/>
            <p:cNvSpPr/>
            <p:nvPr/>
          </p:nvSpPr>
          <p:spPr>
            <a:xfrm>
              <a:off x="9170925" y="10055298"/>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26" name="Keeps people away…"/>
            <p:cNvSpPr txBox="1"/>
            <p:nvPr/>
          </p:nvSpPr>
          <p:spPr>
            <a:xfrm>
              <a:off x="9221547" y="10116779"/>
              <a:ext cx="5855086" cy="1983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lnSpc>
                  <a:spcPct val="80000"/>
                </a:lnSpc>
                <a:spcBef>
                  <a:spcPts val="1200"/>
                </a:spcBef>
                <a:defRPr sz="280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मानिसलाई</a:t>
              </a:r>
            </a:p>
            <a:p>
              <a:pPr defTabSz="914400">
                <a:lnSpc>
                  <a:spcPct val="80000"/>
                </a:lnSpc>
                <a:spcBef>
                  <a:spcPts val="1200"/>
                </a:spcBef>
                <a:defRPr sz="280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स्वास्थ्य सेवाहरू पहुँच गर्न</a:t>
              </a:r>
            </a:p>
            <a:p>
              <a:pPr defTabSz="914400">
                <a:lnSpc>
                  <a:spcPct val="80000"/>
                </a:lnSpc>
                <a:spcBef>
                  <a:spcPts val="1200"/>
                </a:spcBef>
                <a:defRPr sz="280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र मद्दत खोज्नबाट</a:t>
              </a:r>
            </a:p>
            <a:p>
              <a:pPr defTabSz="914400">
                <a:lnSpc>
                  <a:spcPct val="80000"/>
                </a:lnSpc>
                <a:spcBef>
                  <a:spcPts val="1200"/>
                </a:spcBef>
                <a:defRPr sz="2800" cap="all">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टाढा राख्छ</a:t>
              </a:r>
              <a:endParaRPr b="0" dirty="0">
                <a:solidFill>
                  <a:sysClr val="windowText" lastClr="000000"/>
                </a:solidFill>
                <a:latin typeface="Arial" panose="020B0604020202020204" pitchFamily="34" charset="0"/>
                <a:cs typeface="Arial" panose="020B0604020202020204" pitchFamily="34" charset="0"/>
              </a:endParaRPr>
            </a:p>
          </p:txBody>
        </p:sp>
        <p:pic>
          <p:nvPicPr>
            <p:cNvPr id="828" name="Image" descr="Image"/>
            <p:cNvPicPr>
              <a:picLocks noChangeAspect="1"/>
            </p:cNvPicPr>
            <p:nvPr/>
          </p:nvPicPr>
          <p:blipFill>
            <a:blip r:embed="rId8"/>
            <a:stretch>
              <a:fillRect/>
            </a:stretch>
          </p:blipFill>
          <p:spPr>
            <a:xfrm>
              <a:off x="9858112" y="3857247"/>
              <a:ext cx="4480712" cy="5524562"/>
            </a:xfrm>
            <a:prstGeom prst="rect">
              <a:avLst/>
            </a:prstGeom>
            <a:ln w="12700">
              <a:miter lim="400000"/>
            </a:ln>
          </p:spPr>
        </p:pic>
      </p:grpSp>
      <p:grpSp>
        <p:nvGrpSpPr>
          <p:cNvPr id="5" name="Group 4">
            <a:extLst>
              <a:ext uri="{FF2B5EF4-FFF2-40B4-BE49-F238E27FC236}">
                <a16:creationId xmlns:a16="http://schemas.microsoft.com/office/drawing/2014/main" id="{9AB75D79-7BE1-0340-A439-7B1C0B276057}"/>
              </a:ext>
            </a:extLst>
          </p:cNvPr>
          <p:cNvGrpSpPr/>
          <p:nvPr/>
        </p:nvGrpSpPr>
        <p:grpSpPr>
          <a:xfrm>
            <a:off x="17113956" y="7894873"/>
            <a:ext cx="5855087" cy="2106703"/>
            <a:chOff x="17113956" y="7894873"/>
            <a:chExt cx="5855087" cy="2106703"/>
          </a:xfrm>
        </p:grpSpPr>
        <p:sp>
          <p:nvSpPr>
            <p:cNvPr id="815" name="Rounded Rectangle"/>
            <p:cNvSpPr/>
            <p:nvPr/>
          </p:nvSpPr>
          <p:spPr>
            <a:xfrm>
              <a:off x="17113956" y="7894873"/>
              <a:ext cx="5855087"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7" name="Discourages them &amp;…"/>
            <p:cNvSpPr txBox="1"/>
            <p:nvPr/>
          </p:nvSpPr>
          <p:spPr>
            <a:xfrm>
              <a:off x="17916718" y="8035154"/>
              <a:ext cx="4249561" cy="182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cap="all"/>
              </a:pPr>
              <a:r>
                <a:rPr lang="hi-IN" b="0" dirty="0">
                  <a:latin typeface="Arial" panose="020B0604020202020204" pitchFamily="34" charset="0"/>
                  <a:cs typeface="Arial" panose="020B0604020202020204" pitchFamily="34" charset="0"/>
                </a:rPr>
                <a:t>उनीहरूलाई निरुत्साहित गर्छ र</a:t>
              </a:r>
            </a:p>
            <a:p>
              <a:pPr>
                <a:defRPr sz="2800" cap="all"/>
              </a:pPr>
              <a:r>
                <a:rPr lang="hi-IN" b="0" dirty="0">
                  <a:latin typeface="Arial" panose="020B0604020202020204" pitchFamily="34" charset="0"/>
                  <a:cs typeface="Arial" panose="020B0604020202020204" pitchFamily="34" charset="0"/>
                </a:rPr>
                <a:t>कुनै समयमा</a:t>
              </a:r>
            </a:p>
            <a:p>
              <a:pPr>
                <a:defRPr sz="2800" cap="all"/>
              </a:pPr>
              <a:r>
                <a:rPr lang="hi-IN" b="0" dirty="0">
                  <a:latin typeface="Arial" panose="020B0604020202020204" pitchFamily="34" charset="0"/>
                  <a:cs typeface="Arial" panose="020B0604020202020204" pitchFamily="34" charset="0"/>
                </a:rPr>
                <a:t>तिनीहरूलाई स्वस्थ</a:t>
              </a:r>
            </a:p>
            <a:p>
              <a:pPr>
                <a:defRPr sz="2800" cap="all"/>
              </a:pPr>
              <a:r>
                <a:rPr lang="hi-IN" b="0" dirty="0">
                  <a:latin typeface="Arial" panose="020B0604020202020204" pitchFamily="34" charset="0"/>
                  <a:cs typeface="Arial" panose="020B0604020202020204" pitchFamily="34" charset="0"/>
                </a:rPr>
                <a:t>व्यवहार अपनाउनबाट रोक्छ</a:t>
              </a:r>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891C3797-DDE4-7549-9BF2-99A7E4B07E77}"/>
              </a:ext>
            </a:extLst>
          </p:cNvPr>
          <p:cNvGrpSpPr/>
          <p:nvPr/>
        </p:nvGrpSpPr>
        <p:grpSpPr>
          <a:xfrm>
            <a:off x="5589686" y="405045"/>
            <a:ext cx="13204628" cy="1223723"/>
            <a:chOff x="5589686" y="405045"/>
            <a:chExt cx="13204628" cy="1223723"/>
          </a:xfrm>
        </p:grpSpPr>
        <p:sp>
          <p:nvSpPr>
            <p:cNvPr id="830"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31" name="WHAT IS STIGMA"/>
            <p:cNvSpPr txBox="1"/>
            <p:nvPr/>
          </p:nvSpPr>
          <p:spPr>
            <a:xfrm>
              <a:off x="5918969" y="427002"/>
              <a:ext cx="12546061"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a:solidFill>
                    <a:srgbClr val="002135"/>
                  </a:solidFill>
                </a:defRPr>
              </a:lvl1pPr>
            </a:lstStyle>
            <a:p>
              <a:r>
                <a:rPr lang="hi-IN" b="0" dirty="0">
                  <a:latin typeface="Arial" panose="020B0604020202020204" pitchFamily="34" charset="0"/>
                  <a:cs typeface="Arial" panose="020B0604020202020204" pitchFamily="34" charset="0"/>
                </a:rPr>
                <a:t>गलत धारणाले के गर्छ?</a:t>
              </a:r>
              <a:endParaRPr b="0" dirty="0">
                <a:latin typeface="Arial" panose="020B0604020202020204" pitchFamily="34" charset="0"/>
                <a:cs typeface="Arial" panose="020B0604020202020204" pitchFamily="34" charset="0"/>
              </a:endParaRPr>
            </a:p>
          </p:txBody>
        </p:sp>
      </p:grpSp>
      <p:pic>
        <p:nvPicPr>
          <p:cNvPr id="26" name="Image" descr="Image">
            <a:extLst>
              <a:ext uri="{FF2B5EF4-FFF2-40B4-BE49-F238E27FC236}">
                <a16:creationId xmlns:a16="http://schemas.microsoft.com/office/drawing/2014/main" id="{BFCAFEE3-132C-A444-A0EC-8E526FCE69FE}"/>
              </a:ext>
            </a:extLst>
          </p:cNvPr>
          <p:cNvPicPr>
            <a:picLocks noChangeAspect="1"/>
          </p:cNvPicPr>
          <p:nvPr/>
        </p:nvPicPr>
        <p:blipFill>
          <a:blip r:embed="rId9"/>
          <a:stretch>
            <a:fillRect/>
          </a:stretch>
        </p:blipFill>
        <p:spPr>
          <a:xfrm>
            <a:off x="18238741" y="4360929"/>
            <a:ext cx="2959544" cy="2920395"/>
          </a:xfrm>
          <a:prstGeom prst="rect">
            <a:avLst/>
          </a:prstGeom>
          <a:ln w="12700" cap="flat">
            <a:noFill/>
            <a:miter lim="400000"/>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ppt_x"/>
                                          </p:val>
                                        </p:tav>
                                        <p:tav tm="100000">
                                          <p:val>
                                            <p:strVal val="#ppt_x"/>
                                          </p:val>
                                        </p:tav>
                                      </p:tavLst>
                                    </p:anim>
                                    <p:anim calcmode="lin" valueType="num">
                                      <p:cBhvr additive="base">
                                        <p:cTn id="19"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1+#ppt_w/2"/>
                                          </p:val>
                                        </p:tav>
                                        <p:tav tm="100000">
                                          <p:val>
                                            <p:strVal val="#ppt_x"/>
                                          </p:val>
                                        </p:tav>
                                      </p:tavLst>
                                    </p:anim>
                                    <p:anim calcmode="lin" valueType="num">
                                      <p:cBhvr additive="base">
                                        <p:cTn id="25"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25400" y="4735412"/>
            <a:ext cx="24434800" cy="4245176"/>
            <a:chOff x="0" y="0"/>
            <a:chExt cx="24434800" cy="4245174"/>
          </a:xfrm>
        </p:grpSpPr>
        <p:sp>
          <p:nvSpPr>
            <p:cNvPr id="192"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93" name="NOVEL CORONA VIRUS - COVID-19"/>
            <p:cNvSpPr txBox="1"/>
            <p:nvPr/>
          </p:nvSpPr>
          <p:spPr>
            <a:xfrm>
              <a:off x="8805958" y="2613514"/>
              <a:ext cx="8428589"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pPr lvl="0">
                <a:defRPr/>
              </a:pPr>
              <a:r>
                <a:rPr lang="hi-IN" sz="3600" b="0" dirty="0">
                  <a:latin typeface="Arial" panose="020B0604020202020204" pitchFamily="34" charset="0"/>
                  <a:cs typeface="Arial" panose="020B0604020202020204" pitchFamily="34" charset="0"/>
                </a:rPr>
                <a:t>प्रतिक्रिया रोकथामका उपायहरूको लागि सञ्चार</a:t>
              </a:r>
              <a:endParaRPr kumimoji="0" sz="36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sp>
          <p:nvSpPr>
            <p:cNvPr id="194" name="Line"/>
            <p:cNvSpPr/>
            <p:nvPr/>
          </p:nvSpPr>
          <p:spPr>
            <a:xfrm>
              <a:off x="8860606" y="2504427"/>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95" name="SESSION 1"/>
            <p:cNvSpPr txBox="1"/>
            <p:nvPr/>
          </p:nvSpPr>
          <p:spPr>
            <a:xfrm>
              <a:off x="10795536" y="936129"/>
              <a:ext cx="2843727" cy="16414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pPr lvl="0" algn="l">
                <a:defRPr/>
              </a:pPr>
              <a:r>
                <a:rPr lang="hi-IN" b="0" dirty="0">
                  <a:latin typeface="Arial" panose="020B0604020202020204" pitchFamily="34" charset="0"/>
                  <a:cs typeface="Arial" panose="020B0604020202020204" pitchFamily="34" charset="0"/>
                </a:rPr>
                <a:t>सत्र 1</a:t>
              </a:r>
              <a:endParaRPr kumimoji="0" sz="10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grpSp>
      <p:pic>
        <p:nvPicPr>
          <p:cNvPr id="197" name="Image" descr="Image"/>
          <p:cNvPicPr>
            <a:picLocks noChangeAspect="1"/>
          </p:cNvPicPr>
          <p:nvPr/>
        </p:nvPicPr>
        <p:blipFill>
          <a:blip r:embed="rId2"/>
          <a:stretch>
            <a:fillRect/>
          </a:stretch>
        </p:blipFill>
        <p:spPr>
          <a:xfrm>
            <a:off x="4977946" y="1459231"/>
            <a:ext cx="3183991" cy="10046542"/>
          </a:xfrm>
          <a:prstGeom prst="rect">
            <a:avLst/>
          </a:prstGeom>
          <a:ln w="12700">
            <a:miter lim="400000"/>
          </a:ln>
          <a:effectLst>
            <a:outerShdw blurRad="63500" dist="25400" dir="5400000" rotWithShape="0">
              <a:srgbClr val="000000">
                <a:alpha val="50000"/>
              </a:srgbClr>
            </a:outerShdw>
          </a:effectLst>
        </p:spPr>
      </p:pic>
      <p:grpSp>
        <p:nvGrpSpPr>
          <p:cNvPr id="200" name="Group"/>
          <p:cNvGrpSpPr/>
          <p:nvPr/>
        </p:nvGrpSpPr>
        <p:grpSpPr>
          <a:xfrm>
            <a:off x="23097931" y="13055998"/>
            <a:ext cx="2098870" cy="1540535"/>
            <a:chOff x="0" y="2516"/>
            <a:chExt cx="2098868" cy="1540533"/>
          </a:xfrm>
        </p:grpSpPr>
        <p:sp>
          <p:nvSpPr>
            <p:cNvPr id="198" name="03"/>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03</a:t>
              </a:r>
            </a:p>
          </p:txBody>
        </p:sp>
        <p:pic>
          <p:nvPicPr>
            <p:cNvPr id="19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206" name="Group"/>
          <p:cNvGrpSpPr/>
          <p:nvPr/>
        </p:nvGrpSpPr>
        <p:grpSpPr>
          <a:xfrm>
            <a:off x="300010" y="12315300"/>
            <a:ext cx="4601210" cy="995767"/>
            <a:chOff x="0" y="0"/>
            <a:chExt cx="4601208" cy="995765"/>
          </a:xfrm>
        </p:grpSpPr>
        <p:pic>
          <p:nvPicPr>
            <p:cNvPr id="201"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02"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2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205"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477774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blinds(horizontal)">
                                      <p:cBhvr>
                                        <p:cTn id="7" dur="1000"/>
                                        <p:tgtEl>
                                          <p:spTgt spid="196"/>
                                        </p:tgtEl>
                                      </p:cBhvr>
                                    </p:animEffect>
                                  </p:childTnLst>
                                </p:cTn>
                              </p:par>
                              <p:par>
                                <p:cTn id="8" presetID="9"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dissolve">
                                      <p:cBhvr>
                                        <p:cTn id="10"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8" name="Group"/>
          <p:cNvGrpSpPr/>
          <p:nvPr/>
        </p:nvGrpSpPr>
        <p:grpSpPr>
          <a:xfrm>
            <a:off x="300010" y="12315300"/>
            <a:ext cx="4601210" cy="995767"/>
            <a:chOff x="0" y="0"/>
            <a:chExt cx="4601208" cy="995765"/>
          </a:xfrm>
        </p:grpSpPr>
        <p:pic>
          <p:nvPicPr>
            <p:cNvPr id="83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3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3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3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3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42" name="Group"/>
          <p:cNvGrpSpPr/>
          <p:nvPr/>
        </p:nvGrpSpPr>
        <p:grpSpPr>
          <a:xfrm>
            <a:off x="23097931" y="13055998"/>
            <a:ext cx="2098870" cy="1540535"/>
            <a:chOff x="0" y="2516"/>
            <a:chExt cx="2098868" cy="1540533"/>
          </a:xfrm>
        </p:grpSpPr>
        <p:sp>
          <p:nvSpPr>
            <p:cNvPr id="840" name="2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30</a:t>
              </a:r>
              <a:endParaRPr dirty="0">
                <a:latin typeface="Arial" panose="020B0604020202020204" pitchFamily="34" charset="0"/>
                <a:cs typeface="Arial" panose="020B0604020202020204" pitchFamily="34" charset="0"/>
              </a:endParaRPr>
            </a:p>
          </p:txBody>
        </p:sp>
        <p:pic>
          <p:nvPicPr>
            <p:cNvPr id="84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pic>
        <p:nvPicPr>
          <p:cNvPr id="846" name="Image" descr="Image"/>
          <p:cNvPicPr>
            <a:picLocks noChangeAspect="1"/>
          </p:cNvPicPr>
          <p:nvPr/>
        </p:nvPicPr>
        <p:blipFill>
          <a:blip r:embed="rId7"/>
          <a:stretch>
            <a:fillRect/>
          </a:stretch>
        </p:blipFill>
        <p:spPr>
          <a:xfrm>
            <a:off x="20900664" y="118932"/>
            <a:ext cx="3266864" cy="4203356"/>
          </a:xfrm>
          <a:prstGeom prst="rect">
            <a:avLst/>
          </a:prstGeom>
          <a:ln w="12700">
            <a:miter lim="400000"/>
          </a:ln>
        </p:spPr>
      </p:pic>
      <p:sp>
        <p:nvSpPr>
          <p:cNvPr id="839" name="Rounded Rectangle"/>
          <p:cNvSpPr/>
          <p:nvPr/>
        </p:nvSpPr>
        <p:spPr>
          <a:xfrm>
            <a:off x="1077959" y="1989971"/>
            <a:ext cx="22228082" cy="10070864"/>
          </a:xfrm>
          <a:prstGeom prst="roundRect">
            <a:avLst>
              <a:gd name="adj" fmla="val 430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600" b="0" dirty="0">
              <a:solidFill>
                <a:sysClr val="windowText" lastClr="000000"/>
              </a:solidFill>
              <a:latin typeface="Arial" panose="020B0604020202020204" pitchFamily="34" charset="0"/>
              <a:cs typeface="Arial" panose="020B0604020202020204" pitchFamily="34" charset="0"/>
            </a:endParaRPr>
          </a:p>
        </p:txBody>
      </p:sp>
      <p:sp>
        <p:nvSpPr>
          <p:cNvPr id="845" name="As a health worker, you can:…"/>
          <p:cNvSpPr txBox="1"/>
          <p:nvPr/>
        </p:nvSpPr>
        <p:spPr>
          <a:xfrm>
            <a:off x="1428416" y="1731480"/>
            <a:ext cx="21481877" cy="10337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50000"/>
              </a:lnSpc>
            </a:pPr>
            <a:r>
              <a:rPr lang="en-US" sz="3200" b="0" dirty="0" err="1"/>
              <a:t>स्वास्थ्यकर्मीको</a:t>
            </a:r>
            <a:r>
              <a:rPr lang="en-US" sz="3200" b="0" dirty="0"/>
              <a:t> </a:t>
            </a:r>
            <a:r>
              <a:rPr lang="en-US" sz="3200" b="0" dirty="0" err="1"/>
              <a:t>रूपमा</a:t>
            </a:r>
            <a:r>
              <a:rPr lang="en-US" sz="3200" b="0" dirty="0"/>
              <a:t>, </a:t>
            </a:r>
            <a:r>
              <a:rPr lang="en-US" sz="3200" b="0" dirty="0" err="1"/>
              <a:t>तपाईँले</a:t>
            </a:r>
            <a:r>
              <a:rPr lang="en-US" sz="3200" b="0" dirty="0"/>
              <a:t> </a:t>
            </a:r>
            <a:r>
              <a:rPr lang="en-US" sz="3200" b="0" dirty="0" err="1"/>
              <a:t>यस्तो</a:t>
            </a:r>
            <a:r>
              <a:rPr lang="en-US" sz="3200" b="0" dirty="0"/>
              <a:t> </a:t>
            </a:r>
            <a:r>
              <a:rPr lang="en-US" sz="3200" b="0" dirty="0" err="1"/>
              <a:t>गर्न</a:t>
            </a:r>
            <a:r>
              <a:rPr lang="en-US" sz="3200" b="0" dirty="0"/>
              <a:t> </a:t>
            </a:r>
            <a:r>
              <a:rPr lang="en-US" sz="3200" b="0" dirty="0" err="1"/>
              <a:t>सक्नुहुन्छ</a:t>
            </a:r>
            <a:r>
              <a:rPr lang="en-US" sz="3200" b="0" dirty="0"/>
              <a:t>:</a:t>
            </a:r>
            <a:endParaRPr lang="en-IN" sz="3200" b="0" dirty="0"/>
          </a:p>
          <a:p>
            <a:pPr marL="457200" lvl="0" indent="-457200" algn="l">
              <a:lnSpc>
                <a:spcPct val="150000"/>
              </a:lnSpc>
              <a:buFont typeface="Arial" panose="020B0604020202020204" pitchFamily="34" charset="0"/>
              <a:buChar char="•"/>
            </a:pPr>
            <a:r>
              <a:rPr lang="en-US" sz="3200" b="0" dirty="0" err="1"/>
              <a:t>मानिसलाई</a:t>
            </a:r>
            <a:r>
              <a:rPr lang="en-US" sz="3200" b="0" dirty="0"/>
              <a:t> </a:t>
            </a:r>
            <a:r>
              <a:rPr lang="en-US" sz="3200" b="0" dirty="0" err="1"/>
              <a:t>यो</a:t>
            </a:r>
            <a:r>
              <a:rPr lang="en-US" sz="3200" b="0" dirty="0"/>
              <a:t> </a:t>
            </a:r>
            <a:r>
              <a:rPr lang="en-US" sz="3200" b="0" dirty="0" err="1"/>
              <a:t>साधारण</a:t>
            </a:r>
            <a:r>
              <a:rPr lang="en-US" sz="3200" b="0" dirty="0"/>
              <a:t> </a:t>
            </a:r>
            <a:r>
              <a:rPr lang="en-US" sz="3200" b="0" dirty="0" err="1"/>
              <a:t>सङ्क्रमण</a:t>
            </a:r>
            <a:r>
              <a:rPr lang="en-US" sz="3200" b="0" dirty="0"/>
              <a:t> </a:t>
            </a:r>
            <a:r>
              <a:rPr lang="en-US" sz="3200" b="0" dirty="0" err="1"/>
              <a:t>हो</a:t>
            </a:r>
            <a:r>
              <a:rPr lang="en-US" sz="3200" b="0" dirty="0"/>
              <a:t> </a:t>
            </a:r>
            <a:r>
              <a:rPr lang="en-US" sz="3200" b="0" dirty="0" err="1"/>
              <a:t>र</a:t>
            </a:r>
            <a:r>
              <a:rPr lang="en-US" sz="3200" b="0" dirty="0"/>
              <a:t> 80% </a:t>
            </a:r>
            <a:r>
              <a:rPr lang="en-US" sz="3200" b="0" dirty="0" err="1"/>
              <a:t>मामिलाहरू</a:t>
            </a:r>
            <a:r>
              <a:rPr lang="en-US" sz="3200" b="0" dirty="0"/>
              <a:t> </a:t>
            </a:r>
            <a:r>
              <a:rPr lang="en-US" sz="3200" b="0" dirty="0" err="1"/>
              <a:t>मन्द</a:t>
            </a:r>
            <a:r>
              <a:rPr lang="en-US" sz="3200" b="0" dirty="0"/>
              <a:t> </a:t>
            </a:r>
            <a:r>
              <a:rPr lang="en-US" sz="3200" b="0" dirty="0" err="1"/>
              <a:t>मामिला</a:t>
            </a:r>
            <a:r>
              <a:rPr lang="en-US" sz="3200" b="0" dirty="0"/>
              <a:t> </a:t>
            </a:r>
            <a:r>
              <a:rPr lang="en-US" sz="3200" b="0" dirty="0" err="1"/>
              <a:t>हुन्छन्</a:t>
            </a:r>
            <a:r>
              <a:rPr lang="en-US" sz="3200" b="0" dirty="0"/>
              <a:t> </a:t>
            </a:r>
            <a:r>
              <a:rPr lang="en-US" sz="3200" b="0" dirty="0" err="1"/>
              <a:t>भन्ने</a:t>
            </a:r>
            <a:r>
              <a:rPr lang="en-US" sz="3200" b="0" dirty="0"/>
              <a:t> </a:t>
            </a:r>
            <a:r>
              <a:rPr lang="en-US" sz="3200" b="0" dirty="0" err="1"/>
              <a:t>बुझ्न</a:t>
            </a:r>
            <a:r>
              <a:rPr lang="en-US" sz="3200" b="0" dirty="0"/>
              <a:t> </a:t>
            </a:r>
            <a:r>
              <a:rPr lang="en-US" sz="3200" b="0" dirty="0" err="1"/>
              <a:t>मद्दत</a:t>
            </a:r>
            <a:r>
              <a:rPr lang="en-US" sz="3200" b="0" dirty="0"/>
              <a:t> </a:t>
            </a:r>
            <a:r>
              <a:rPr lang="en-US" sz="3200" b="0" dirty="0" err="1"/>
              <a:t>गर्न</a:t>
            </a:r>
            <a:r>
              <a:rPr lang="en-US" sz="3200" b="0" dirty="0"/>
              <a:t> </a:t>
            </a:r>
            <a:r>
              <a:rPr lang="en-US" sz="3200" b="0" dirty="0" err="1"/>
              <a:t>सचेत</a:t>
            </a:r>
            <a:r>
              <a:rPr lang="en-US" sz="3200" b="0" dirty="0"/>
              <a:t> </a:t>
            </a:r>
            <a:r>
              <a:rPr lang="en-US" sz="3200" b="0" dirty="0" err="1"/>
              <a:t>गराउने</a:t>
            </a:r>
            <a:r>
              <a:rPr lang="en-US" sz="3200" b="0" dirty="0"/>
              <a:t>। </a:t>
            </a:r>
            <a:endParaRPr lang="en-IN" sz="3200" b="0" dirty="0"/>
          </a:p>
          <a:p>
            <a:pPr marL="457200" lvl="0" indent="-457200" algn="l">
              <a:lnSpc>
                <a:spcPct val="150000"/>
              </a:lnSpc>
              <a:buFont typeface="Arial" panose="020B0604020202020204" pitchFamily="34" charset="0"/>
              <a:buChar char="•"/>
            </a:pPr>
            <a:r>
              <a:rPr lang="en-US" sz="3200" b="0" dirty="0"/>
              <a:t>COVID-19 </a:t>
            </a:r>
            <a:r>
              <a:rPr lang="en-US" sz="3200" b="0" dirty="0" err="1"/>
              <a:t>जोसुकैलाई</a:t>
            </a:r>
            <a:r>
              <a:rPr lang="en-US" sz="3200" b="0" dirty="0"/>
              <a:t> </a:t>
            </a:r>
            <a:r>
              <a:rPr lang="en-US" sz="3200" b="0" dirty="0" err="1"/>
              <a:t>हुन</a:t>
            </a:r>
            <a:r>
              <a:rPr lang="en-US" sz="3200" b="0" dirty="0"/>
              <a:t> </a:t>
            </a:r>
            <a:r>
              <a:rPr lang="en-US" sz="3200" b="0" dirty="0" err="1"/>
              <a:t>सक्छ</a:t>
            </a:r>
            <a:r>
              <a:rPr lang="en-US" sz="3200" b="0" dirty="0"/>
              <a:t>, </a:t>
            </a:r>
            <a:r>
              <a:rPr lang="en-US" sz="3200" b="0" dirty="0" err="1"/>
              <a:t>मानिससँग</a:t>
            </a:r>
            <a:r>
              <a:rPr lang="en-US" sz="3200" b="0" dirty="0"/>
              <a:t> </a:t>
            </a:r>
            <a:r>
              <a:rPr lang="en-US" sz="3200" b="0" dirty="0" err="1"/>
              <a:t>बोल्नुहोस्</a:t>
            </a:r>
            <a:r>
              <a:rPr lang="en-US" sz="3200" b="0" dirty="0"/>
              <a:t>, </a:t>
            </a:r>
            <a:r>
              <a:rPr lang="en-US" sz="3200" b="0" dirty="0" err="1"/>
              <a:t>तिनीहरूले</a:t>
            </a:r>
            <a:r>
              <a:rPr lang="en-US" sz="3200" b="0" dirty="0"/>
              <a:t> </a:t>
            </a:r>
            <a:r>
              <a:rPr lang="en-US" sz="3200" b="0" dirty="0" err="1"/>
              <a:t>कस्तो</a:t>
            </a:r>
            <a:r>
              <a:rPr lang="en-US" sz="3200" b="0" dirty="0"/>
              <a:t> </a:t>
            </a:r>
            <a:r>
              <a:rPr lang="en-US" sz="3200" b="0" dirty="0" err="1"/>
              <a:t>महसुस</a:t>
            </a:r>
            <a:r>
              <a:rPr lang="en-US" sz="3200" b="0" dirty="0"/>
              <a:t> </a:t>
            </a:r>
            <a:r>
              <a:rPr lang="en-US" sz="3200" b="0" dirty="0" err="1"/>
              <a:t>गर्छन्</a:t>
            </a:r>
            <a:r>
              <a:rPr lang="en-US" sz="3200" b="0" dirty="0"/>
              <a:t> </a:t>
            </a:r>
            <a:r>
              <a:rPr lang="en-US" sz="3200" b="0" dirty="0" err="1"/>
              <a:t>भन्ने</a:t>
            </a:r>
            <a:r>
              <a:rPr lang="en-US" sz="3200" b="0" dirty="0"/>
              <a:t> </a:t>
            </a:r>
            <a:r>
              <a:rPr lang="en-US" sz="3200" b="0" dirty="0" err="1"/>
              <a:t>सुन्नको</a:t>
            </a:r>
            <a:r>
              <a:rPr lang="en-US" sz="3200" b="0" dirty="0"/>
              <a:t> </a:t>
            </a:r>
            <a:r>
              <a:rPr lang="en-US" sz="3200" b="0" dirty="0" err="1"/>
              <a:t>लागि</a:t>
            </a:r>
            <a:r>
              <a:rPr lang="en-US" sz="3200" b="0" dirty="0"/>
              <a:t> </a:t>
            </a:r>
            <a:r>
              <a:rPr lang="en-US" sz="3200" b="0" dirty="0" err="1"/>
              <a:t>उपलब्ध</a:t>
            </a:r>
            <a:r>
              <a:rPr lang="en-US" sz="3200" b="0" dirty="0"/>
              <a:t> </a:t>
            </a:r>
            <a:r>
              <a:rPr lang="en-US" sz="3200" b="0" dirty="0" err="1"/>
              <a:t>हुनुहोस्</a:t>
            </a:r>
            <a:endParaRPr lang="en-IN" sz="3200" b="0" dirty="0"/>
          </a:p>
          <a:p>
            <a:pPr marL="457200" lvl="0" indent="-457200" algn="l">
              <a:lnSpc>
                <a:spcPct val="150000"/>
              </a:lnSpc>
              <a:buFont typeface="Arial" panose="020B0604020202020204" pitchFamily="34" charset="0"/>
              <a:buChar char="•"/>
            </a:pPr>
            <a:r>
              <a:rPr lang="en-US" sz="3200" b="0" dirty="0" err="1"/>
              <a:t>मानिसहरूलाई</a:t>
            </a:r>
            <a:r>
              <a:rPr lang="en-US" sz="3200" b="0" dirty="0"/>
              <a:t> </a:t>
            </a:r>
            <a:r>
              <a:rPr lang="en-US" sz="3200" b="0" dirty="0" err="1"/>
              <a:t>घरभित्रका</a:t>
            </a:r>
            <a:r>
              <a:rPr lang="en-US" sz="3200" b="0" dirty="0"/>
              <a:t> </a:t>
            </a:r>
            <a:r>
              <a:rPr lang="en-US" sz="3200" b="0" dirty="0" err="1"/>
              <a:t>खेलहरू</a:t>
            </a:r>
            <a:r>
              <a:rPr lang="en-US" sz="3200" b="0" dirty="0"/>
              <a:t>, </a:t>
            </a:r>
            <a:r>
              <a:rPr lang="en-US" sz="3200" b="0" dirty="0" err="1"/>
              <a:t>पढाइ</a:t>
            </a:r>
            <a:r>
              <a:rPr lang="en-US" sz="3200" b="0" dirty="0"/>
              <a:t>, </a:t>
            </a:r>
            <a:r>
              <a:rPr lang="en-US" sz="3200" b="0" dirty="0" err="1"/>
              <a:t>बगैँचाको</a:t>
            </a:r>
            <a:r>
              <a:rPr lang="en-US" sz="3200" b="0" dirty="0"/>
              <a:t> </a:t>
            </a:r>
            <a:r>
              <a:rPr lang="en-US" sz="3200" b="0" dirty="0" err="1"/>
              <a:t>काम</a:t>
            </a:r>
            <a:r>
              <a:rPr lang="en-US" sz="3200" b="0" dirty="0"/>
              <a:t>, </a:t>
            </a:r>
            <a:r>
              <a:rPr lang="en-US" sz="3200" b="0" dirty="0" err="1"/>
              <a:t>घरको</a:t>
            </a:r>
            <a:r>
              <a:rPr lang="en-US" sz="3200" b="0" dirty="0"/>
              <a:t> </a:t>
            </a:r>
            <a:r>
              <a:rPr lang="en-US" sz="3200" b="0" dirty="0" err="1"/>
              <a:t>सफाई</a:t>
            </a:r>
            <a:r>
              <a:rPr lang="en-US" sz="3200" b="0" dirty="0"/>
              <a:t>, </a:t>
            </a:r>
            <a:r>
              <a:rPr lang="en-US" sz="3200" b="0" dirty="0" err="1"/>
              <a:t>आदिजस्ता</a:t>
            </a:r>
            <a:r>
              <a:rPr lang="en-US" sz="3200" b="0" dirty="0"/>
              <a:t> </a:t>
            </a:r>
            <a:r>
              <a:rPr lang="en-US" sz="3200" b="0" dirty="0" err="1"/>
              <a:t>आनन्द</a:t>
            </a:r>
            <a:r>
              <a:rPr lang="en-US" sz="3200" b="0" dirty="0"/>
              <a:t> </a:t>
            </a:r>
            <a:r>
              <a:rPr lang="en-US" sz="3200" b="0" dirty="0" err="1"/>
              <a:t>दिने</a:t>
            </a:r>
            <a:r>
              <a:rPr lang="en-US" sz="3200" b="0" dirty="0"/>
              <a:t> </a:t>
            </a:r>
            <a:r>
              <a:rPr lang="en-US" sz="3200" b="0" dirty="0" err="1"/>
              <a:t>गतिविधिहरूमा</a:t>
            </a:r>
            <a:r>
              <a:rPr lang="en-US" sz="3200" b="0" dirty="0"/>
              <a:t> </a:t>
            </a:r>
            <a:r>
              <a:rPr lang="en-US" sz="3200" b="0" dirty="0" err="1"/>
              <a:t>संलग्न</a:t>
            </a:r>
            <a:r>
              <a:rPr lang="en-US" sz="3200" b="0" dirty="0"/>
              <a:t> </a:t>
            </a:r>
            <a:r>
              <a:rPr lang="en-US" sz="3200" b="0" dirty="0" err="1"/>
              <a:t>हुन</a:t>
            </a:r>
            <a:r>
              <a:rPr lang="en-US" sz="3200" b="0" dirty="0"/>
              <a:t> </a:t>
            </a:r>
            <a:r>
              <a:rPr lang="en-US" sz="3200" b="0" dirty="0" err="1"/>
              <a:t>सुझाव</a:t>
            </a:r>
            <a:r>
              <a:rPr lang="en-US" sz="3200" b="0" dirty="0"/>
              <a:t> </a:t>
            </a:r>
            <a:r>
              <a:rPr lang="en-US" sz="3200" b="0" dirty="0" err="1"/>
              <a:t>दिनुहोस्</a:t>
            </a:r>
            <a:r>
              <a:rPr lang="en-US" sz="3200" b="0" dirty="0"/>
              <a:t>। </a:t>
            </a:r>
            <a:endParaRPr lang="en-IN" sz="3200" b="0" dirty="0"/>
          </a:p>
          <a:p>
            <a:pPr marL="457200" lvl="0" indent="-457200" algn="l">
              <a:lnSpc>
                <a:spcPct val="150000"/>
              </a:lnSpc>
              <a:buFont typeface="Arial" panose="020B0604020202020204" pitchFamily="34" charset="0"/>
              <a:buChar char="•"/>
            </a:pPr>
            <a:r>
              <a:rPr lang="en-US" sz="3200" b="0" dirty="0" err="1"/>
              <a:t>मानिसलाई</a:t>
            </a:r>
            <a:r>
              <a:rPr lang="en-US" sz="3200" b="0" dirty="0"/>
              <a:t> TV </a:t>
            </a:r>
            <a:r>
              <a:rPr lang="en-US" sz="3200" b="0" dirty="0" err="1"/>
              <a:t>मा</a:t>
            </a:r>
            <a:r>
              <a:rPr lang="en-US" sz="3200" b="0" dirty="0"/>
              <a:t> </a:t>
            </a:r>
            <a:r>
              <a:rPr lang="en-US" sz="3200" b="0" dirty="0" err="1"/>
              <a:t>नकारात्मक</a:t>
            </a:r>
            <a:r>
              <a:rPr lang="en-US" sz="3200" b="0" dirty="0"/>
              <a:t> </a:t>
            </a:r>
            <a:r>
              <a:rPr lang="en-US" sz="3200" b="0" dirty="0" err="1"/>
              <a:t>कुराहरू</a:t>
            </a:r>
            <a:r>
              <a:rPr lang="en-US" sz="3200" b="0" dirty="0"/>
              <a:t> </a:t>
            </a:r>
            <a:r>
              <a:rPr lang="en-US" sz="3200" b="0" dirty="0" err="1"/>
              <a:t>र</a:t>
            </a:r>
            <a:r>
              <a:rPr lang="en-US" sz="3200" b="0" dirty="0"/>
              <a:t> </a:t>
            </a:r>
            <a:r>
              <a:rPr lang="en-US" sz="3200" b="0" dirty="0" err="1"/>
              <a:t>झुटो</a:t>
            </a:r>
            <a:r>
              <a:rPr lang="en-US" sz="3200" b="0" dirty="0"/>
              <a:t> </a:t>
            </a:r>
            <a:r>
              <a:rPr lang="en-US" sz="3200" b="0" dirty="0" err="1"/>
              <a:t>समाचार</a:t>
            </a:r>
            <a:r>
              <a:rPr lang="en-US" sz="3200" b="0" dirty="0"/>
              <a:t> </a:t>
            </a:r>
            <a:r>
              <a:rPr lang="en-US" sz="3200" b="0" dirty="0" err="1"/>
              <a:t>पनि</a:t>
            </a:r>
            <a:r>
              <a:rPr lang="en-US" sz="3200" b="0" dirty="0"/>
              <a:t> </a:t>
            </a:r>
            <a:r>
              <a:rPr lang="en-US" sz="3200" b="0" dirty="0" err="1"/>
              <a:t>हेर्नबाट</a:t>
            </a:r>
            <a:r>
              <a:rPr lang="en-US" sz="3200" b="0" dirty="0"/>
              <a:t> </a:t>
            </a:r>
            <a:r>
              <a:rPr lang="en-US" sz="3200" b="0" dirty="0" err="1"/>
              <a:t>टाढा</a:t>
            </a:r>
            <a:r>
              <a:rPr lang="en-US" sz="3200" b="0" dirty="0"/>
              <a:t> </a:t>
            </a:r>
            <a:r>
              <a:rPr lang="en-US" sz="3200" b="0" dirty="0" err="1"/>
              <a:t>रहन</a:t>
            </a:r>
            <a:r>
              <a:rPr lang="en-US" sz="3200" b="0" dirty="0"/>
              <a:t> </a:t>
            </a:r>
            <a:r>
              <a:rPr lang="en-US" sz="3200" b="0" dirty="0" err="1"/>
              <a:t>अनुरोध</a:t>
            </a:r>
            <a:r>
              <a:rPr lang="en-US" sz="3200" b="0" dirty="0"/>
              <a:t> </a:t>
            </a:r>
            <a:r>
              <a:rPr lang="en-US" sz="3200" b="0" dirty="0" err="1"/>
              <a:t>गर्नुहोस्</a:t>
            </a:r>
            <a:r>
              <a:rPr lang="en-US" sz="3200" b="0" dirty="0"/>
              <a:t> </a:t>
            </a:r>
            <a:endParaRPr lang="en-IN" sz="3200" b="0" dirty="0"/>
          </a:p>
          <a:p>
            <a:pPr marL="457200" lvl="0" indent="-457200" algn="l">
              <a:lnSpc>
                <a:spcPct val="150000"/>
              </a:lnSpc>
              <a:buFont typeface="Arial" panose="020B0604020202020204" pitchFamily="34" charset="0"/>
              <a:buChar char="•"/>
            </a:pPr>
            <a:r>
              <a:rPr lang="en-US" sz="3200" b="0" dirty="0" err="1"/>
              <a:t>समुदायका</a:t>
            </a:r>
            <a:r>
              <a:rPr lang="en-US" sz="3200" b="0" dirty="0"/>
              <a:t> </a:t>
            </a:r>
            <a:r>
              <a:rPr lang="en-US" sz="3200" b="0" dirty="0" err="1"/>
              <a:t>प्रभावकारीहरूलाई</a:t>
            </a:r>
            <a:r>
              <a:rPr lang="en-US" sz="3200" b="0" dirty="0"/>
              <a:t> </a:t>
            </a:r>
            <a:r>
              <a:rPr lang="en-US" sz="3200" b="0" dirty="0" err="1"/>
              <a:t>संलग्न</a:t>
            </a:r>
            <a:r>
              <a:rPr lang="en-US" sz="3200" b="0" dirty="0"/>
              <a:t> </a:t>
            </a:r>
            <a:r>
              <a:rPr lang="en-US" sz="3200" b="0" dirty="0" err="1"/>
              <a:t>गराउनुहोस्</a:t>
            </a:r>
            <a:r>
              <a:rPr lang="en-US" sz="3200" b="0" dirty="0"/>
              <a:t>, </a:t>
            </a:r>
            <a:r>
              <a:rPr lang="en-US" sz="3200" b="0" dirty="0" err="1"/>
              <a:t>उनीहरूसँग</a:t>
            </a:r>
            <a:r>
              <a:rPr lang="en-US" sz="3200" b="0" dirty="0"/>
              <a:t> COVID-19 </a:t>
            </a:r>
            <a:r>
              <a:rPr lang="en-US" sz="3200" b="0" dirty="0" err="1"/>
              <a:t>मा</a:t>
            </a:r>
            <a:r>
              <a:rPr lang="en-US" sz="3200" b="0" dirty="0"/>
              <a:t> </a:t>
            </a:r>
            <a:r>
              <a:rPr lang="en-US" sz="3200" b="0" dirty="0" err="1"/>
              <a:t>सही</a:t>
            </a:r>
            <a:r>
              <a:rPr lang="en-US" sz="3200" b="0" dirty="0"/>
              <a:t> </a:t>
            </a:r>
            <a:r>
              <a:rPr lang="en-US" sz="3200" b="0" dirty="0" err="1"/>
              <a:t>जानकारी</a:t>
            </a:r>
            <a:r>
              <a:rPr lang="en-US" sz="3200" b="0" dirty="0"/>
              <a:t> </a:t>
            </a:r>
            <a:r>
              <a:rPr lang="en-US" sz="3200" b="0" dirty="0" err="1"/>
              <a:t>साझेदारी</a:t>
            </a:r>
            <a:r>
              <a:rPr lang="en-US" sz="3200" b="0" dirty="0"/>
              <a:t> </a:t>
            </a:r>
            <a:r>
              <a:rPr lang="en-US" sz="3200" b="0" dirty="0" err="1"/>
              <a:t>गर्नुहोस्</a:t>
            </a:r>
            <a:r>
              <a:rPr lang="en-US" sz="3200" b="0" dirty="0"/>
              <a:t>। </a:t>
            </a:r>
            <a:r>
              <a:rPr lang="en-US" sz="3200" b="0" dirty="0" err="1"/>
              <a:t>उनीहरूलाई</a:t>
            </a:r>
            <a:r>
              <a:rPr lang="en-US" sz="3200" b="0" dirty="0"/>
              <a:t> </a:t>
            </a:r>
            <a:r>
              <a:rPr lang="en-US" sz="3200" b="0" dirty="0" err="1"/>
              <a:t>तपाईँलाई</a:t>
            </a:r>
            <a:r>
              <a:rPr lang="en-US" sz="3200" b="0" dirty="0"/>
              <a:t> </a:t>
            </a:r>
            <a:r>
              <a:rPr lang="en-US" sz="3200" b="0" dirty="0" err="1"/>
              <a:t>आवश्यक</a:t>
            </a:r>
            <a:r>
              <a:rPr lang="en-US" sz="3200" b="0" dirty="0"/>
              <a:t> </a:t>
            </a:r>
            <a:r>
              <a:rPr lang="en-US" sz="3200" b="0" dirty="0" err="1"/>
              <a:t>विशिष्ट</a:t>
            </a:r>
            <a:r>
              <a:rPr lang="en-US" sz="3200" b="0" dirty="0"/>
              <a:t> </a:t>
            </a:r>
            <a:r>
              <a:rPr lang="en-US" sz="3200" b="0" dirty="0" err="1"/>
              <a:t>सहायता</a:t>
            </a:r>
            <a:r>
              <a:rPr lang="en-US" sz="3200" b="0" dirty="0"/>
              <a:t> </a:t>
            </a:r>
            <a:r>
              <a:rPr lang="en-US" sz="3200" b="0" dirty="0" err="1"/>
              <a:t>बताउनुहोस्</a:t>
            </a:r>
            <a:r>
              <a:rPr lang="en-US" sz="3200" b="0" dirty="0"/>
              <a:t>। WhatsApp </a:t>
            </a:r>
            <a:r>
              <a:rPr lang="en-US" sz="3200" b="0" dirty="0" err="1"/>
              <a:t>समूहहरूलाई</a:t>
            </a:r>
            <a:r>
              <a:rPr lang="en-US" sz="3200" b="0" dirty="0"/>
              <a:t> </a:t>
            </a:r>
            <a:r>
              <a:rPr lang="en-US" sz="3200" b="0" dirty="0" err="1"/>
              <a:t>मानिसलाई</a:t>
            </a:r>
            <a:r>
              <a:rPr lang="en-US" sz="3200" b="0" dirty="0"/>
              <a:t> </a:t>
            </a:r>
            <a:r>
              <a:rPr lang="en-US" sz="3200" b="0" dirty="0" err="1"/>
              <a:t>तनाव</a:t>
            </a:r>
            <a:r>
              <a:rPr lang="en-US" sz="3200" b="0" dirty="0"/>
              <a:t> </a:t>
            </a:r>
            <a:r>
              <a:rPr lang="en-US" sz="3200" b="0" dirty="0" err="1"/>
              <a:t>व्यवस्थापन</a:t>
            </a:r>
            <a:r>
              <a:rPr lang="en-US" sz="3200" b="0" dirty="0"/>
              <a:t> </a:t>
            </a:r>
            <a:r>
              <a:rPr lang="en-US" sz="3200" b="0" dirty="0" err="1"/>
              <a:t>गर्न</a:t>
            </a:r>
            <a:r>
              <a:rPr lang="en-US" sz="3200" b="0" dirty="0"/>
              <a:t> </a:t>
            </a:r>
            <a:r>
              <a:rPr lang="en-US" sz="3200" b="0" dirty="0" err="1"/>
              <a:t>मद्दत</a:t>
            </a:r>
            <a:r>
              <a:rPr lang="en-US" sz="3200" b="0" dirty="0"/>
              <a:t> </a:t>
            </a:r>
            <a:r>
              <a:rPr lang="en-US" sz="3200" b="0" dirty="0" err="1"/>
              <a:t>गर्न</a:t>
            </a:r>
            <a:r>
              <a:rPr lang="en-US" sz="3200" b="0" dirty="0"/>
              <a:t> </a:t>
            </a:r>
            <a:r>
              <a:rPr lang="en-US" sz="3200" b="0" dirty="0" err="1"/>
              <a:t>आशा</a:t>
            </a:r>
            <a:r>
              <a:rPr lang="en-US" sz="3200" b="0" dirty="0"/>
              <a:t> </a:t>
            </a:r>
            <a:r>
              <a:rPr lang="en-US" sz="3200" b="0" dirty="0" err="1"/>
              <a:t>दिन</a:t>
            </a:r>
            <a:r>
              <a:rPr lang="en-US" sz="3200" b="0" dirty="0"/>
              <a:t> </a:t>
            </a:r>
            <a:r>
              <a:rPr lang="en-US" sz="3200" b="0" dirty="0" err="1"/>
              <a:t>र</a:t>
            </a:r>
            <a:r>
              <a:rPr lang="en-US" sz="3200" b="0" dirty="0"/>
              <a:t> </a:t>
            </a:r>
            <a:r>
              <a:rPr lang="en-US" sz="3200" b="0" dirty="0" err="1"/>
              <a:t>सकारात्मक</a:t>
            </a:r>
            <a:r>
              <a:rPr lang="en-US" sz="3200" b="0" dirty="0"/>
              <a:t> </a:t>
            </a:r>
            <a:r>
              <a:rPr lang="en-US" sz="3200" b="0" dirty="0" err="1"/>
              <a:t>समाचार</a:t>
            </a:r>
            <a:r>
              <a:rPr lang="en-US" sz="3200" b="0" dirty="0"/>
              <a:t> </a:t>
            </a:r>
            <a:r>
              <a:rPr lang="en-US" sz="3200" b="0" dirty="0" err="1"/>
              <a:t>दिन</a:t>
            </a:r>
            <a:r>
              <a:rPr lang="en-US" sz="3200" b="0" dirty="0"/>
              <a:t> </a:t>
            </a:r>
            <a:r>
              <a:rPr lang="en-US" sz="3200" b="0" dirty="0" err="1"/>
              <a:t>मद्दत</a:t>
            </a:r>
            <a:r>
              <a:rPr lang="en-US" sz="3200" b="0" dirty="0"/>
              <a:t> </a:t>
            </a:r>
            <a:r>
              <a:rPr lang="en-US" sz="3200" b="0" dirty="0" err="1"/>
              <a:t>गर्नको</a:t>
            </a:r>
            <a:r>
              <a:rPr lang="en-US" sz="3200" b="0" dirty="0"/>
              <a:t> </a:t>
            </a:r>
            <a:r>
              <a:rPr lang="en-US" sz="3200" b="0" dirty="0" err="1"/>
              <a:t>लागि</a:t>
            </a:r>
            <a:r>
              <a:rPr lang="en-US" sz="3200" b="0" dirty="0"/>
              <a:t> </a:t>
            </a:r>
            <a:r>
              <a:rPr lang="en-US" sz="3200" b="0" dirty="0" err="1"/>
              <a:t>निर्देशन</a:t>
            </a:r>
            <a:r>
              <a:rPr lang="en-US" sz="3200" b="0" dirty="0"/>
              <a:t> </a:t>
            </a:r>
            <a:r>
              <a:rPr lang="en-US" sz="3200" b="0" dirty="0" err="1"/>
              <a:t>दिनुहोस्</a:t>
            </a:r>
            <a:r>
              <a:rPr lang="en-US" sz="3200" b="0" dirty="0"/>
              <a:t>। </a:t>
            </a:r>
            <a:endParaRPr lang="en-IN" sz="3200" b="0" dirty="0"/>
          </a:p>
          <a:p>
            <a:pPr marL="457200" lvl="0" indent="-457200" algn="l">
              <a:lnSpc>
                <a:spcPct val="150000"/>
              </a:lnSpc>
              <a:buFont typeface="Arial" panose="020B0604020202020204" pitchFamily="34" charset="0"/>
              <a:buChar char="•"/>
            </a:pPr>
            <a:r>
              <a:rPr lang="en-US" sz="3200" b="0" dirty="0" err="1"/>
              <a:t>सार्वजनिक</a:t>
            </a:r>
            <a:r>
              <a:rPr lang="en-US" sz="3200" b="0" dirty="0"/>
              <a:t> </a:t>
            </a:r>
            <a:r>
              <a:rPr lang="en-US" sz="3200" b="0" dirty="0" err="1"/>
              <a:t>रूपमा</a:t>
            </a:r>
            <a:r>
              <a:rPr lang="en-US" sz="3200" b="0" dirty="0"/>
              <a:t>, "COVID-19 </a:t>
            </a:r>
            <a:r>
              <a:rPr lang="en-US" sz="3200" b="0" dirty="0" err="1"/>
              <a:t>मामिला</a:t>
            </a:r>
            <a:r>
              <a:rPr lang="en-US" sz="3200" b="0" dirty="0"/>
              <a:t>" </a:t>
            </a:r>
            <a:r>
              <a:rPr lang="en-US" sz="3200" b="0" dirty="0" err="1"/>
              <a:t>वा</a:t>
            </a:r>
            <a:r>
              <a:rPr lang="en-US" sz="3200" b="0" dirty="0"/>
              <a:t> "</a:t>
            </a:r>
            <a:r>
              <a:rPr lang="en-US" sz="3200" b="0" dirty="0" err="1"/>
              <a:t>सिकार</a:t>
            </a:r>
            <a:r>
              <a:rPr lang="en-US" sz="3200" b="0" dirty="0"/>
              <a:t>" </a:t>
            </a:r>
            <a:r>
              <a:rPr lang="en-US" sz="3200" b="0" dirty="0" err="1"/>
              <a:t>को</a:t>
            </a:r>
            <a:r>
              <a:rPr lang="en-US" sz="3200" b="0" dirty="0"/>
              <a:t> </a:t>
            </a:r>
            <a:r>
              <a:rPr lang="en-US" sz="3200" b="0" dirty="0" err="1"/>
              <a:t>सट्टामा</a:t>
            </a:r>
            <a:r>
              <a:rPr lang="en-US" sz="3200" b="0" dirty="0"/>
              <a:t> COVID-19 </a:t>
            </a:r>
            <a:r>
              <a:rPr lang="en-US" sz="3200" b="0" dirty="0" err="1"/>
              <a:t>भएका</a:t>
            </a:r>
            <a:r>
              <a:rPr lang="en-US" sz="3200" b="0" dirty="0"/>
              <a:t> </a:t>
            </a:r>
            <a:r>
              <a:rPr lang="en-US" sz="3200" b="0" dirty="0" err="1"/>
              <a:t>मानिस</a:t>
            </a:r>
            <a:r>
              <a:rPr lang="en-US" sz="3200" b="0" dirty="0"/>
              <a:t> </a:t>
            </a:r>
            <a:r>
              <a:rPr lang="en-US" sz="3200" b="0" dirty="0" err="1"/>
              <a:t>भनेजस्तो</a:t>
            </a:r>
            <a:r>
              <a:rPr lang="en-US" sz="3200" b="0" dirty="0"/>
              <a:t> </a:t>
            </a:r>
            <a:r>
              <a:rPr lang="en-US" sz="3200" b="0" dirty="0" err="1"/>
              <a:t>पदहरू</a:t>
            </a:r>
            <a:r>
              <a:rPr lang="en-US" sz="3200" b="0" dirty="0"/>
              <a:t> </a:t>
            </a:r>
            <a:r>
              <a:rPr lang="en-US" sz="3200" b="0" dirty="0" err="1"/>
              <a:t>प्रयोग</a:t>
            </a:r>
            <a:r>
              <a:rPr lang="en-US" sz="3200" b="0" dirty="0"/>
              <a:t> </a:t>
            </a:r>
            <a:r>
              <a:rPr lang="en-US" sz="3200" b="0" dirty="0" err="1"/>
              <a:t>गर्नुहोस्</a:t>
            </a:r>
            <a:r>
              <a:rPr lang="en-US" sz="3200" b="0" dirty="0"/>
              <a:t>। </a:t>
            </a:r>
            <a:r>
              <a:rPr lang="en-US" sz="3200" b="0" dirty="0" err="1"/>
              <a:t>त्यस्तै</a:t>
            </a:r>
            <a:r>
              <a:rPr lang="en-US" sz="3200" b="0" dirty="0"/>
              <a:t>, "</a:t>
            </a:r>
            <a:r>
              <a:rPr lang="en-US" sz="3200" b="0" dirty="0" err="1"/>
              <a:t>शङ्कास्पद</a:t>
            </a:r>
            <a:r>
              <a:rPr lang="en-US" sz="3200" b="0" dirty="0"/>
              <a:t> </a:t>
            </a:r>
            <a:r>
              <a:rPr lang="en-US" sz="3200" b="0" dirty="0" err="1"/>
              <a:t>मामिला</a:t>
            </a:r>
            <a:r>
              <a:rPr lang="en-US" sz="3200" b="0" dirty="0"/>
              <a:t>" </a:t>
            </a:r>
            <a:r>
              <a:rPr lang="en-US" sz="3200" b="0" dirty="0" err="1"/>
              <a:t>को</a:t>
            </a:r>
            <a:r>
              <a:rPr lang="en-US" sz="3200" b="0" dirty="0"/>
              <a:t> </a:t>
            </a:r>
            <a:r>
              <a:rPr lang="en-US" sz="3200" b="0" dirty="0" err="1"/>
              <a:t>सट्टामा</a:t>
            </a:r>
            <a:r>
              <a:rPr lang="en-US" sz="3200" b="0" dirty="0"/>
              <a:t> COVID-19 </a:t>
            </a:r>
            <a:r>
              <a:rPr lang="en-US" sz="3200" b="0" dirty="0" err="1"/>
              <a:t>हुन</a:t>
            </a:r>
            <a:r>
              <a:rPr lang="en-US" sz="3200" b="0" dirty="0"/>
              <a:t> </a:t>
            </a:r>
            <a:r>
              <a:rPr lang="en-US" sz="3200" b="0" dirty="0" err="1"/>
              <a:t>सक्ने</a:t>
            </a:r>
            <a:r>
              <a:rPr lang="en-US" sz="3200" b="0" dirty="0"/>
              <a:t> </a:t>
            </a:r>
            <a:r>
              <a:rPr lang="en-US" sz="3200" b="0" dirty="0" err="1"/>
              <a:t>मानिस</a:t>
            </a:r>
            <a:r>
              <a:rPr lang="en-US" sz="3200" b="0" dirty="0"/>
              <a:t> </a:t>
            </a:r>
            <a:r>
              <a:rPr lang="en-US" sz="3200" b="0" dirty="0" err="1"/>
              <a:t>भनेजस्तो</a:t>
            </a:r>
            <a:r>
              <a:rPr lang="en-US" sz="3200" b="0" dirty="0"/>
              <a:t> </a:t>
            </a:r>
            <a:r>
              <a:rPr lang="en-US" sz="3200" b="0" dirty="0" err="1"/>
              <a:t>पदहरू</a:t>
            </a:r>
            <a:r>
              <a:rPr lang="en-US" sz="3200" b="0" dirty="0"/>
              <a:t> </a:t>
            </a:r>
            <a:r>
              <a:rPr lang="en-US" sz="3200" b="0" dirty="0" err="1"/>
              <a:t>प्रयोग</a:t>
            </a:r>
            <a:r>
              <a:rPr lang="en-US" sz="3200" b="0" dirty="0"/>
              <a:t> </a:t>
            </a:r>
            <a:r>
              <a:rPr lang="en-US" sz="3200" b="0" dirty="0" err="1"/>
              <a:t>गर्नुहोस्</a:t>
            </a:r>
            <a:r>
              <a:rPr lang="en-US" sz="3200" b="0" dirty="0"/>
              <a:t>। </a:t>
            </a:r>
            <a:endParaRPr lang="en-IN" sz="3200" b="0" dirty="0"/>
          </a:p>
          <a:p>
            <a:pPr marL="457200" lvl="0" indent="-457200" algn="l">
              <a:lnSpc>
                <a:spcPct val="150000"/>
              </a:lnSpc>
              <a:buFont typeface="Arial" panose="020B0604020202020204" pitchFamily="34" charset="0"/>
              <a:buChar char="•"/>
            </a:pPr>
            <a:r>
              <a:rPr lang="en-US" sz="3200" b="0" dirty="0" err="1"/>
              <a:t>धेरै</a:t>
            </a:r>
            <a:r>
              <a:rPr lang="en-US" sz="3200" b="0" dirty="0"/>
              <a:t> </a:t>
            </a:r>
            <a:r>
              <a:rPr lang="en-US" sz="3200" b="0" dirty="0" err="1"/>
              <a:t>मानिसहरू</a:t>
            </a:r>
            <a:r>
              <a:rPr lang="en-US" sz="3200" b="0" dirty="0"/>
              <a:t> COVID-19 </a:t>
            </a:r>
            <a:r>
              <a:rPr lang="en-US" sz="3200" b="0" dirty="0" err="1"/>
              <a:t>बाट</a:t>
            </a:r>
            <a:r>
              <a:rPr lang="en-US" sz="3200" b="0" dirty="0"/>
              <a:t> </a:t>
            </a:r>
            <a:r>
              <a:rPr lang="en-US" sz="3200" b="0" dirty="0" err="1"/>
              <a:t>निको</a:t>
            </a:r>
            <a:r>
              <a:rPr lang="en-US" sz="3200" b="0" dirty="0"/>
              <a:t> </a:t>
            </a:r>
            <a:r>
              <a:rPr lang="en-US" sz="3200" b="0" dirty="0" err="1"/>
              <a:t>हुन्छन्</a:t>
            </a:r>
            <a:r>
              <a:rPr lang="en-US" sz="3200" b="0" dirty="0"/>
              <a:t> </a:t>
            </a:r>
            <a:r>
              <a:rPr lang="en-US" sz="3200" b="0" dirty="0" err="1"/>
              <a:t>भन्ने</a:t>
            </a:r>
            <a:r>
              <a:rPr lang="en-US" sz="3200" b="0" dirty="0"/>
              <a:t> </a:t>
            </a:r>
            <a:r>
              <a:rPr lang="en-US" sz="3200" b="0" dirty="0" err="1"/>
              <a:t>कुरामा</a:t>
            </a:r>
            <a:r>
              <a:rPr lang="en-US" sz="3200" b="0" dirty="0"/>
              <a:t> </a:t>
            </a:r>
            <a:r>
              <a:rPr lang="en-US" sz="3200" b="0" dirty="0" err="1"/>
              <a:t>जोड</a:t>
            </a:r>
            <a:r>
              <a:rPr lang="en-US" sz="3200" b="0" dirty="0"/>
              <a:t> </a:t>
            </a:r>
            <a:r>
              <a:rPr lang="en-US" sz="3200" b="0" dirty="0" err="1"/>
              <a:t>दिनुहोस्</a:t>
            </a:r>
            <a:r>
              <a:rPr lang="en-US" sz="3200" b="0" dirty="0"/>
              <a:t>, </a:t>
            </a:r>
            <a:r>
              <a:rPr lang="en-US" sz="3200" b="0" dirty="0" err="1"/>
              <a:t>स्थानीय</a:t>
            </a:r>
            <a:r>
              <a:rPr lang="en-US" sz="3200" b="0" dirty="0"/>
              <a:t> </a:t>
            </a:r>
            <a:r>
              <a:rPr lang="en-US" sz="3200" b="0" dirty="0" err="1"/>
              <a:t>मानिसको</a:t>
            </a:r>
            <a:r>
              <a:rPr lang="en-US" sz="3200" b="0" dirty="0"/>
              <a:t> </a:t>
            </a:r>
            <a:r>
              <a:rPr lang="en-US" sz="3200" b="0" dirty="0" err="1"/>
              <a:t>बारेमा</a:t>
            </a:r>
            <a:r>
              <a:rPr lang="en-US" sz="3200" b="0" dirty="0"/>
              <a:t> </a:t>
            </a:r>
            <a:r>
              <a:rPr lang="en-US" sz="3200" b="0" dirty="0" err="1"/>
              <a:t>राम्रो</a:t>
            </a:r>
            <a:r>
              <a:rPr lang="en-US" sz="3200" b="0" dirty="0"/>
              <a:t> </a:t>
            </a:r>
            <a:r>
              <a:rPr lang="en-US" sz="3200" b="0" dirty="0" err="1"/>
              <a:t>समाचारलाई</a:t>
            </a:r>
            <a:r>
              <a:rPr lang="en-US" sz="3200" b="0" dirty="0"/>
              <a:t> </a:t>
            </a:r>
            <a:r>
              <a:rPr lang="en-US" sz="3200" b="0" dirty="0" err="1"/>
              <a:t>बढावा</a:t>
            </a:r>
            <a:r>
              <a:rPr lang="en-US" sz="3200" b="0" dirty="0"/>
              <a:t> </a:t>
            </a:r>
            <a:r>
              <a:rPr lang="en-US" sz="3200" b="0" dirty="0" err="1"/>
              <a:t>दिनुहोस्</a:t>
            </a:r>
            <a:r>
              <a:rPr lang="en-US" sz="3200" b="0" dirty="0"/>
              <a:t>। COVID-19 </a:t>
            </a:r>
            <a:r>
              <a:rPr lang="en-US" sz="3200" b="0" dirty="0" err="1"/>
              <a:t>बाट</a:t>
            </a:r>
            <a:r>
              <a:rPr lang="en-US" sz="3200" b="0" dirty="0"/>
              <a:t> </a:t>
            </a:r>
            <a:r>
              <a:rPr lang="en-US" sz="3200" b="0" dirty="0" err="1"/>
              <a:t>को</a:t>
            </a:r>
            <a:r>
              <a:rPr lang="en-US" sz="3200" b="0" dirty="0"/>
              <a:t> </a:t>
            </a:r>
            <a:r>
              <a:rPr lang="en-US" sz="3200" b="0" dirty="0" err="1"/>
              <a:t>निको</a:t>
            </a:r>
            <a:r>
              <a:rPr lang="en-US" sz="3200" b="0" dirty="0"/>
              <a:t> </a:t>
            </a:r>
            <a:r>
              <a:rPr lang="en-US" sz="3200" b="0" dirty="0" err="1"/>
              <a:t>भएका</a:t>
            </a:r>
            <a:r>
              <a:rPr lang="en-US" sz="3200" b="0" dirty="0"/>
              <a:t> </a:t>
            </a:r>
            <a:r>
              <a:rPr lang="en-US" sz="3200" b="0" dirty="0" err="1"/>
              <a:t>छन्</a:t>
            </a:r>
            <a:r>
              <a:rPr lang="en-US" sz="3200" b="0" dirty="0"/>
              <a:t>? </a:t>
            </a:r>
            <a:r>
              <a:rPr lang="en-US" sz="3200" b="0" dirty="0" err="1"/>
              <a:t>कसले</a:t>
            </a:r>
            <a:r>
              <a:rPr lang="en-US" sz="3200" b="0" dirty="0"/>
              <a:t> </a:t>
            </a:r>
            <a:r>
              <a:rPr lang="en-US" sz="3200" b="0" dirty="0" err="1"/>
              <a:t>निको</a:t>
            </a:r>
            <a:r>
              <a:rPr lang="en-US" sz="3200" b="0" dirty="0"/>
              <a:t> </a:t>
            </a:r>
            <a:r>
              <a:rPr lang="en-US" sz="3200" b="0" dirty="0" err="1"/>
              <a:t>हुँदा</a:t>
            </a:r>
            <a:r>
              <a:rPr lang="en-US" sz="3200" b="0" dirty="0"/>
              <a:t> </a:t>
            </a:r>
            <a:r>
              <a:rPr lang="en-US" sz="3200" b="0" dirty="0" err="1"/>
              <a:t>प्रियजनलाई</a:t>
            </a:r>
            <a:r>
              <a:rPr lang="en-US" sz="3200" b="0" dirty="0"/>
              <a:t> </a:t>
            </a:r>
            <a:r>
              <a:rPr lang="en-US" sz="3200" b="0" dirty="0" err="1"/>
              <a:t>सहायता</a:t>
            </a:r>
            <a:r>
              <a:rPr lang="en-US" sz="3200" b="0" dirty="0"/>
              <a:t> </a:t>
            </a:r>
            <a:r>
              <a:rPr lang="en-US" sz="3200" b="0" dirty="0" err="1"/>
              <a:t>गरेको</a:t>
            </a:r>
            <a:r>
              <a:rPr lang="en-US" sz="3200" b="0" dirty="0"/>
              <a:t> </a:t>
            </a:r>
            <a:r>
              <a:rPr lang="en-US" sz="3200" b="0" dirty="0" err="1"/>
              <a:t>छ</a:t>
            </a:r>
            <a:r>
              <a:rPr lang="en-US" sz="3200" b="0" dirty="0"/>
              <a:t>?</a:t>
            </a:r>
            <a:endParaRPr lang="en-IN" sz="3200" b="0" dirty="0"/>
          </a:p>
          <a:p>
            <a:pPr marL="457200" indent="-457200" algn="l">
              <a:lnSpc>
                <a:spcPct val="150000"/>
              </a:lnSpc>
              <a:buFont typeface="Arial" panose="020B0604020202020204" pitchFamily="34" charset="0"/>
              <a:buChar char="•"/>
            </a:pPr>
            <a:r>
              <a:rPr lang="en-US" sz="3200" b="0" dirty="0" err="1"/>
              <a:t>ज्येष्ठ</a:t>
            </a:r>
            <a:r>
              <a:rPr lang="en-US" sz="3200" b="0" dirty="0"/>
              <a:t> </a:t>
            </a:r>
            <a:r>
              <a:rPr lang="en-US" sz="3200" b="0" dirty="0" err="1"/>
              <a:t>नागरिकहरू</a:t>
            </a:r>
            <a:r>
              <a:rPr lang="en-US" sz="3200" b="0" dirty="0"/>
              <a:t> </a:t>
            </a:r>
            <a:r>
              <a:rPr lang="en-US" sz="3200" b="0" dirty="0" err="1"/>
              <a:t>र</a:t>
            </a:r>
            <a:r>
              <a:rPr lang="en-US" sz="3200" b="0" dirty="0"/>
              <a:t> </a:t>
            </a:r>
            <a:r>
              <a:rPr lang="en-US" sz="3200" b="0" dirty="0" err="1"/>
              <a:t>बालबालिकाहरू</a:t>
            </a:r>
            <a:r>
              <a:rPr lang="en-US" sz="3200" b="0" dirty="0"/>
              <a:t> </a:t>
            </a:r>
            <a:r>
              <a:rPr lang="en-US" sz="3200" b="0" dirty="0" err="1"/>
              <a:t>सहितका</a:t>
            </a:r>
            <a:r>
              <a:rPr lang="en-US" sz="3200" b="0" dirty="0"/>
              <a:t> </a:t>
            </a:r>
            <a:r>
              <a:rPr lang="en-US" sz="3200" b="0" dirty="0" err="1"/>
              <a:t>उच्च</a:t>
            </a:r>
            <a:r>
              <a:rPr lang="en-US" sz="3200" b="0" dirty="0"/>
              <a:t> </a:t>
            </a:r>
            <a:r>
              <a:rPr lang="en-US" sz="3200" b="0" dirty="0" err="1"/>
              <a:t>जोखिमका</a:t>
            </a:r>
            <a:r>
              <a:rPr lang="en-US" sz="3200" b="0" dirty="0"/>
              <a:t> </a:t>
            </a:r>
            <a:r>
              <a:rPr lang="en-US" sz="3200" b="0" dirty="0" err="1"/>
              <a:t>समूहमा</a:t>
            </a:r>
            <a:r>
              <a:rPr lang="en-US" sz="3200" b="0" dirty="0"/>
              <a:t> </a:t>
            </a:r>
            <a:r>
              <a:rPr lang="en-US" sz="3200" b="0" dirty="0" err="1"/>
              <a:t>पुग्न</a:t>
            </a:r>
            <a:r>
              <a:rPr lang="en-US" sz="3200" b="0" dirty="0"/>
              <a:t> </a:t>
            </a:r>
            <a:r>
              <a:rPr lang="en-US" sz="3200" b="0" dirty="0" err="1"/>
              <a:t>विशेष</a:t>
            </a:r>
            <a:r>
              <a:rPr lang="en-US" sz="3200" b="0" dirty="0"/>
              <a:t> </a:t>
            </a:r>
            <a:r>
              <a:rPr lang="en-US" sz="3200" b="0" dirty="0" err="1"/>
              <a:t>प्रयास</a:t>
            </a:r>
            <a:r>
              <a:rPr lang="en-US" sz="3200" b="0" dirty="0"/>
              <a:t> </a:t>
            </a:r>
            <a:r>
              <a:rPr lang="en-US" sz="3200" b="0" dirty="0" err="1"/>
              <a:t>गर्नुहोस्</a:t>
            </a:r>
            <a:r>
              <a:rPr lang="en-US" sz="3200" b="0" dirty="0"/>
              <a:t>।</a:t>
            </a:r>
            <a:endParaRPr lang="en-US" sz="3200" b="0" dirty="0">
              <a:ln w="3175">
                <a:noFill/>
              </a:ln>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09BF05B-3527-5F4F-AA01-0827ABA895DC}"/>
              </a:ext>
            </a:extLst>
          </p:cNvPr>
          <p:cNvGrpSpPr/>
          <p:nvPr/>
        </p:nvGrpSpPr>
        <p:grpSpPr>
          <a:xfrm>
            <a:off x="5589686" y="405045"/>
            <a:ext cx="13204628" cy="1223723"/>
            <a:chOff x="5589686" y="405045"/>
            <a:chExt cx="13204628" cy="1223723"/>
          </a:xfrm>
        </p:grpSpPr>
        <p:sp>
          <p:nvSpPr>
            <p:cNvPr id="847"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48" name="WHAT IS STIGMA"/>
            <p:cNvSpPr txBox="1"/>
            <p:nvPr/>
          </p:nvSpPr>
          <p:spPr>
            <a:xfrm>
              <a:off x="5754327" y="427001"/>
              <a:ext cx="12875345"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12750">
                <a:defRPr sz="7000">
                  <a:solidFill>
                    <a:srgbClr val="002135"/>
                  </a:solidFill>
                </a:defRPr>
              </a:lvl1pPr>
            </a:lstStyle>
            <a:p>
              <a:r>
                <a:rPr lang="en-US" b="0" dirty="0">
                  <a:latin typeface="Arial" panose="020B0604020202020204" pitchFamily="34" charset="0"/>
                  <a:cs typeface="Arial" panose="020B0604020202020204" pitchFamily="34" charset="0"/>
                </a:rPr>
                <a:t>FLW </a:t>
              </a:r>
              <a:r>
                <a:rPr lang="hi-IN" b="0" dirty="0">
                  <a:latin typeface="Arial" panose="020B0604020202020204" pitchFamily="34" charset="0"/>
                  <a:cs typeface="Arial" panose="020B0604020202020204" pitchFamily="34" charset="0"/>
                </a:rPr>
                <a:t>ले के गर्न सक्छ?</a:t>
              </a:r>
              <a:endParaRPr b="0" dirty="0">
                <a:latin typeface="Arial" panose="020B0604020202020204" pitchFamily="34" charset="0"/>
                <a:cs typeface="Arial" panose="020B0604020202020204" pitchFamily="34" charset="0"/>
              </a:endParaRPr>
            </a:p>
          </p:txBody>
        </p:sp>
      </p:grpSp>
      <p:sp>
        <p:nvSpPr>
          <p:cNvPr id="849" name="Publicly, use terms like people who have COVID-19 instead of “COVID-19 cases” or “victims”. Similarly, use terms like people who may have COVID-19 instead of “suspected cases” – even when it may be the official terminology in your contact listing formats. Advise people to minimise watching, reading or listening to news that causes them to feel anxious or distressed.  Advise people to engage in relaxing activities like indoor games, reading, gardening, home-cleaning, etc.  Engage community influencers to build community support by talking to people within their circle of influence. Identify influencers. Share correct information on COVID-19 with them. Brief them on specific support required by you. To emphasise that most people do recover from COVID-19, amplify the good news about local people . Who have recovered from COVID-19? Who have supported a loved one through recovery?"/>
          <p:cNvSpPr txBox="1"/>
          <p:nvPr/>
        </p:nvSpPr>
        <p:spPr>
          <a:xfrm>
            <a:off x="1143097" y="8270168"/>
            <a:ext cx="19757567" cy="558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30000"/>
              </a:lnSpc>
              <a:defRPr sz="2500" b="0">
                <a:solidFill>
                  <a:srgbClr val="FFFFFF"/>
                </a:solidFill>
                <a:latin typeface="Gill Sans Light"/>
                <a:ea typeface="Gill Sans Light"/>
                <a:cs typeface="Gill Sans Light"/>
                <a:sym typeface="Gill Sans Light"/>
              </a:defRPr>
            </a:lvl1pPr>
          </a:lstStyle>
          <a:p>
            <a:endParaRPr dirty="0">
              <a:latin typeface="Arial Narrow" panose="020B0604020202020204" pitchFamily="34" charset="0"/>
              <a:cs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500"/>
                                        <p:tgtEl>
                                          <p:spTgt spid="839"/>
                                        </p:tgtEl>
                                      </p:cBhvr>
                                    </p:animEffect>
                                  </p:childTnLst>
                                </p:cTn>
                              </p:par>
                              <p:par>
                                <p:cTn id="13" presetID="10" presetClass="entr" presetSubtype="0" fill="hold" nodeType="withEffect">
                                  <p:stCondLst>
                                    <p:cond delay="0"/>
                                  </p:stCondLst>
                                  <p:childTnLst>
                                    <p:set>
                                      <p:cBhvr>
                                        <p:cTn id="14" dur="1" fill="hold">
                                          <p:stCondLst>
                                            <p:cond delay="0"/>
                                          </p:stCondLst>
                                        </p:cTn>
                                        <p:tgtEl>
                                          <p:spTgt spid="846"/>
                                        </p:tgtEl>
                                        <p:attrNameLst>
                                          <p:attrName>style.visibility</p:attrName>
                                        </p:attrNameLst>
                                      </p:cBhvr>
                                      <p:to>
                                        <p:strVal val="visible"/>
                                      </p:to>
                                    </p:set>
                                    <p:animEffect transition="in" filter="fade">
                                      <p:cBhvr>
                                        <p:cTn id="15" dur="500"/>
                                        <p:tgtEl>
                                          <p:spTgt spid="8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45">
                                            <p:bg/>
                                          </p:spTgt>
                                        </p:tgtEl>
                                        <p:attrNameLst>
                                          <p:attrName>style.visibility</p:attrName>
                                        </p:attrNameLst>
                                      </p:cBhvr>
                                      <p:to>
                                        <p:strVal val="visible"/>
                                      </p:to>
                                    </p:set>
                                    <p:animEffect transition="in" filter="fade">
                                      <p:cBhvr>
                                        <p:cTn id="20" dur="500"/>
                                        <p:tgtEl>
                                          <p:spTgt spid="84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5">
                                            <p:txEl>
                                              <p:pRg st="0" end="0"/>
                                            </p:txEl>
                                          </p:spTgt>
                                        </p:tgtEl>
                                        <p:attrNameLst>
                                          <p:attrName>style.visibility</p:attrName>
                                        </p:attrNameLst>
                                      </p:cBhvr>
                                      <p:to>
                                        <p:strVal val="visible"/>
                                      </p:to>
                                    </p:set>
                                    <p:animEffect transition="in" filter="fade">
                                      <p:cBhvr>
                                        <p:cTn id="25" dur="500"/>
                                        <p:tgtEl>
                                          <p:spTgt spid="8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45">
                                            <p:txEl>
                                              <p:pRg st="1" end="1"/>
                                            </p:txEl>
                                          </p:spTgt>
                                        </p:tgtEl>
                                        <p:attrNameLst>
                                          <p:attrName>style.visibility</p:attrName>
                                        </p:attrNameLst>
                                      </p:cBhvr>
                                      <p:to>
                                        <p:strVal val="visible"/>
                                      </p:to>
                                    </p:set>
                                    <p:animEffect transition="in" filter="fade">
                                      <p:cBhvr>
                                        <p:cTn id="30" dur="500"/>
                                        <p:tgtEl>
                                          <p:spTgt spid="84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5">
                                            <p:txEl>
                                              <p:pRg st="2" end="2"/>
                                            </p:txEl>
                                          </p:spTgt>
                                        </p:tgtEl>
                                        <p:attrNameLst>
                                          <p:attrName>style.visibility</p:attrName>
                                        </p:attrNameLst>
                                      </p:cBhvr>
                                      <p:to>
                                        <p:strVal val="visible"/>
                                      </p:to>
                                    </p:set>
                                    <p:animEffect transition="in" filter="fade">
                                      <p:cBhvr>
                                        <p:cTn id="35" dur="500"/>
                                        <p:tgtEl>
                                          <p:spTgt spid="84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45">
                                            <p:txEl>
                                              <p:pRg st="3" end="3"/>
                                            </p:txEl>
                                          </p:spTgt>
                                        </p:tgtEl>
                                        <p:attrNameLst>
                                          <p:attrName>style.visibility</p:attrName>
                                        </p:attrNameLst>
                                      </p:cBhvr>
                                      <p:to>
                                        <p:strVal val="visible"/>
                                      </p:to>
                                    </p:set>
                                    <p:animEffect transition="in" filter="fade">
                                      <p:cBhvr>
                                        <p:cTn id="40" dur="500"/>
                                        <p:tgtEl>
                                          <p:spTgt spid="84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5">
                                            <p:txEl>
                                              <p:pRg st="4" end="4"/>
                                            </p:txEl>
                                          </p:spTgt>
                                        </p:tgtEl>
                                        <p:attrNameLst>
                                          <p:attrName>style.visibility</p:attrName>
                                        </p:attrNameLst>
                                      </p:cBhvr>
                                      <p:to>
                                        <p:strVal val="visible"/>
                                      </p:to>
                                    </p:set>
                                    <p:animEffect transition="in" filter="fade">
                                      <p:cBhvr>
                                        <p:cTn id="45" dur="500"/>
                                        <p:tgtEl>
                                          <p:spTgt spid="84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45">
                                            <p:txEl>
                                              <p:pRg st="5" end="5"/>
                                            </p:txEl>
                                          </p:spTgt>
                                        </p:tgtEl>
                                        <p:attrNameLst>
                                          <p:attrName>style.visibility</p:attrName>
                                        </p:attrNameLst>
                                      </p:cBhvr>
                                      <p:to>
                                        <p:strVal val="visible"/>
                                      </p:to>
                                    </p:set>
                                    <p:animEffect transition="in" filter="fade">
                                      <p:cBhvr>
                                        <p:cTn id="50" dur="500"/>
                                        <p:tgtEl>
                                          <p:spTgt spid="84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5">
                                            <p:txEl>
                                              <p:pRg st="6" end="6"/>
                                            </p:txEl>
                                          </p:spTgt>
                                        </p:tgtEl>
                                        <p:attrNameLst>
                                          <p:attrName>style.visibility</p:attrName>
                                        </p:attrNameLst>
                                      </p:cBhvr>
                                      <p:to>
                                        <p:strVal val="visible"/>
                                      </p:to>
                                    </p:set>
                                    <p:animEffect transition="in" filter="fade">
                                      <p:cBhvr>
                                        <p:cTn id="55" dur="500"/>
                                        <p:tgtEl>
                                          <p:spTgt spid="845">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45">
                                            <p:txEl>
                                              <p:pRg st="7" end="7"/>
                                            </p:txEl>
                                          </p:spTgt>
                                        </p:tgtEl>
                                        <p:attrNameLst>
                                          <p:attrName>style.visibility</p:attrName>
                                        </p:attrNameLst>
                                      </p:cBhvr>
                                      <p:to>
                                        <p:strVal val="visible"/>
                                      </p:to>
                                    </p:set>
                                    <p:animEffect transition="in" filter="fade">
                                      <p:cBhvr>
                                        <p:cTn id="60" dur="500"/>
                                        <p:tgtEl>
                                          <p:spTgt spid="845">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45">
                                            <p:txEl>
                                              <p:pRg st="8" end="8"/>
                                            </p:txEl>
                                          </p:spTgt>
                                        </p:tgtEl>
                                        <p:attrNameLst>
                                          <p:attrName>style.visibility</p:attrName>
                                        </p:attrNameLst>
                                      </p:cBhvr>
                                      <p:to>
                                        <p:strVal val="visible"/>
                                      </p:to>
                                    </p:set>
                                    <p:animEffect transition="in" filter="fade">
                                      <p:cBhvr>
                                        <p:cTn id="65" dur="500"/>
                                        <p:tgtEl>
                                          <p:spTgt spid="84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 grpId="0" animBg="1"/>
      <p:bldP spid="845" grpId="0" uiExpand="1" build="p" bldLvl="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8" name="Group"/>
          <p:cNvGrpSpPr/>
          <p:nvPr/>
        </p:nvGrpSpPr>
        <p:grpSpPr>
          <a:xfrm>
            <a:off x="269837" y="12558114"/>
            <a:ext cx="4601210" cy="995767"/>
            <a:chOff x="0" y="0"/>
            <a:chExt cx="4601208" cy="995765"/>
          </a:xfrm>
        </p:grpSpPr>
        <p:pic>
          <p:nvPicPr>
            <p:cNvPr id="85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5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5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5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5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61" name="Group"/>
          <p:cNvGrpSpPr/>
          <p:nvPr/>
        </p:nvGrpSpPr>
        <p:grpSpPr>
          <a:xfrm>
            <a:off x="23097931" y="13055998"/>
            <a:ext cx="2098870" cy="1540535"/>
            <a:chOff x="0" y="2516"/>
            <a:chExt cx="2098868" cy="1540533"/>
          </a:xfrm>
        </p:grpSpPr>
        <p:sp>
          <p:nvSpPr>
            <p:cNvPr id="859" name="2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86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C2F3E4A-9CB7-D24F-8983-D8DB91E1CD76}"/>
              </a:ext>
            </a:extLst>
          </p:cNvPr>
          <p:cNvGrpSpPr/>
          <p:nvPr/>
        </p:nvGrpSpPr>
        <p:grpSpPr>
          <a:xfrm>
            <a:off x="2379798" y="501229"/>
            <a:ext cx="19624404" cy="1223723"/>
            <a:chOff x="2379798" y="501229"/>
            <a:chExt cx="19624404" cy="1223723"/>
          </a:xfrm>
        </p:grpSpPr>
        <p:sp>
          <p:nvSpPr>
            <p:cNvPr id="862" name="Rounded Rectangle"/>
            <p:cNvSpPr/>
            <p:nvPr/>
          </p:nvSpPr>
          <p:spPr>
            <a:xfrm>
              <a:off x="2379798" y="501229"/>
              <a:ext cx="1962440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63" name="WHAT IS STIGMA"/>
            <p:cNvSpPr txBox="1"/>
            <p:nvPr/>
          </p:nvSpPr>
          <p:spPr>
            <a:xfrm>
              <a:off x="2570442" y="523186"/>
              <a:ext cx="19243117"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cap="all">
                  <a:solidFill>
                    <a:srgbClr val="002135"/>
                  </a:solidFill>
                </a:defRPr>
              </a:lvl1pPr>
            </a:lstStyle>
            <a:p>
              <a:r>
                <a:rPr lang="en-US" b="0" dirty="0">
                  <a:latin typeface="Arial" panose="020B0604020202020204" pitchFamily="34" charset="0"/>
                  <a:cs typeface="Arial" panose="020B0604020202020204" pitchFamily="34" charset="0"/>
                </a:rPr>
                <a:t>PIPLI </a:t>
              </a:r>
              <a:r>
                <a:rPr lang="hi-IN" b="0" dirty="0">
                  <a:latin typeface="Arial" panose="020B0604020202020204" pitchFamily="34" charset="0"/>
                  <a:cs typeface="Arial" panose="020B0604020202020204" pitchFamily="34" charset="0"/>
                </a:rPr>
                <a:t>को मामिला: </a:t>
              </a:r>
              <a:r>
                <a:rPr lang="en-US" b="0" dirty="0">
                  <a:latin typeface="Arial" panose="020B0604020202020204" pitchFamily="34" charset="0"/>
                  <a:cs typeface="Arial" panose="020B0604020202020204" pitchFamily="34" charset="0"/>
                </a:rPr>
                <a:t>FLW </a:t>
              </a:r>
              <a:r>
                <a:rPr lang="hi-IN" b="0" dirty="0">
                  <a:latin typeface="Arial" panose="020B0604020202020204" pitchFamily="34" charset="0"/>
                  <a:cs typeface="Arial" panose="020B0604020202020204" pitchFamily="34" charset="0"/>
                </a:rPr>
                <a:t>ले के गर्न सक्छ?</a:t>
              </a:r>
              <a:r>
                <a:rPr b="0" dirty="0">
                  <a:latin typeface="Arial" panose="020B0604020202020204" pitchFamily="34" charset="0"/>
                  <a:cs typeface="Arial" panose="020B0604020202020204" pitchFamily="34" charset="0"/>
                </a:rPr>
                <a:t> </a:t>
              </a:r>
            </a:p>
          </p:txBody>
        </p:sp>
      </p:grpSp>
      <p:sp>
        <p:nvSpPr>
          <p:cNvPr id="864"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p:cNvSpPr txBox="1"/>
          <p:nvPr/>
        </p:nvSpPr>
        <p:spPr>
          <a:xfrm>
            <a:off x="975127" y="2116538"/>
            <a:ext cx="22122804" cy="4339778"/>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spcBef>
                <a:spcPts val="5900"/>
              </a:spcBef>
              <a:defRPr b="0">
                <a:solidFill>
                  <a:srgbClr val="FFFFFF"/>
                </a:solidFill>
              </a:defRPr>
            </a:lvl1pPr>
          </a:lstStyle>
          <a:p>
            <a:r>
              <a:rPr lang="hi-IN" sz="3300" dirty="0">
                <a:ln w="3175">
                  <a:noFill/>
                </a:ln>
                <a:solidFill>
                  <a:schemeClr val="tx1"/>
                </a:solidFill>
                <a:latin typeface="Arial" panose="020B0604020202020204" pitchFamily="34" charset="0"/>
                <a:cs typeface="Arial" panose="020B0604020202020204" pitchFamily="34" charset="0"/>
              </a:rPr>
              <a:t>सुरेश आफ्नी श्रीमतीलाई प्रसव पीडा हुँदा होम</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क्वारेन्टाइनमा थियो र डेलिभरीको लागि अस्पताल</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लैजानुपर्ने थियो। </a:t>
            </a:r>
            <a:r>
              <a:rPr lang="en-US" sz="3300" dirty="0">
                <a:ln w="3175">
                  <a:noFill/>
                </a:ln>
                <a:solidFill>
                  <a:schemeClr val="tx1"/>
                </a:solidFill>
                <a:latin typeface="Arial" panose="020B0604020202020204" pitchFamily="34" charset="0"/>
                <a:cs typeface="Arial" panose="020B0604020202020204" pitchFamily="34" charset="0"/>
              </a:rPr>
              <a:t>ASHA </a:t>
            </a:r>
            <a:r>
              <a:rPr lang="hi-IN" sz="3300" dirty="0">
                <a:ln w="3175">
                  <a:noFill/>
                </a:ln>
                <a:solidFill>
                  <a:schemeClr val="tx1"/>
                </a:solidFill>
                <a:latin typeface="Arial" panose="020B0604020202020204" pitchFamily="34" charset="0"/>
                <a:cs typeface="Arial" panose="020B0604020202020204" pitchFamily="34" charset="0"/>
              </a:rPr>
              <a:t>ले सुरेशलाई उसकी श्रीमतीको</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हेरचाह गरिनेछ जबकि सुझावित घरमा ऊ</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आइसोलेसनमा रहनुपर्छ भन्ने आश्वस्त गरायो। </a:t>
            </a:r>
            <a:r>
              <a:rPr lang="en-US" sz="3300" dirty="0">
                <a:ln w="3175">
                  <a:noFill/>
                </a:ln>
                <a:solidFill>
                  <a:schemeClr val="tx1"/>
                </a:solidFill>
                <a:latin typeface="Arial" panose="020B0604020202020204" pitchFamily="34" charset="0"/>
                <a:cs typeface="Arial" panose="020B0604020202020204" pitchFamily="34" charset="0"/>
              </a:rPr>
              <a:t>ASHA </a:t>
            </a:r>
            <a:r>
              <a:rPr lang="hi-IN" sz="3300" dirty="0">
                <a:ln w="3175">
                  <a:noFill/>
                </a:ln>
                <a:solidFill>
                  <a:schemeClr val="tx1"/>
                </a:solidFill>
                <a:latin typeface="Arial" panose="020B0604020202020204" pitchFamily="34" charset="0"/>
                <a:cs typeface="Arial" panose="020B0604020202020204" pitchFamily="34" charset="0"/>
              </a:rPr>
              <a:t>ले</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उनकी छिमेकी सीमालाई कल गर्‍यो र सुरेशको लागि</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खाना लैजानको लागि उनलाई अनुरोध गर्‍यो। उनले</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सीमालाई खाना दिँदा पूर्वसावधानीहरू अपनाउन</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सम्झायो। उनले त्यसपछि स्थानीय आमा समूहका</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संयोजक र गाउँ स्वास्थ्य तथा पोषण समिति (</a:t>
            </a:r>
            <a:r>
              <a:rPr lang="en-US" sz="3300" dirty="0">
                <a:ln w="3175">
                  <a:noFill/>
                </a:ln>
                <a:solidFill>
                  <a:schemeClr val="tx1"/>
                </a:solidFill>
                <a:latin typeface="Arial" panose="020B0604020202020204" pitchFamily="34" charset="0"/>
                <a:cs typeface="Arial" panose="020B0604020202020204" pitchFamily="34" charset="0"/>
              </a:rPr>
              <a:t>VHSNC) </a:t>
            </a:r>
            <a:r>
              <a:rPr lang="hi-IN" sz="3300" dirty="0">
                <a:ln w="3175">
                  <a:noFill/>
                </a:ln>
                <a:solidFill>
                  <a:schemeClr val="tx1"/>
                </a:solidFill>
                <a:latin typeface="Arial" panose="020B0604020202020204" pitchFamily="34" charset="0"/>
                <a:cs typeface="Arial" panose="020B0604020202020204" pitchFamily="34" charset="0"/>
              </a:rPr>
              <a:t>को सदस्यलाई कल गर्‍यो र स्थितिको दुबै जनालाई</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अवगत गरायो र उनीहरूलाई सुरेशको खाना र घरको-</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हेरचाहका आवश्यकताहरू व्यवस्था गर्न अनुरोध गर्‍यो।</a:t>
            </a:r>
            <a:r>
              <a:rPr lang="en-US" sz="3300" dirty="0">
                <a:ln w="3175">
                  <a:noFill/>
                </a:ln>
                <a:solidFill>
                  <a:schemeClr val="tx1"/>
                </a:solidFill>
                <a:latin typeface="Arial" panose="020B0604020202020204" pitchFamily="34" charset="0"/>
                <a:cs typeface="Arial" panose="020B0604020202020204" pitchFamily="34" charset="0"/>
              </a:rPr>
              <a:t> VHSNC </a:t>
            </a:r>
            <a:r>
              <a:rPr lang="hi-IN" sz="3300" dirty="0">
                <a:ln w="3175">
                  <a:noFill/>
                </a:ln>
                <a:solidFill>
                  <a:schemeClr val="tx1"/>
                </a:solidFill>
                <a:latin typeface="Arial" panose="020B0604020202020204" pitchFamily="34" charset="0"/>
                <a:cs typeface="Arial" panose="020B0604020202020204" pitchFamily="34" charset="0"/>
              </a:rPr>
              <a:t>सदस्यले गाउँका युवा समूह सदस्यहरूलाई</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सुरेशलाई उसकी श्रीमती नफर्कुन्जेलसम्म कम्तीमा अर्को</a:t>
            </a:r>
            <a:r>
              <a:rPr lang="en-US" sz="3300" dirty="0">
                <a:ln w="3175">
                  <a:noFill/>
                </a:ln>
                <a:solidFill>
                  <a:schemeClr val="tx1"/>
                </a:solidFill>
                <a:latin typeface="Arial" panose="020B0604020202020204" pitchFamily="34" charset="0"/>
                <a:cs typeface="Arial" panose="020B0604020202020204" pitchFamily="34" charset="0"/>
              </a:rPr>
              <a:t> </a:t>
            </a:r>
            <a:r>
              <a:rPr lang="hi-IN" sz="3300" dirty="0">
                <a:ln w="3175">
                  <a:noFill/>
                </a:ln>
                <a:solidFill>
                  <a:schemeClr val="tx1"/>
                </a:solidFill>
                <a:latin typeface="Arial" panose="020B0604020202020204" pitchFamily="34" charset="0"/>
                <a:cs typeface="Arial" panose="020B0604020202020204" pitchFamily="34" charset="0"/>
              </a:rPr>
              <a:t>72 घन्टा आवश्यक कुरा गर्नको लागि अनुरोध गरे।</a:t>
            </a:r>
            <a:endParaRPr sz="3300" dirty="0">
              <a:ln w="3175">
                <a:noFill/>
              </a:ln>
              <a:solidFill>
                <a:schemeClr val="tx1"/>
              </a:solidFill>
              <a:latin typeface="Arial" panose="020B0604020202020204" pitchFamily="34" charset="0"/>
              <a:cs typeface="Arial" panose="020B0604020202020204" pitchFamily="34" charset="0"/>
            </a:endParaRPr>
          </a:p>
        </p:txBody>
      </p:sp>
      <p:sp>
        <p:nvSpPr>
          <p:cNvPr id="852" name="Rounded Rectangle"/>
          <p:cNvSpPr/>
          <p:nvPr/>
        </p:nvSpPr>
        <p:spPr>
          <a:xfrm>
            <a:off x="2795798" y="6655920"/>
            <a:ext cx="19047020" cy="3062636"/>
          </a:xfrm>
          <a:prstGeom prst="roundRect">
            <a:avLst>
              <a:gd name="adj" fmla="val 93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65" name="1. What are the positive actions taken by ASHA?…"/>
          <p:cNvSpPr txBox="1"/>
          <p:nvPr/>
        </p:nvSpPr>
        <p:spPr>
          <a:xfrm>
            <a:off x="2935613" y="6952467"/>
            <a:ext cx="18335643" cy="2475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120000"/>
              </a:lnSpc>
              <a:defRPr>
                <a:solidFill>
                  <a:srgbClr val="FFFFFF"/>
                </a:solidFill>
              </a:defRPr>
            </a:pPr>
            <a:r>
              <a:rPr sz="3400" b="0" dirty="0">
                <a:solidFill>
                  <a:sysClr val="windowText" lastClr="000000"/>
                </a:solidFill>
                <a:latin typeface="Arial" panose="020B0604020202020204" pitchFamily="34" charset="0"/>
                <a:cs typeface="Arial" panose="020B0604020202020204" pitchFamily="34" charset="0"/>
              </a:rPr>
              <a:t>1</a:t>
            </a:r>
            <a:r>
              <a:rPr sz="3200" b="0" dirty="0">
                <a:solidFill>
                  <a:sysClr val="windowText" lastClr="000000"/>
                </a:solidFill>
                <a:latin typeface="Arial" panose="020B0604020202020204" pitchFamily="34" charset="0"/>
                <a:cs typeface="Arial" panose="020B0604020202020204" pitchFamily="34" charset="0"/>
              </a:rPr>
              <a:t>. </a:t>
            </a:r>
            <a:r>
              <a:rPr lang="en-US" sz="3200" b="0" dirty="0">
                <a:solidFill>
                  <a:sysClr val="windowText" lastClr="000000"/>
                </a:solidFill>
                <a:latin typeface="Arial" panose="020B0604020202020204" pitchFamily="34" charset="0"/>
                <a:cs typeface="Arial" panose="020B0604020202020204" pitchFamily="34" charset="0"/>
              </a:rPr>
              <a:t>ASHA </a:t>
            </a:r>
            <a:r>
              <a:rPr lang="hi-IN" sz="3200" b="0" dirty="0">
                <a:solidFill>
                  <a:sysClr val="windowText" lastClr="000000"/>
                </a:solidFill>
                <a:latin typeface="Arial" panose="020B0604020202020204" pitchFamily="34" charset="0"/>
                <a:cs typeface="Arial" panose="020B0604020202020204" pitchFamily="34" charset="0"/>
              </a:rPr>
              <a:t>द्वारा गरिएका सकारात्मक कार्यहरू के के हुन्?</a:t>
            </a:r>
            <a:r>
              <a:rPr lang="en-US" sz="3200" b="0" dirty="0">
                <a:solidFill>
                  <a:sysClr val="windowText" lastClr="000000"/>
                </a:solidFill>
                <a:latin typeface="Arial" panose="020B0604020202020204" pitchFamily="34" charset="0"/>
                <a:cs typeface="Arial" panose="020B0604020202020204" pitchFamily="34" charset="0"/>
              </a:rPr>
              <a:t> </a:t>
            </a:r>
          </a:p>
          <a:p>
            <a:pPr algn="l">
              <a:lnSpc>
                <a:spcPct val="120000"/>
              </a:lnSpc>
              <a:defRPr>
                <a:solidFill>
                  <a:srgbClr val="FFFFFF"/>
                </a:solidFill>
              </a:defRPr>
            </a:pPr>
            <a:r>
              <a:rPr lang="en-US" sz="3200" b="0" dirty="0">
                <a:solidFill>
                  <a:sysClr val="windowText" lastClr="000000"/>
                </a:solidFill>
                <a:latin typeface="Arial" panose="020B0604020202020204" pitchFamily="34" charset="0"/>
                <a:cs typeface="Arial" panose="020B0604020202020204" pitchFamily="34" charset="0"/>
              </a:rPr>
              <a:t>ASHA </a:t>
            </a:r>
            <a:r>
              <a:rPr lang="hi-IN" sz="3200" b="0" dirty="0">
                <a:solidFill>
                  <a:sysClr val="windowText" lastClr="000000"/>
                </a:solidFill>
                <a:latin typeface="Arial" panose="020B0604020202020204" pitchFamily="34" charset="0"/>
                <a:cs typeface="Arial" panose="020B0604020202020204" pitchFamily="34" charset="0"/>
              </a:rPr>
              <a:t>ले सक्रिय रूपमा सामुदायिक सहायता समूहहरू</a:t>
            </a:r>
            <a:r>
              <a:rPr lang="en-US" sz="3200" b="0" dirty="0">
                <a:solidFill>
                  <a:sysClr val="windowText" lastClr="000000"/>
                </a:solidFill>
                <a:latin typeface="Arial" panose="020B0604020202020204" pitchFamily="34" charset="0"/>
                <a:cs typeface="Arial" panose="020B0604020202020204" pitchFamily="34" charset="0"/>
              </a:rPr>
              <a:t> </a:t>
            </a:r>
            <a:r>
              <a:rPr lang="hi-IN" sz="3200" b="0" dirty="0">
                <a:solidFill>
                  <a:sysClr val="windowText" lastClr="000000"/>
                </a:solidFill>
                <a:latin typeface="Arial" panose="020B0604020202020204" pitchFamily="34" charset="0"/>
                <a:cs typeface="Arial" panose="020B0604020202020204" pitchFamily="34" charset="0"/>
              </a:rPr>
              <a:t>गठन गर्‍यो र आपतकालीन भएको खण्डमा योजना</a:t>
            </a:r>
            <a:r>
              <a:rPr lang="en-US" sz="3200" b="0" dirty="0">
                <a:solidFill>
                  <a:sysClr val="windowText" lastClr="000000"/>
                </a:solidFill>
                <a:latin typeface="Arial" panose="020B0604020202020204" pitchFamily="34" charset="0"/>
                <a:cs typeface="Arial" panose="020B0604020202020204" pitchFamily="34" charset="0"/>
              </a:rPr>
              <a:t> </a:t>
            </a:r>
            <a:r>
              <a:rPr lang="hi-IN" sz="3200" b="0" dirty="0">
                <a:solidFill>
                  <a:sysClr val="windowText" lastClr="000000"/>
                </a:solidFill>
                <a:latin typeface="Arial" panose="020B0604020202020204" pitchFamily="34" charset="0"/>
                <a:cs typeface="Arial" panose="020B0604020202020204" pitchFamily="34" charset="0"/>
              </a:rPr>
              <a:t>बनायो</a:t>
            </a:r>
          </a:p>
          <a:p>
            <a:pPr algn="l">
              <a:lnSpc>
                <a:spcPct val="120000"/>
              </a:lnSpc>
              <a:defRPr>
                <a:solidFill>
                  <a:srgbClr val="FFFFFF"/>
                </a:solidFill>
              </a:defRPr>
            </a:pPr>
            <a:r>
              <a:rPr lang="hi-IN" sz="3200" b="0" dirty="0">
                <a:solidFill>
                  <a:sysClr val="windowText" lastClr="000000"/>
                </a:solidFill>
                <a:latin typeface="Arial" panose="020B0604020202020204" pitchFamily="34" charset="0"/>
                <a:cs typeface="Arial" panose="020B0604020202020204" pitchFamily="34" charset="0"/>
              </a:rPr>
              <a:t>2. के गरिनुपर्छ?</a:t>
            </a:r>
            <a:r>
              <a:rPr lang="en-US" sz="3200" b="0" dirty="0">
                <a:solidFill>
                  <a:sysClr val="windowText" lastClr="000000"/>
                </a:solidFill>
                <a:latin typeface="Arial" panose="020B0604020202020204" pitchFamily="34" charset="0"/>
                <a:cs typeface="Arial" panose="020B0604020202020204" pitchFamily="34" charset="0"/>
              </a:rPr>
              <a:t> </a:t>
            </a:r>
          </a:p>
          <a:p>
            <a:pPr algn="l">
              <a:lnSpc>
                <a:spcPct val="120000"/>
              </a:lnSpc>
              <a:defRPr>
                <a:solidFill>
                  <a:srgbClr val="FFFFFF"/>
                </a:solidFill>
              </a:defRPr>
            </a:pPr>
            <a:r>
              <a:rPr lang="hi-IN" sz="3200" b="0" dirty="0">
                <a:solidFill>
                  <a:sysClr val="windowText" lastClr="000000"/>
                </a:solidFill>
                <a:latin typeface="Arial" panose="020B0604020202020204" pitchFamily="34" charset="0"/>
                <a:cs typeface="Arial" panose="020B0604020202020204" pitchFamily="34" charset="0"/>
              </a:rPr>
              <a:t>उनले तिनका छिमेकीलाई खाना दिन सूचित गरिन्</a:t>
            </a:r>
            <a:endParaRPr sz="3200" b="0" dirty="0">
              <a:solidFill>
                <a:sysClr val="windowText" lastClr="000000"/>
              </a:solidFill>
              <a:latin typeface="Arial" panose="020B0604020202020204" pitchFamily="34" charset="0"/>
              <a:cs typeface="Arial" panose="020B0604020202020204" pitchFamily="34" charset="0"/>
            </a:endParaRPr>
          </a:p>
        </p:txBody>
      </p:sp>
      <p:sp>
        <p:nvSpPr>
          <p:cNvPr id="851" name="Rounded Rectangle"/>
          <p:cNvSpPr/>
          <p:nvPr/>
        </p:nvSpPr>
        <p:spPr>
          <a:xfrm>
            <a:off x="2827854" y="9684063"/>
            <a:ext cx="19047020" cy="2615496"/>
          </a:xfrm>
          <a:prstGeom prst="roundRect">
            <a:avLst>
              <a:gd name="adj" fmla="val 93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66" name="3. Which groups and /or people were involved by ASHA to provide supportive environment?…"/>
          <p:cNvSpPr txBox="1"/>
          <p:nvPr/>
        </p:nvSpPr>
        <p:spPr>
          <a:xfrm>
            <a:off x="2971799" y="9966220"/>
            <a:ext cx="18770757" cy="1884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lnSpc>
                <a:spcPct val="120000"/>
              </a:lnSpc>
            </a:pPr>
            <a:r>
              <a:rPr lang="en-US" sz="3400" b="0" dirty="0">
                <a:latin typeface="Arial" panose="020B0604020202020204" pitchFamily="34" charset="0"/>
                <a:cs typeface="Arial" panose="020B0604020202020204" pitchFamily="34" charset="0"/>
              </a:rPr>
              <a:t>3. </a:t>
            </a:r>
            <a:r>
              <a:rPr lang="en-US" sz="3200" b="0" dirty="0">
                <a:solidFill>
                  <a:sysClr val="windowText" lastClr="000000"/>
                </a:solidFill>
                <a:latin typeface="Arial" panose="020B0604020202020204" pitchFamily="34" charset="0"/>
                <a:cs typeface="Arial" panose="020B0604020202020204" pitchFamily="34" charset="0"/>
              </a:rPr>
              <a:t>ASHA </a:t>
            </a:r>
            <a:r>
              <a:rPr lang="hi-IN" sz="3200" b="0" dirty="0">
                <a:solidFill>
                  <a:sysClr val="windowText" lastClr="000000"/>
                </a:solidFill>
                <a:latin typeface="Arial" panose="020B0604020202020204" pitchFamily="34" charset="0"/>
                <a:cs typeface="Arial" panose="020B0604020202020204" pitchFamily="34" charset="0"/>
              </a:rPr>
              <a:t>द्वारा सहयोगी वातावरण प्रदान गर्न कुन</a:t>
            </a:r>
            <a:r>
              <a:rPr lang="en-US" sz="3200" b="0" dirty="0">
                <a:solidFill>
                  <a:sysClr val="windowText" lastClr="000000"/>
                </a:solidFill>
                <a:latin typeface="Arial" panose="020B0604020202020204" pitchFamily="34" charset="0"/>
                <a:cs typeface="Arial" panose="020B0604020202020204" pitchFamily="34" charset="0"/>
              </a:rPr>
              <a:t> </a:t>
            </a:r>
            <a:r>
              <a:rPr lang="hi-IN" sz="3200" b="0" dirty="0">
                <a:solidFill>
                  <a:sysClr val="windowText" lastClr="000000"/>
                </a:solidFill>
                <a:latin typeface="Arial" panose="020B0604020202020204" pitchFamily="34" charset="0"/>
                <a:cs typeface="Arial" panose="020B0604020202020204" pitchFamily="34" charset="0"/>
              </a:rPr>
              <a:t>समूहहरू र / वा मानिसहरू संलग्न थिए?</a:t>
            </a:r>
          </a:p>
          <a:p>
            <a:pPr algn="l">
              <a:lnSpc>
                <a:spcPct val="120000"/>
              </a:lnSpc>
            </a:pPr>
            <a:r>
              <a:rPr lang="hi-IN" sz="3200" b="0" dirty="0">
                <a:solidFill>
                  <a:sysClr val="windowText" lastClr="000000"/>
                </a:solidFill>
                <a:latin typeface="Arial" panose="020B0604020202020204" pitchFamily="34" charset="0"/>
                <a:cs typeface="Arial" panose="020B0604020202020204" pitchFamily="34" charset="0"/>
              </a:rPr>
              <a:t>छिमेकीहरू, </a:t>
            </a:r>
            <a:r>
              <a:rPr lang="en-US" sz="3200" b="0" dirty="0">
                <a:solidFill>
                  <a:sysClr val="windowText" lastClr="000000"/>
                </a:solidFill>
                <a:latin typeface="Arial" panose="020B0604020202020204" pitchFamily="34" charset="0"/>
                <a:cs typeface="Arial" panose="020B0604020202020204" pitchFamily="34" charset="0"/>
              </a:rPr>
              <a:t>VHSNC (</a:t>
            </a:r>
            <a:r>
              <a:rPr lang="hi-IN" sz="3200" b="0" dirty="0">
                <a:solidFill>
                  <a:sysClr val="windowText" lastClr="000000"/>
                </a:solidFill>
                <a:latin typeface="Arial" panose="020B0604020202020204" pitchFamily="34" charset="0"/>
                <a:cs typeface="Arial" panose="020B0604020202020204" pitchFamily="34" charset="0"/>
              </a:rPr>
              <a:t>जसले बदलामा युवा समूहहरू</a:t>
            </a:r>
            <a:r>
              <a:rPr lang="en-US" sz="3200" b="0" dirty="0">
                <a:solidFill>
                  <a:sysClr val="windowText" lastClr="000000"/>
                </a:solidFill>
                <a:latin typeface="Arial" panose="020B0604020202020204" pitchFamily="34" charset="0"/>
                <a:cs typeface="Arial" panose="020B0604020202020204" pitchFamily="34" charset="0"/>
              </a:rPr>
              <a:t> </a:t>
            </a:r>
            <a:r>
              <a:rPr lang="hi-IN" sz="3200" b="0" dirty="0">
                <a:solidFill>
                  <a:sysClr val="windowText" lastClr="000000"/>
                </a:solidFill>
                <a:latin typeface="Arial" panose="020B0604020202020204" pitchFamily="34" charset="0"/>
                <a:cs typeface="Arial" panose="020B0604020202020204" pitchFamily="34" charset="0"/>
              </a:rPr>
              <a:t>सम्मिलित गरेका थिए) र किशोर केटीहरूका समूहहरू</a:t>
            </a:r>
          </a:p>
          <a:p>
            <a:pPr algn="l">
              <a:lnSpc>
                <a:spcPct val="120000"/>
              </a:lnSpc>
            </a:pPr>
            <a:r>
              <a:rPr lang="hi-IN" sz="3200" b="0" dirty="0">
                <a:solidFill>
                  <a:sysClr val="windowText" lastClr="000000"/>
                </a:solidFill>
                <a:latin typeface="Arial" panose="020B0604020202020204" pitchFamily="34" charset="0"/>
                <a:cs typeface="Arial" panose="020B0604020202020204" pitchFamily="34" charset="0"/>
              </a:rPr>
              <a:t>4. यदि तपाईँ </a:t>
            </a:r>
            <a:r>
              <a:rPr lang="en-US" sz="3200" b="0" dirty="0">
                <a:solidFill>
                  <a:sysClr val="windowText" lastClr="000000"/>
                </a:solidFill>
                <a:latin typeface="Arial" panose="020B0604020202020204" pitchFamily="34" charset="0"/>
                <a:cs typeface="Arial" panose="020B0604020202020204" pitchFamily="34" charset="0"/>
              </a:rPr>
              <a:t>ASHA </a:t>
            </a:r>
            <a:r>
              <a:rPr lang="hi-IN" sz="3200" b="0" dirty="0">
                <a:solidFill>
                  <a:sysClr val="windowText" lastClr="000000"/>
                </a:solidFill>
                <a:latin typeface="Arial" panose="020B0604020202020204" pitchFamily="34" charset="0"/>
                <a:cs typeface="Arial" panose="020B0604020202020204" pitchFamily="34" charset="0"/>
              </a:rPr>
              <a:t>ठाउँमा हुनुहुन्छ भने, तपाईँले</a:t>
            </a:r>
            <a:r>
              <a:rPr lang="en-US" sz="3200" b="0" dirty="0">
                <a:solidFill>
                  <a:sysClr val="windowText" lastClr="000000"/>
                </a:solidFill>
                <a:latin typeface="Arial" panose="020B0604020202020204" pitchFamily="34" charset="0"/>
                <a:cs typeface="Arial" panose="020B0604020202020204" pitchFamily="34" charset="0"/>
              </a:rPr>
              <a:t> </a:t>
            </a:r>
            <a:r>
              <a:rPr lang="hi-IN" sz="3200" b="0" dirty="0">
                <a:solidFill>
                  <a:sysClr val="windowText" lastClr="000000"/>
                </a:solidFill>
                <a:latin typeface="Arial" panose="020B0604020202020204" pitchFamily="34" charset="0"/>
                <a:cs typeface="Arial" panose="020B0604020202020204" pitchFamily="34" charset="0"/>
              </a:rPr>
              <a:t>अतिरिक्त रूपमा के गर्नुहुनेछ?</a:t>
            </a:r>
            <a:endParaRPr sz="3200" b="0" dirty="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4"/>
                                        </p:tgtEl>
                                        <p:attrNameLst>
                                          <p:attrName>style.visibility</p:attrName>
                                        </p:attrNameLst>
                                      </p:cBhvr>
                                      <p:to>
                                        <p:strVal val="visible"/>
                                      </p:to>
                                    </p:set>
                                    <p:animEffect transition="in" filter="fade">
                                      <p:cBhvr>
                                        <p:cTn id="12" dur="2000"/>
                                        <p:tgtEl>
                                          <p:spTgt spid="8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2"/>
                                        </p:tgtEl>
                                        <p:attrNameLst>
                                          <p:attrName>style.visibility</p:attrName>
                                        </p:attrNameLst>
                                      </p:cBhvr>
                                      <p:to>
                                        <p:strVal val="visible"/>
                                      </p:to>
                                    </p:set>
                                    <p:animEffect transition="in" filter="fade">
                                      <p:cBhvr>
                                        <p:cTn id="17" dur="500"/>
                                        <p:tgtEl>
                                          <p:spTgt spid="8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5">
                                            <p:bg/>
                                          </p:spTgt>
                                        </p:tgtEl>
                                        <p:attrNameLst>
                                          <p:attrName>style.visibility</p:attrName>
                                        </p:attrNameLst>
                                      </p:cBhvr>
                                      <p:to>
                                        <p:strVal val="visible"/>
                                      </p:to>
                                    </p:set>
                                    <p:animEffect transition="in" filter="fade">
                                      <p:cBhvr>
                                        <p:cTn id="22" dur="500"/>
                                        <p:tgtEl>
                                          <p:spTgt spid="865">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65">
                                            <p:txEl>
                                              <p:pRg st="0" end="0"/>
                                            </p:txEl>
                                          </p:spTgt>
                                        </p:tgtEl>
                                        <p:attrNameLst>
                                          <p:attrName>style.visibility</p:attrName>
                                        </p:attrNameLst>
                                      </p:cBhvr>
                                      <p:to>
                                        <p:strVal val="visible"/>
                                      </p:to>
                                    </p:set>
                                    <p:animEffect transition="in" filter="fade">
                                      <p:cBhvr>
                                        <p:cTn id="27" dur="500"/>
                                        <p:tgtEl>
                                          <p:spTgt spid="86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5">
                                            <p:txEl>
                                              <p:pRg st="1" end="1"/>
                                            </p:txEl>
                                          </p:spTgt>
                                        </p:tgtEl>
                                        <p:attrNameLst>
                                          <p:attrName>style.visibility</p:attrName>
                                        </p:attrNameLst>
                                      </p:cBhvr>
                                      <p:to>
                                        <p:strVal val="visible"/>
                                      </p:to>
                                    </p:set>
                                    <p:animEffect transition="in" filter="fade">
                                      <p:cBhvr>
                                        <p:cTn id="32" dur="500"/>
                                        <p:tgtEl>
                                          <p:spTgt spid="86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5">
                                            <p:txEl>
                                              <p:pRg st="2" end="2"/>
                                            </p:txEl>
                                          </p:spTgt>
                                        </p:tgtEl>
                                        <p:attrNameLst>
                                          <p:attrName>style.visibility</p:attrName>
                                        </p:attrNameLst>
                                      </p:cBhvr>
                                      <p:to>
                                        <p:strVal val="visible"/>
                                      </p:to>
                                    </p:set>
                                    <p:animEffect transition="in" filter="fade">
                                      <p:cBhvr>
                                        <p:cTn id="37" dur="500"/>
                                        <p:tgtEl>
                                          <p:spTgt spid="86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5">
                                            <p:txEl>
                                              <p:pRg st="3" end="3"/>
                                            </p:txEl>
                                          </p:spTgt>
                                        </p:tgtEl>
                                        <p:attrNameLst>
                                          <p:attrName>style.visibility</p:attrName>
                                        </p:attrNameLst>
                                      </p:cBhvr>
                                      <p:to>
                                        <p:strVal val="visible"/>
                                      </p:to>
                                    </p:set>
                                    <p:animEffect transition="in" filter="fade">
                                      <p:cBhvr>
                                        <p:cTn id="42" dur="500"/>
                                        <p:tgtEl>
                                          <p:spTgt spid="86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51"/>
                                        </p:tgtEl>
                                        <p:attrNameLst>
                                          <p:attrName>style.visibility</p:attrName>
                                        </p:attrNameLst>
                                      </p:cBhvr>
                                      <p:to>
                                        <p:strVal val="visible"/>
                                      </p:to>
                                    </p:set>
                                    <p:animEffect transition="in" filter="fade">
                                      <p:cBhvr>
                                        <p:cTn id="47" dur="500"/>
                                        <p:tgtEl>
                                          <p:spTgt spid="8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6">
                                            <p:txEl>
                                              <p:pRg st="0" end="0"/>
                                            </p:txEl>
                                          </p:spTgt>
                                        </p:tgtEl>
                                        <p:attrNameLst>
                                          <p:attrName>style.visibility</p:attrName>
                                        </p:attrNameLst>
                                      </p:cBhvr>
                                      <p:to>
                                        <p:strVal val="visible"/>
                                      </p:to>
                                    </p:set>
                                    <p:animEffect transition="in" filter="fade">
                                      <p:cBhvr>
                                        <p:cTn id="52" dur="500"/>
                                        <p:tgtEl>
                                          <p:spTgt spid="86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66">
                                            <p:txEl>
                                              <p:pRg st="1" end="1"/>
                                            </p:txEl>
                                          </p:spTgt>
                                        </p:tgtEl>
                                        <p:attrNameLst>
                                          <p:attrName>style.visibility</p:attrName>
                                        </p:attrNameLst>
                                      </p:cBhvr>
                                      <p:to>
                                        <p:strVal val="visible"/>
                                      </p:to>
                                    </p:set>
                                    <p:animEffect transition="in" filter="fade">
                                      <p:cBhvr>
                                        <p:cTn id="57" dur="500"/>
                                        <p:tgtEl>
                                          <p:spTgt spid="866">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66">
                                            <p:txEl>
                                              <p:pRg st="2" end="2"/>
                                            </p:txEl>
                                          </p:spTgt>
                                        </p:tgtEl>
                                        <p:attrNameLst>
                                          <p:attrName>style.visibility</p:attrName>
                                        </p:attrNameLst>
                                      </p:cBhvr>
                                      <p:to>
                                        <p:strVal val="visible"/>
                                      </p:to>
                                    </p:set>
                                    <p:animEffect transition="in" filter="fade">
                                      <p:cBhvr>
                                        <p:cTn id="62" dur="500"/>
                                        <p:tgtEl>
                                          <p:spTgt spid="8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0" animBg="1"/>
      <p:bldP spid="852" grpId="0" animBg="1"/>
      <p:bldP spid="865" grpId="0" uiExpand="1" build="p" bldLvl="2" animBg="1"/>
      <p:bldP spid="851" grpId="0" animBg="1"/>
      <p:bldP spid="866"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881" name="Group"/>
          <p:cNvGrpSpPr/>
          <p:nvPr/>
        </p:nvGrpSpPr>
        <p:grpSpPr>
          <a:xfrm>
            <a:off x="300010" y="12315300"/>
            <a:ext cx="4601210" cy="995767"/>
            <a:chOff x="0" y="0"/>
            <a:chExt cx="4601208" cy="995765"/>
          </a:xfrm>
        </p:grpSpPr>
        <p:pic>
          <p:nvPicPr>
            <p:cNvPr id="876"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77"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7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7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80"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84" name="Group"/>
          <p:cNvGrpSpPr/>
          <p:nvPr/>
        </p:nvGrpSpPr>
        <p:grpSpPr>
          <a:xfrm>
            <a:off x="23097931" y="13055999"/>
            <a:ext cx="2098869" cy="1540535"/>
            <a:chOff x="0" y="2515"/>
            <a:chExt cx="2098868" cy="1540534"/>
          </a:xfrm>
        </p:grpSpPr>
        <p:sp>
          <p:nvSpPr>
            <p:cNvPr id="882" name="30"/>
            <p:cNvSpPr/>
            <p:nvPr/>
          </p:nvSpPr>
          <p:spPr>
            <a:xfrm>
              <a:off x="828868"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2</a:t>
              </a:r>
              <a:endParaRPr b="0" dirty="0">
                <a:latin typeface="Arial" panose="020B0604020202020204" pitchFamily="34" charset="0"/>
                <a:cs typeface="Arial" panose="020B0604020202020204" pitchFamily="34" charset="0"/>
              </a:endParaRPr>
            </a:p>
          </p:txBody>
        </p:sp>
        <p:pic>
          <p:nvPicPr>
            <p:cNvPr id="883" name="Image" descr="Image"/>
            <p:cNvPicPr>
              <a:picLocks noChangeAspect="1"/>
            </p:cNvPicPr>
            <p:nvPr/>
          </p:nvPicPr>
          <p:blipFill>
            <a:blip r:embed="rId7"/>
            <a:stretch>
              <a:fillRect/>
            </a:stretch>
          </p:blipFill>
          <p:spPr>
            <a:xfrm>
              <a:off x="0" y="2515"/>
              <a:ext cx="554528" cy="541069"/>
            </a:xfrm>
            <a:prstGeom prst="rect">
              <a:avLst/>
            </a:prstGeom>
            <a:ln w="12700" cap="flat">
              <a:noFill/>
              <a:miter lim="400000"/>
            </a:ln>
            <a:effectLst/>
          </p:spPr>
        </p:pic>
      </p:grpSp>
      <p:sp>
        <p:nvSpPr>
          <p:cNvPr id="885"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6" name="SESSION 6"/>
          <p:cNvSpPr txBox="1"/>
          <p:nvPr/>
        </p:nvSpPr>
        <p:spPr>
          <a:xfrm>
            <a:off x="10770136" y="2466852"/>
            <a:ext cx="2843727"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hi-IN" b="0" dirty="0">
                <a:latin typeface="Arial" panose="020B0604020202020204" pitchFamily="34" charset="0"/>
                <a:cs typeface="Arial" panose="020B0604020202020204" pitchFamily="34" charset="0"/>
              </a:rPr>
              <a:t>सत्र 6</a:t>
            </a:r>
            <a:endParaRPr b="0" dirty="0">
              <a:latin typeface="Arial" panose="020B0604020202020204" pitchFamily="34" charset="0"/>
              <a:cs typeface="Arial" panose="020B0604020202020204" pitchFamily="34" charset="0"/>
            </a:endParaRPr>
          </a:p>
        </p:txBody>
      </p:sp>
      <p:sp>
        <p:nvSpPr>
          <p:cNvPr id="887" name="COMMUNICATION, PERSONAL SAFETY FOR HEALTH.ICDS PERSONNEL"/>
          <p:cNvSpPr txBox="1"/>
          <p:nvPr/>
        </p:nvSpPr>
        <p:spPr>
          <a:xfrm>
            <a:off x="6573475" y="4186962"/>
            <a:ext cx="1123705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hi-IN" sz="3600" b="0" dirty="0">
                <a:latin typeface="Arial" panose="020B0604020202020204" pitchFamily="34" charset="0"/>
                <a:cs typeface="Arial" panose="020B0604020202020204" pitchFamily="34" charset="0"/>
              </a:rPr>
              <a:t>स्वास्थ्य/</a:t>
            </a:r>
            <a:r>
              <a:rPr lang="en-US" sz="3600" b="0" dirty="0">
                <a:latin typeface="Arial" panose="020B0604020202020204" pitchFamily="34" charset="0"/>
                <a:cs typeface="Arial" panose="020B0604020202020204" pitchFamily="34" charset="0"/>
              </a:rPr>
              <a:t>ICDS </a:t>
            </a:r>
            <a:r>
              <a:rPr lang="hi-IN" sz="3600" b="0" dirty="0">
                <a:latin typeface="Arial" panose="020B0604020202020204" pitchFamily="34" charset="0"/>
                <a:cs typeface="Arial" panose="020B0604020202020204" pitchFamily="34" charset="0"/>
              </a:rPr>
              <a:t>कर्मचारी वर्गका लागि सञ्चार, व्यक्तित्व</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सुरक्षा</a:t>
            </a:r>
            <a:endParaRPr sz="3600" b="0" dirty="0">
              <a:latin typeface="Arial" panose="020B0604020202020204" pitchFamily="34" charset="0"/>
              <a:cs typeface="Arial" panose="020B0604020202020204" pitchFamily="34" charset="0"/>
            </a:endParaRPr>
          </a:p>
        </p:txBody>
      </p:sp>
      <p:sp>
        <p:nvSpPr>
          <p:cNvPr id="888"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E2BEC2-9AF5-8644-865F-63CAA0D44883}"/>
              </a:ext>
            </a:extLst>
          </p:cNvPr>
          <p:cNvGrpSpPr/>
          <p:nvPr/>
        </p:nvGrpSpPr>
        <p:grpSpPr>
          <a:xfrm>
            <a:off x="6150492" y="5761104"/>
            <a:ext cx="5974856" cy="6113991"/>
            <a:chOff x="6150492" y="5761104"/>
            <a:chExt cx="5974856" cy="6113991"/>
          </a:xfrm>
        </p:grpSpPr>
        <p:sp>
          <p:nvSpPr>
            <p:cNvPr id="869" name="Rounded Rectangle"/>
            <p:cNvSpPr/>
            <p:nvPr/>
          </p:nvSpPr>
          <p:spPr>
            <a:xfrm>
              <a:off x="6210377" y="9768392"/>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3"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0" name="HOW TO…"/>
            <p:cNvSpPr txBox="1"/>
            <p:nvPr/>
          </p:nvSpPr>
          <p:spPr>
            <a:xfrm>
              <a:off x="7837884" y="10001008"/>
              <a:ext cx="2600071"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solidFill>
                    <a:srgbClr val="FFFFFF"/>
                  </a:solidFill>
                </a:defRPr>
              </a:pPr>
              <a:r>
                <a:rPr lang="hi-IN" sz="5000" b="0" dirty="0">
                  <a:solidFill>
                    <a:schemeClr val="tx1"/>
                  </a:solidFill>
                  <a:latin typeface="Arial" panose="020B0604020202020204" pitchFamily="34" charset="0"/>
                  <a:cs typeface="Arial" panose="020B0604020202020204" pitchFamily="34" charset="0"/>
                </a:rPr>
                <a:t>कसरी गर्ने</a:t>
              </a:r>
            </a:p>
            <a:p>
              <a:pPr>
                <a:defRPr sz="4000">
                  <a:solidFill>
                    <a:srgbClr val="FFFFFF"/>
                  </a:solidFill>
                </a:defRPr>
              </a:pPr>
              <a:r>
                <a:rPr lang="hi-IN" sz="5000" b="0" dirty="0">
                  <a:solidFill>
                    <a:schemeClr val="tx1"/>
                  </a:solidFill>
                  <a:latin typeface="Arial" panose="020B0604020202020204" pitchFamily="34" charset="0"/>
                  <a:cs typeface="Arial" panose="020B0604020202020204" pitchFamily="34" charset="0"/>
                </a:rPr>
                <a:t>सञ्चार?</a:t>
              </a:r>
              <a:endParaRPr sz="5000" b="0" dirty="0">
                <a:solidFill>
                  <a:schemeClr val="tx1"/>
                </a:solidFill>
                <a:latin typeface="Arial" panose="020B0604020202020204" pitchFamily="34" charset="0"/>
                <a:cs typeface="Arial" panose="020B0604020202020204" pitchFamily="34" charset="0"/>
              </a:endParaRPr>
            </a:p>
          </p:txBody>
        </p:sp>
        <p:pic>
          <p:nvPicPr>
            <p:cNvPr id="893" name="Image" descr="Image"/>
            <p:cNvPicPr>
              <a:picLocks noChangeAspect="1"/>
            </p:cNvPicPr>
            <p:nvPr/>
          </p:nvPicPr>
          <p:blipFill>
            <a:blip r:embed="rId8"/>
            <a:stretch>
              <a:fillRect/>
            </a:stretch>
          </p:blipFill>
          <p:spPr>
            <a:xfrm>
              <a:off x="6150492" y="5761104"/>
              <a:ext cx="5974856" cy="2566872"/>
            </a:xfrm>
            <a:prstGeom prst="rect">
              <a:avLst/>
            </a:prstGeom>
            <a:ln w="12700">
              <a:miter lim="400000"/>
            </a:ln>
          </p:spPr>
        </p:pic>
      </p:grpSp>
      <p:grpSp>
        <p:nvGrpSpPr>
          <p:cNvPr id="4" name="Group 3">
            <a:extLst>
              <a:ext uri="{FF2B5EF4-FFF2-40B4-BE49-F238E27FC236}">
                <a16:creationId xmlns:a16="http://schemas.microsoft.com/office/drawing/2014/main" id="{0219284E-62D7-3843-8578-19D76E79C332}"/>
              </a:ext>
            </a:extLst>
          </p:cNvPr>
          <p:cNvGrpSpPr/>
          <p:nvPr/>
        </p:nvGrpSpPr>
        <p:grpSpPr>
          <a:xfrm>
            <a:off x="12318536" y="5678536"/>
            <a:ext cx="5855086" cy="6212750"/>
            <a:chOff x="12318536" y="5678536"/>
            <a:chExt cx="5855086" cy="6212750"/>
          </a:xfrm>
        </p:grpSpPr>
        <p:sp>
          <p:nvSpPr>
            <p:cNvPr id="870"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4"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2" name="MASK…"/>
            <p:cNvSpPr txBox="1"/>
            <p:nvPr/>
          </p:nvSpPr>
          <p:spPr>
            <a:xfrm>
              <a:off x="13597872" y="10001008"/>
              <a:ext cx="3012043"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hi-IN" sz="5000" b="0" dirty="0">
                  <a:solidFill>
                    <a:schemeClr val="tx1"/>
                  </a:solidFill>
                  <a:latin typeface="Arial" panose="020B0604020202020204" pitchFamily="34" charset="0"/>
                  <a:cs typeface="Arial" panose="020B0604020202020204" pitchFamily="34" charset="0"/>
                </a:rPr>
                <a:t>मास्क</a:t>
              </a:r>
            </a:p>
            <a:p>
              <a:pPr>
                <a:defRPr sz="4000"/>
              </a:pPr>
              <a:r>
                <a:rPr lang="hi-IN" sz="5000" b="0" dirty="0">
                  <a:solidFill>
                    <a:schemeClr val="tx1"/>
                  </a:solidFill>
                  <a:latin typeface="Arial" panose="020B0604020202020204" pitchFamily="34" charset="0"/>
                  <a:cs typeface="Arial" panose="020B0604020202020204" pitchFamily="34" charset="0"/>
                </a:rPr>
                <a:t>व्यवस्थापन</a:t>
              </a:r>
              <a:endParaRPr sz="5000" b="0" dirty="0">
                <a:solidFill>
                  <a:schemeClr val="tx1"/>
                </a:solidFill>
                <a:latin typeface="Arial" panose="020B0604020202020204" pitchFamily="34" charset="0"/>
                <a:cs typeface="Arial" panose="020B0604020202020204" pitchFamily="34" charset="0"/>
              </a:endParaRPr>
            </a:p>
          </p:txBody>
        </p:sp>
        <p:pic>
          <p:nvPicPr>
            <p:cNvPr id="894" name="Image" descr="Image"/>
            <p:cNvPicPr>
              <a:picLocks noChangeAspect="1"/>
            </p:cNvPicPr>
            <p:nvPr/>
          </p:nvPicPr>
          <p:blipFill>
            <a:blip r:embed="rId9"/>
            <a:stretch>
              <a:fillRect/>
            </a:stretch>
          </p:blipFill>
          <p:spPr>
            <a:xfrm>
              <a:off x="14231649" y="5678536"/>
              <a:ext cx="2645513" cy="2789321"/>
            </a:xfrm>
            <a:prstGeom prst="rect">
              <a:avLst/>
            </a:prstGeom>
            <a:ln w="12700">
              <a:miter lim="400000"/>
            </a:ln>
          </p:spPr>
        </p:pic>
      </p:grpSp>
      <p:grpSp>
        <p:nvGrpSpPr>
          <p:cNvPr id="5" name="Group 4">
            <a:extLst>
              <a:ext uri="{FF2B5EF4-FFF2-40B4-BE49-F238E27FC236}">
                <a16:creationId xmlns:a16="http://schemas.microsoft.com/office/drawing/2014/main" id="{CDB1AB6D-D097-B247-9FD7-8C169D9118DE}"/>
              </a:ext>
            </a:extLst>
          </p:cNvPr>
          <p:cNvGrpSpPr/>
          <p:nvPr/>
        </p:nvGrpSpPr>
        <p:grpSpPr>
          <a:xfrm>
            <a:off x="18426696" y="5703476"/>
            <a:ext cx="5855087" cy="6171619"/>
            <a:chOff x="18426696" y="5703476"/>
            <a:chExt cx="5855087" cy="6171619"/>
          </a:xfrm>
        </p:grpSpPr>
        <p:sp>
          <p:nvSpPr>
            <p:cNvPr id="871" name="Rounded Rectangle"/>
            <p:cNvSpPr/>
            <p:nvPr/>
          </p:nvSpPr>
          <p:spPr>
            <a:xfrm>
              <a:off x="18426696" y="9768392"/>
              <a:ext cx="5855087"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5"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1" name="PRECAUTIONS"/>
            <p:cNvSpPr txBox="1"/>
            <p:nvPr/>
          </p:nvSpPr>
          <p:spPr>
            <a:xfrm>
              <a:off x="20183245" y="10385728"/>
              <a:ext cx="234198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000" spc="-360">
                  <a:solidFill>
                    <a:srgbClr val="FFFFFF"/>
                  </a:solidFill>
                </a:defRPr>
              </a:lvl1pPr>
            </a:lstStyle>
            <a:p>
              <a:r>
                <a:rPr lang="hi-IN" sz="5000" b="0" spc="0" dirty="0">
                  <a:solidFill>
                    <a:schemeClr val="tx1"/>
                  </a:solidFill>
                  <a:latin typeface="Arial" panose="020B0604020202020204" pitchFamily="34" charset="0"/>
                  <a:cs typeface="Arial" panose="020B0604020202020204" pitchFamily="34" charset="0"/>
                </a:rPr>
                <a:t>सावधानी</a:t>
              </a:r>
              <a:endParaRPr sz="5000" b="0" spc="0" dirty="0">
                <a:solidFill>
                  <a:schemeClr val="tx1"/>
                </a:solidFill>
                <a:latin typeface="Arial" panose="020B0604020202020204" pitchFamily="34" charset="0"/>
                <a:cs typeface="Arial" panose="020B0604020202020204" pitchFamily="34" charset="0"/>
              </a:endParaRPr>
            </a:p>
          </p:txBody>
        </p:sp>
        <p:pic>
          <p:nvPicPr>
            <p:cNvPr id="895" name="Image" descr="Image"/>
            <p:cNvPicPr>
              <a:picLocks noChangeAspect="1"/>
            </p:cNvPicPr>
            <p:nvPr/>
          </p:nvPicPr>
          <p:blipFill>
            <a:blip r:embed="rId10"/>
            <a:stretch>
              <a:fillRect/>
            </a:stretch>
          </p:blipFill>
          <p:spPr>
            <a:xfrm>
              <a:off x="19954634" y="5703476"/>
              <a:ext cx="2799210" cy="2739442"/>
            </a:xfrm>
            <a:prstGeom prst="rect">
              <a:avLst/>
            </a:prstGeom>
            <a:ln w="12700">
              <a:miter lim="400000"/>
            </a:ln>
          </p:spPr>
        </p:pic>
      </p:grpSp>
      <p:grpSp>
        <p:nvGrpSpPr>
          <p:cNvPr id="2" name="Group 1">
            <a:extLst>
              <a:ext uri="{FF2B5EF4-FFF2-40B4-BE49-F238E27FC236}">
                <a16:creationId xmlns:a16="http://schemas.microsoft.com/office/drawing/2014/main" id="{9A7FCF9B-B8CA-AD48-91BF-8C8B89C61093}"/>
              </a:ext>
            </a:extLst>
          </p:cNvPr>
          <p:cNvGrpSpPr/>
          <p:nvPr/>
        </p:nvGrpSpPr>
        <p:grpSpPr>
          <a:xfrm>
            <a:off x="102217" y="5669127"/>
            <a:ext cx="5855086" cy="6222159"/>
            <a:chOff x="102217" y="5669127"/>
            <a:chExt cx="5855086" cy="6222159"/>
          </a:xfrm>
        </p:grpSpPr>
        <p:sp>
          <p:nvSpPr>
            <p:cNvPr id="868"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2"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9" name="WHAT TO…"/>
            <p:cNvSpPr txBox="1"/>
            <p:nvPr/>
          </p:nvSpPr>
          <p:spPr>
            <a:xfrm>
              <a:off x="2108834" y="10001008"/>
              <a:ext cx="1841851"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hi-IN" sz="5000" b="0" dirty="0">
                  <a:latin typeface="Arial" panose="020B0604020202020204" pitchFamily="34" charset="0"/>
                  <a:cs typeface="Arial" panose="020B0604020202020204" pitchFamily="34" charset="0"/>
                </a:rPr>
                <a:t>के गर्ने</a:t>
              </a:r>
            </a:p>
            <a:p>
              <a:pPr>
                <a:defRPr sz="4000"/>
              </a:pPr>
              <a:r>
                <a:rPr lang="hi-IN" sz="5000" b="0" dirty="0">
                  <a:latin typeface="Arial" panose="020B0604020202020204" pitchFamily="34" charset="0"/>
                  <a:cs typeface="Arial" panose="020B0604020202020204" pitchFamily="34" charset="0"/>
                </a:rPr>
                <a:t>सञ्चार</a:t>
              </a:r>
              <a:endParaRPr sz="5000" b="0" dirty="0">
                <a:latin typeface="Arial" panose="020B0604020202020204" pitchFamily="34" charset="0"/>
                <a:cs typeface="Arial" panose="020B0604020202020204" pitchFamily="34" charset="0"/>
              </a:endParaRPr>
            </a:p>
          </p:txBody>
        </p:sp>
        <p:pic>
          <p:nvPicPr>
            <p:cNvPr id="896" name="Image" descr="Image"/>
            <p:cNvPicPr>
              <a:picLocks noChangeAspect="1"/>
            </p:cNvPicPr>
            <p:nvPr/>
          </p:nvPicPr>
          <p:blipFill>
            <a:blip r:embed="rId11"/>
            <a:stretch>
              <a:fillRect/>
            </a:stretch>
          </p:blipFill>
          <p:spPr>
            <a:xfrm>
              <a:off x="932067" y="5669127"/>
              <a:ext cx="4195386" cy="2808139"/>
            </a:xfrm>
            <a:prstGeom prst="rect">
              <a:avLst/>
            </a:prstGeom>
            <a:ln w="12700">
              <a:miter lim="400000"/>
            </a:ln>
          </p:spPr>
        </p:pic>
      </p:gr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blinds(horizontal)">
                                      <p:cBhvr>
                                        <p:cTn id="7" dur="1000"/>
                                        <p:tgtEl>
                                          <p:spTgt spid="8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85"/>
                                        </p:tgtEl>
                                        <p:attrNameLst>
                                          <p:attrName>style.visibility</p:attrName>
                                        </p:attrNameLst>
                                      </p:cBhvr>
                                      <p:to>
                                        <p:strVal val="visible"/>
                                      </p:to>
                                    </p:set>
                                    <p:animEffect transition="in" filter="blinds(horizontal)">
                                      <p:cBhvr>
                                        <p:cTn id="10" dur="1000"/>
                                        <p:tgtEl>
                                          <p:spTgt spid="88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7"/>
                                        </p:tgtEl>
                                        <p:attrNameLst>
                                          <p:attrName>style.visibility</p:attrName>
                                        </p:attrNameLst>
                                      </p:cBhvr>
                                      <p:to>
                                        <p:strVal val="visible"/>
                                      </p:to>
                                    </p:set>
                                    <p:animEffect transition="in" filter="blinds(horizontal)">
                                      <p:cBhvr>
                                        <p:cTn id="13" dur="1000"/>
                                        <p:tgtEl>
                                          <p:spTgt spid="88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86"/>
                                        </p:tgtEl>
                                        <p:attrNameLst>
                                          <p:attrName>style.visibility</p:attrName>
                                        </p:attrNameLst>
                                      </p:cBhvr>
                                      <p:to>
                                        <p:strVal val="visible"/>
                                      </p:to>
                                    </p:set>
                                    <p:animEffect transition="in" filter="blinds(horizontal)">
                                      <p:cBhvr>
                                        <p:cTn id="16" dur="1000"/>
                                        <p:tgtEl>
                                          <p:spTgt spid="88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animBg="1"/>
      <p:bldP spid="886" grpId="0" animBg="1"/>
      <p:bldP spid="887" grpId="0" animBg="1"/>
      <p:bldP spid="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4" name="Group"/>
          <p:cNvGrpSpPr/>
          <p:nvPr/>
        </p:nvGrpSpPr>
        <p:grpSpPr>
          <a:xfrm>
            <a:off x="300011" y="12315300"/>
            <a:ext cx="4601210" cy="995768"/>
            <a:chOff x="0" y="0"/>
            <a:chExt cx="4601208" cy="995765"/>
          </a:xfrm>
        </p:grpSpPr>
        <p:pic>
          <p:nvPicPr>
            <p:cNvPr id="8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sp>
          <p:nvSpPr>
            <p:cNvPr id="9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pic>
          <p:nvPicPr>
            <p:cNvPr id="9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07" name="Group"/>
          <p:cNvGrpSpPr/>
          <p:nvPr/>
        </p:nvGrpSpPr>
        <p:grpSpPr>
          <a:xfrm>
            <a:off x="23097932" y="13056000"/>
            <a:ext cx="2098868" cy="1540536"/>
            <a:chOff x="0" y="2515"/>
            <a:chExt cx="2098867" cy="1540534"/>
          </a:xfrm>
        </p:grpSpPr>
        <p:sp>
          <p:nvSpPr>
            <p:cNvPr id="905" name="31"/>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solidFill>
                    <a:srgbClr val="FFFFFF"/>
                  </a:solidFill>
                  <a:latin typeface="Arial" panose="020B0604020202020204" pitchFamily="34" charset="0"/>
                  <a:cs typeface="Arial" panose="020B0604020202020204" pitchFamily="34" charset="0"/>
                </a:rPr>
                <a:t>3</a:t>
              </a:r>
              <a:r>
                <a:rPr lang="en-US" b="0" dirty="0">
                  <a:solidFill>
                    <a:srgbClr val="FFFFFF"/>
                  </a:solidFill>
                  <a:latin typeface="Arial" panose="020B0604020202020204" pitchFamily="34" charset="0"/>
                  <a:cs typeface="Arial" panose="020B0604020202020204" pitchFamily="34" charset="0"/>
                </a:rPr>
                <a:t>3</a:t>
              </a:r>
              <a:endParaRPr b="0" dirty="0">
                <a:solidFill>
                  <a:srgbClr val="FFFFFF"/>
                </a:solidFill>
                <a:latin typeface="Arial" panose="020B0604020202020204" pitchFamily="34" charset="0"/>
                <a:cs typeface="Arial" panose="020B0604020202020204" pitchFamily="34" charset="0"/>
              </a:endParaRPr>
            </a:p>
          </p:txBody>
        </p:sp>
        <p:pic>
          <p:nvPicPr>
            <p:cNvPr id="90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08" name="Rounded Rectangle"/>
          <p:cNvSpPr/>
          <p:nvPr/>
        </p:nvSpPr>
        <p:spPr>
          <a:xfrm>
            <a:off x="3855137" y="31188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09" name="HAND…"/>
          <p:cNvSpPr txBox="1"/>
          <p:nvPr/>
        </p:nvSpPr>
        <p:spPr>
          <a:xfrm>
            <a:off x="4742997" y="3621843"/>
            <a:ext cx="3454590"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r>
              <a:rPr lang="hi-IN" b="0" cap="all" dirty="0">
                <a:latin typeface="Arial" panose="020B0604020202020204" pitchFamily="34" charset="0"/>
                <a:cs typeface="Arial" panose="020B0604020202020204" pitchFamily="34" charset="0"/>
              </a:rPr>
              <a:t>हात सरसफाई</a:t>
            </a:r>
            <a:endParaRPr b="0" cap="all" dirty="0">
              <a:latin typeface="Arial" panose="020B0604020202020204" pitchFamily="34" charset="0"/>
              <a:cs typeface="Arial" panose="020B0604020202020204" pitchFamily="34" charset="0"/>
            </a:endParaRPr>
          </a:p>
        </p:txBody>
      </p:sp>
      <p:pic>
        <p:nvPicPr>
          <p:cNvPr id="910" name="Image"/>
          <p:cNvPicPr>
            <a:picLocks noChangeAspect="1"/>
          </p:cNvPicPr>
          <p:nvPr/>
        </p:nvPicPr>
        <p:blipFill>
          <a:blip r:embed="rId7">
            <a:extLst>
              <a:ext uri="{28A0092B-C50C-407E-A947-70E740481C1C}">
                <a14:useLocalDpi xmlns:a14="http://schemas.microsoft.com/office/drawing/2010/main" val="0"/>
              </a:ext>
            </a:extLst>
          </a:blip>
          <a:srcRect/>
          <a:stretch/>
        </p:blipFill>
        <p:spPr>
          <a:xfrm>
            <a:off x="10817336" y="2953486"/>
            <a:ext cx="2749328" cy="2749328"/>
          </a:xfrm>
          <a:prstGeom prst="rect">
            <a:avLst/>
          </a:prstGeom>
          <a:ln w="12700">
            <a:noFill/>
            <a:miter lim="400000"/>
          </a:ln>
        </p:spPr>
      </p:pic>
      <p:sp>
        <p:nvSpPr>
          <p:cNvPr id="911" name="Rounded Rectangle"/>
          <p:cNvSpPr/>
          <p:nvPr/>
        </p:nvSpPr>
        <p:spPr>
          <a:xfrm>
            <a:off x="3733437" y="65904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2" name="HAND…"/>
          <p:cNvSpPr txBox="1"/>
          <p:nvPr/>
        </p:nvSpPr>
        <p:spPr>
          <a:xfrm>
            <a:off x="3648143" y="7072727"/>
            <a:ext cx="5321534"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r>
              <a:rPr lang="hi-IN" b="0" cap="all" dirty="0">
                <a:latin typeface="Arial" panose="020B0604020202020204" pitchFamily="34" charset="0"/>
                <a:cs typeface="Arial" panose="020B0604020202020204" pitchFamily="34" charset="0"/>
              </a:rPr>
              <a:t>सामाजिक दूरी</a:t>
            </a:r>
            <a:endParaRPr b="0" cap="all" dirty="0">
              <a:latin typeface="Arial" panose="020B0604020202020204" pitchFamily="34" charset="0"/>
              <a:cs typeface="Arial" panose="020B0604020202020204" pitchFamily="34" charset="0"/>
            </a:endParaRPr>
          </a:p>
        </p:txBody>
      </p:sp>
      <p:sp>
        <p:nvSpPr>
          <p:cNvPr id="914" name="Rounded Rectangle"/>
          <p:cNvSpPr/>
          <p:nvPr/>
        </p:nvSpPr>
        <p:spPr>
          <a:xfrm>
            <a:off x="3765931" y="4878778"/>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5" name="HAND…"/>
          <p:cNvSpPr txBox="1"/>
          <p:nvPr/>
        </p:nvSpPr>
        <p:spPr>
          <a:xfrm>
            <a:off x="3683281" y="5110375"/>
            <a:ext cx="5321534"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r>
              <a:rPr lang="hi-IN" b="0" cap="all" dirty="0">
                <a:latin typeface="Arial" panose="020B0604020202020204" pitchFamily="34" charset="0"/>
                <a:cs typeface="Arial" panose="020B0604020202020204" pitchFamily="34" charset="0"/>
              </a:rPr>
              <a:t>श्वासप्रस्वास</a:t>
            </a:r>
          </a:p>
          <a:p>
            <a:pPr>
              <a:defRPr cap="all"/>
            </a:pPr>
            <a:r>
              <a:rPr lang="hi-IN" b="0" cap="all" dirty="0">
                <a:latin typeface="Arial" panose="020B0604020202020204" pitchFamily="34" charset="0"/>
                <a:cs typeface="Arial" panose="020B0604020202020204" pitchFamily="34" charset="0"/>
              </a:rPr>
              <a:t>सरसफाई</a:t>
            </a:r>
            <a:endParaRPr b="0" cap="all" dirty="0">
              <a:latin typeface="Arial" panose="020B0604020202020204" pitchFamily="34" charset="0"/>
              <a:cs typeface="Arial" panose="020B0604020202020204" pitchFamily="34" charset="0"/>
            </a:endParaRPr>
          </a:p>
        </p:txBody>
      </p:sp>
      <p:pic>
        <p:nvPicPr>
          <p:cNvPr id="916"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892951" y="5870046"/>
            <a:ext cx="2016178" cy="2749332"/>
          </a:xfrm>
          <a:prstGeom prst="rect">
            <a:avLst/>
          </a:prstGeom>
          <a:ln w="12700">
            <a:miter lim="400000"/>
          </a:ln>
        </p:spPr>
      </p:pic>
      <p:sp>
        <p:nvSpPr>
          <p:cNvPr id="917" name="Rounded Rectangle"/>
          <p:cNvSpPr/>
          <p:nvPr/>
        </p:nvSpPr>
        <p:spPr>
          <a:xfrm>
            <a:off x="3727887" y="8387200"/>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8" name="HAND…"/>
          <p:cNvSpPr txBox="1"/>
          <p:nvPr/>
        </p:nvSpPr>
        <p:spPr>
          <a:xfrm>
            <a:off x="4661355" y="8703913"/>
            <a:ext cx="345459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solidFill>
                  <a:srgbClr val="FFFFFF"/>
                </a:solidFill>
              </a:defRPr>
            </a:pPr>
            <a:r>
              <a:rPr lang="hi-IN" b="0" cap="all" dirty="0">
                <a:solidFill>
                  <a:sysClr val="windowText" lastClr="000000"/>
                </a:solidFill>
                <a:latin typeface="Arial" panose="020B0604020202020204" pitchFamily="34" charset="0"/>
                <a:cs typeface="Arial" panose="020B0604020202020204" pitchFamily="34" charset="0"/>
              </a:rPr>
              <a:t>घरेलू हेरचाह र घर क्वारानटाइन</a:t>
            </a:r>
            <a:endParaRPr b="0" cap="all" dirty="0">
              <a:solidFill>
                <a:sysClr val="windowText" lastClr="000000"/>
              </a:solidFill>
              <a:latin typeface="Arial" panose="020B0604020202020204" pitchFamily="34" charset="0"/>
              <a:cs typeface="Arial" panose="020B0604020202020204" pitchFamily="34" charset="0"/>
            </a:endParaRPr>
          </a:p>
        </p:txBody>
      </p:sp>
      <p:pic>
        <p:nvPicPr>
          <p:cNvPr id="898"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350124" y="9003396"/>
            <a:ext cx="2749328" cy="2749332"/>
          </a:xfrm>
          <a:prstGeom prst="rect">
            <a:avLst/>
          </a:prstGeom>
          <a:ln w="12700">
            <a:miter lim="400000"/>
          </a:ln>
        </p:spPr>
      </p:pic>
      <p:sp>
        <p:nvSpPr>
          <p:cNvPr id="920" name="Rounded Rectangle"/>
          <p:cNvSpPr/>
          <p:nvPr/>
        </p:nvSpPr>
        <p:spPr>
          <a:xfrm>
            <a:off x="3727883" y="10297782"/>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21" name="HAND…"/>
          <p:cNvSpPr txBox="1"/>
          <p:nvPr/>
        </p:nvSpPr>
        <p:spPr>
          <a:xfrm>
            <a:off x="4518825" y="10519541"/>
            <a:ext cx="345459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solidFill>
                  <a:srgbClr val="FFFFFF"/>
                </a:solidFill>
              </a:defRPr>
            </a:pPr>
            <a:r>
              <a:rPr lang="hi-IN" b="0" cap="all" dirty="0">
                <a:solidFill>
                  <a:sysClr val="windowText" lastClr="000000"/>
                </a:solidFill>
                <a:latin typeface="Arial" panose="020B0604020202020204" pitchFamily="34" charset="0"/>
                <a:cs typeface="Arial" panose="020B0604020202020204" pitchFamily="34" charset="0"/>
              </a:rPr>
              <a:t>निगरानी</a:t>
            </a:r>
          </a:p>
          <a:p>
            <a:pPr>
              <a:defRPr cap="all">
                <a:solidFill>
                  <a:srgbClr val="FFFFFF"/>
                </a:solidFill>
              </a:defRPr>
            </a:pPr>
            <a:r>
              <a:rPr lang="hi-IN" b="0" cap="all" dirty="0">
                <a:solidFill>
                  <a:sysClr val="windowText" lastClr="000000"/>
                </a:solidFill>
                <a:latin typeface="Arial" panose="020B0604020202020204" pitchFamily="34" charset="0"/>
                <a:cs typeface="Arial" panose="020B0604020202020204" pitchFamily="34" charset="0"/>
              </a:rPr>
              <a:t>लक्षणहरू</a:t>
            </a:r>
            <a:endParaRPr b="0" cap="all"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67C2B46-1EC6-DF4E-AAFE-CEB563A01B6D}"/>
              </a:ext>
            </a:extLst>
          </p:cNvPr>
          <p:cNvGrpSpPr/>
          <p:nvPr/>
        </p:nvGrpSpPr>
        <p:grpSpPr>
          <a:xfrm>
            <a:off x="2804160" y="360444"/>
            <a:ext cx="19476720" cy="2120762"/>
            <a:chOff x="2804160" y="360443"/>
            <a:chExt cx="19476720" cy="2120761"/>
          </a:xfrm>
        </p:grpSpPr>
        <p:sp>
          <p:nvSpPr>
            <p:cNvPr id="922" name="Rounded Rectangle"/>
            <p:cNvSpPr/>
            <p:nvPr/>
          </p:nvSpPr>
          <p:spPr>
            <a:xfrm>
              <a:off x="2804160" y="360443"/>
              <a:ext cx="19476720" cy="2120761"/>
            </a:xfrm>
            <a:prstGeom prst="roundRect">
              <a:avLst>
                <a:gd name="adj" fmla="val 15567"/>
              </a:avLst>
            </a:prstGeom>
            <a:solidFill>
              <a:srgbClr val="FFFFFF"/>
            </a:solidFill>
            <a:ln w="12700">
              <a:miter lim="400000"/>
            </a:ln>
          </p:spPr>
          <p:txBody>
            <a:bodyPr lIns="0" tIns="0" rIns="0" bIns="0" anchor="ctr"/>
            <a:lstStyle/>
            <a:p>
              <a:pPr>
                <a:defRPr sz="3200">
                  <a:solidFill>
                    <a:srgbClr val="00A2FF">
                      <a:hueOff val="114395"/>
                      <a:lumOff val="-24975"/>
                    </a:srgbClr>
                  </a:solidFill>
                </a:defRPr>
              </a:pPr>
              <a:endParaRPr sz="3200" b="0" dirty="0">
                <a:solidFill>
                  <a:srgbClr val="00A2FF">
                    <a:hueOff val="114395"/>
                    <a:lumOff val="-24975"/>
                  </a:srgbClr>
                </a:solidFill>
                <a:latin typeface="Arial" panose="020B0604020202020204" pitchFamily="34" charset="0"/>
                <a:cs typeface="Arial" panose="020B0604020202020204" pitchFamily="34" charset="0"/>
              </a:endParaRPr>
            </a:p>
          </p:txBody>
        </p:sp>
        <p:sp>
          <p:nvSpPr>
            <p:cNvPr id="923" name="WHAT IS STIGMA"/>
            <p:cNvSpPr txBox="1"/>
            <p:nvPr/>
          </p:nvSpPr>
          <p:spPr>
            <a:xfrm>
              <a:off x="4101158" y="870505"/>
              <a:ext cx="16620440"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12750">
                <a:defRPr sz="7000" cap="all">
                  <a:solidFill>
                    <a:srgbClr val="002135"/>
                  </a:solidFill>
                </a:defRPr>
              </a:lvl1pPr>
            </a:lstStyle>
            <a:p>
              <a:r>
                <a:rPr lang="hi-IN" sz="5600" b="0" dirty="0">
                  <a:latin typeface="Arial" panose="020B0604020202020204" pitchFamily="34" charset="0"/>
                  <a:cs typeface="Arial" panose="020B0604020202020204" pitchFamily="34" charset="0"/>
                </a:rPr>
                <a:t>कसरी सञ्चार गर्ने र सञ्चार प्लेटफार्महरू</a:t>
              </a:r>
              <a:endParaRPr sz="5600" b="0" dirty="0">
                <a:latin typeface="Arial" panose="020B0604020202020204" pitchFamily="34" charset="0"/>
                <a:cs typeface="Arial" panose="020B0604020202020204" pitchFamily="34" charset="0"/>
              </a:endParaRPr>
            </a:p>
          </p:txBody>
        </p:sp>
      </p:grpSp>
      <p:sp>
        <p:nvSpPr>
          <p:cNvPr id="34" name="Rounded Rectangle">
            <a:extLst>
              <a:ext uri="{FF2B5EF4-FFF2-40B4-BE49-F238E27FC236}">
                <a16:creationId xmlns:a16="http://schemas.microsoft.com/office/drawing/2014/main" id="{40FF4620-B630-7C4A-B2BF-3B48E00F482E}"/>
              </a:ext>
            </a:extLst>
          </p:cNvPr>
          <p:cNvSpPr/>
          <p:nvPr/>
        </p:nvSpPr>
        <p:spPr>
          <a:xfrm>
            <a:off x="15207329" y="3201729"/>
            <a:ext cx="5321534" cy="889947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29" name="HAND…">
            <a:extLst>
              <a:ext uri="{FF2B5EF4-FFF2-40B4-BE49-F238E27FC236}">
                <a16:creationId xmlns:a16="http://schemas.microsoft.com/office/drawing/2014/main" id="{81948DFB-7A91-DD46-9514-FF668322D66B}"/>
              </a:ext>
            </a:extLst>
          </p:cNvPr>
          <p:cNvSpPr txBox="1"/>
          <p:nvPr/>
        </p:nvSpPr>
        <p:spPr>
          <a:xfrm>
            <a:off x="15451962" y="3700628"/>
            <a:ext cx="4832268" cy="8104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571500" indent="-571500" algn="l">
              <a:spcAft>
                <a:spcPts val="1200"/>
              </a:spcAft>
              <a:buFont typeface="Arial" panose="020B0604020202020204" pitchFamily="34" charset="0"/>
              <a:buChar char="•"/>
              <a:defRPr cap="all"/>
            </a:pPr>
            <a:r>
              <a:rPr lang="hi-IN" sz="3200" b="0" cap="all" dirty="0">
                <a:latin typeface="Arial" panose="020B0604020202020204" pitchFamily="34" charset="0"/>
                <a:cs typeface="Arial" panose="020B0604020202020204" pitchFamily="34" charset="0"/>
              </a:rPr>
              <a:t>मोबिसोडहरू साझेदारी</a:t>
            </a:r>
          </a:p>
          <a:p>
            <a:pPr marL="571500" indent="-571500" algn="l">
              <a:spcAft>
                <a:spcPts val="1200"/>
              </a:spcAft>
              <a:buFont typeface="Arial" panose="020B0604020202020204" pitchFamily="34" charset="0"/>
              <a:buChar char="•"/>
              <a:defRPr cap="all"/>
            </a:pPr>
            <a:r>
              <a:rPr lang="hi-IN" sz="3200" b="0" cap="all" dirty="0">
                <a:latin typeface="Arial" panose="020B0604020202020204" pitchFamily="34" charset="0"/>
                <a:cs typeface="Arial" panose="020B0604020202020204" pitchFamily="34" charset="0"/>
              </a:rPr>
              <a:t>उपयुक्त ठाउँमा </a:t>
            </a:r>
            <a:r>
              <a:rPr lang="en-IN" sz="3200" b="0" cap="all" dirty="0">
                <a:latin typeface="Arial" panose="020B0604020202020204" pitchFamily="34" charset="0"/>
                <a:cs typeface="Arial" panose="020B0604020202020204" pitchFamily="34" charset="0"/>
              </a:rPr>
              <a:t>IEC </a:t>
            </a:r>
            <a:r>
              <a:rPr lang="hi-IN" sz="3200" b="0" cap="all" dirty="0">
                <a:latin typeface="Arial" panose="020B0604020202020204" pitchFamily="34" charset="0"/>
                <a:cs typeface="Arial" panose="020B0604020202020204" pitchFamily="34" charset="0"/>
              </a:rPr>
              <a:t>सामग्रीहरू प्रदर्शित गर्नुहोस्</a:t>
            </a:r>
          </a:p>
          <a:p>
            <a:pPr marL="571500" indent="-571500" algn="l">
              <a:spcAft>
                <a:spcPts val="1200"/>
              </a:spcAft>
              <a:buFont typeface="Arial" panose="020B0604020202020204" pitchFamily="34" charset="0"/>
              <a:buChar char="•"/>
              <a:defRPr cap="all"/>
            </a:pPr>
            <a:r>
              <a:rPr lang="hi-IN" sz="3200" b="0" cap="all" dirty="0">
                <a:latin typeface="Arial" panose="020B0604020202020204" pitchFamily="34" charset="0"/>
                <a:cs typeface="Arial" panose="020B0604020202020204" pitchFamily="34" charset="0"/>
              </a:rPr>
              <a:t>माइकिङको लागि अत्यावश्यक सेवाहरू प्रयोग गर्नुहोस् (जस्तै फोहोर सङ्कलनका भ्यानहरू, दूध आपूर्ति, आदि)</a:t>
            </a:r>
          </a:p>
          <a:p>
            <a:pPr marL="571500" indent="-571500" algn="l">
              <a:spcAft>
                <a:spcPts val="1200"/>
              </a:spcAft>
              <a:buFont typeface="Arial" panose="020B0604020202020204" pitchFamily="34" charset="0"/>
              <a:buChar char="•"/>
              <a:defRPr cap="all"/>
            </a:pPr>
            <a:r>
              <a:rPr lang="hi-IN" sz="3200" b="0" cap="all" dirty="0">
                <a:latin typeface="Arial" panose="020B0604020202020204" pitchFamily="34" charset="0"/>
                <a:cs typeface="Arial" panose="020B0604020202020204" pitchFamily="34" charset="0"/>
              </a:rPr>
              <a:t>समूहहरूमा व्हाट्सएप सन्देशहरू साझेदारी गर्नुहोस्</a:t>
            </a:r>
          </a:p>
          <a:p>
            <a:pPr marL="571500" indent="-571500" algn="l">
              <a:spcAft>
                <a:spcPts val="1200"/>
              </a:spcAft>
              <a:buFont typeface="Arial" panose="020B0604020202020204" pitchFamily="34" charset="0"/>
              <a:buChar char="•"/>
              <a:defRPr cap="all"/>
            </a:pPr>
            <a:r>
              <a:rPr lang="hi-IN" sz="3200" b="0" cap="all" dirty="0">
                <a:latin typeface="Arial" panose="020B0604020202020204" pitchFamily="34" charset="0"/>
                <a:cs typeface="Arial" panose="020B0604020202020204" pitchFamily="34" charset="0"/>
              </a:rPr>
              <a:t>प्रमुख सन्देशहरू दिनको लागि पकेट बुक प्रयोग गर्नुहोस्</a:t>
            </a:r>
          </a:p>
        </p:txBody>
      </p:sp>
    </p:spTree>
    <p:extLst>
      <p:ext uri="{BB962C8B-B14F-4D97-AF65-F5344CB8AC3E}">
        <p14:creationId xmlns:p14="http://schemas.microsoft.com/office/powerpoint/2010/main" val="2698009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9"/>
                                        </p:tgtEl>
                                        <p:attrNameLst>
                                          <p:attrName>style.visibility</p:attrName>
                                        </p:attrNameLst>
                                      </p:cBhvr>
                                      <p:to>
                                        <p:strVal val="visible"/>
                                      </p:to>
                                    </p:set>
                                    <p:animEffect transition="in" filter="dissolve">
                                      <p:cBhvr>
                                        <p:cTn id="12" dur="500"/>
                                        <p:tgtEl>
                                          <p:spTgt spid="909"/>
                                        </p:tgtEl>
                                      </p:cBhvr>
                                    </p:animEffect>
                                  </p:childTnLst>
                                </p:cTn>
                              </p:par>
                              <p:par>
                                <p:cTn id="13" presetID="1" presetClass="entr" presetSubtype="0" fill="hold" nodeType="withEffect">
                                  <p:stCondLst>
                                    <p:cond delay="0"/>
                                  </p:stCondLst>
                                  <p:childTnLst>
                                    <p:set>
                                      <p:cBhvr>
                                        <p:cTn id="14" dur="1" fill="hold">
                                          <p:stCondLst>
                                            <p:cond delay="0"/>
                                          </p:stCondLst>
                                        </p:cTn>
                                        <p:tgtEl>
                                          <p:spTgt spid="910"/>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908"/>
                                        </p:tgtEl>
                                        <p:attrNameLst>
                                          <p:attrName>style.visibility</p:attrName>
                                        </p:attrNameLst>
                                      </p:cBhvr>
                                      <p:to>
                                        <p:strVal val="visible"/>
                                      </p:to>
                                    </p:set>
                                    <p:animEffect transition="in" filter="dissolve">
                                      <p:cBhvr>
                                        <p:cTn id="17" dur="500"/>
                                        <p:tgtEl>
                                          <p:spTgt spid="9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5"/>
                                        </p:tgtEl>
                                        <p:attrNameLst>
                                          <p:attrName>style.visibility</p:attrName>
                                        </p:attrNameLst>
                                      </p:cBhvr>
                                      <p:to>
                                        <p:strVal val="visible"/>
                                      </p:to>
                                    </p:set>
                                    <p:animEffect transition="in" filter="dissolve">
                                      <p:cBhvr>
                                        <p:cTn id="22" dur="500"/>
                                        <p:tgtEl>
                                          <p:spTgt spid="915"/>
                                        </p:tgtEl>
                                      </p:cBhvr>
                                    </p:animEffect>
                                  </p:childTnLst>
                                </p:cTn>
                              </p:par>
                              <p:par>
                                <p:cTn id="23" presetID="9" presetClass="entr" presetSubtype="0" fill="hold" nodeType="withEffect">
                                  <p:stCondLst>
                                    <p:cond delay="0"/>
                                  </p:stCondLst>
                                  <p:childTnLst>
                                    <p:set>
                                      <p:cBhvr>
                                        <p:cTn id="24" dur="1" fill="hold">
                                          <p:stCondLst>
                                            <p:cond delay="0"/>
                                          </p:stCondLst>
                                        </p:cTn>
                                        <p:tgtEl>
                                          <p:spTgt spid="916"/>
                                        </p:tgtEl>
                                        <p:attrNameLst>
                                          <p:attrName>style.visibility</p:attrName>
                                        </p:attrNameLst>
                                      </p:cBhvr>
                                      <p:to>
                                        <p:strVal val="visible"/>
                                      </p:to>
                                    </p:set>
                                    <p:animEffect transition="in" filter="dissolve">
                                      <p:cBhvr>
                                        <p:cTn id="25" dur="500"/>
                                        <p:tgtEl>
                                          <p:spTgt spid="9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14"/>
                                        </p:tgtEl>
                                        <p:attrNameLst>
                                          <p:attrName>style.visibility</p:attrName>
                                        </p:attrNameLst>
                                      </p:cBhvr>
                                      <p:to>
                                        <p:strVal val="visible"/>
                                      </p:to>
                                    </p:set>
                                    <p:animEffect transition="in" filter="dissolve">
                                      <p:cBhvr>
                                        <p:cTn id="28" dur="500"/>
                                        <p:tgtEl>
                                          <p:spTgt spid="9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12"/>
                                        </p:tgtEl>
                                        <p:attrNameLst>
                                          <p:attrName>style.visibility</p:attrName>
                                        </p:attrNameLst>
                                      </p:cBhvr>
                                      <p:to>
                                        <p:strVal val="visible"/>
                                      </p:to>
                                    </p:set>
                                    <p:animEffect transition="in" filter="dissolve">
                                      <p:cBhvr>
                                        <p:cTn id="33" dur="500"/>
                                        <p:tgtEl>
                                          <p:spTgt spid="9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11"/>
                                        </p:tgtEl>
                                        <p:attrNameLst>
                                          <p:attrName>style.visibility</p:attrName>
                                        </p:attrNameLst>
                                      </p:cBhvr>
                                      <p:to>
                                        <p:strVal val="visible"/>
                                      </p:to>
                                    </p:set>
                                    <p:animEffect transition="in" filter="dissolve">
                                      <p:cBhvr>
                                        <p:cTn id="36" dur="500"/>
                                        <p:tgtEl>
                                          <p:spTgt spid="9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18"/>
                                        </p:tgtEl>
                                        <p:attrNameLst>
                                          <p:attrName>style.visibility</p:attrName>
                                        </p:attrNameLst>
                                      </p:cBhvr>
                                      <p:to>
                                        <p:strVal val="visible"/>
                                      </p:to>
                                    </p:set>
                                    <p:animEffect transition="in" filter="dissolve">
                                      <p:cBhvr>
                                        <p:cTn id="41" dur="500"/>
                                        <p:tgtEl>
                                          <p:spTgt spid="9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17"/>
                                        </p:tgtEl>
                                        <p:attrNameLst>
                                          <p:attrName>style.visibility</p:attrName>
                                        </p:attrNameLst>
                                      </p:cBhvr>
                                      <p:to>
                                        <p:strVal val="visible"/>
                                      </p:to>
                                    </p:set>
                                    <p:animEffect transition="in" filter="dissolve">
                                      <p:cBhvr>
                                        <p:cTn id="44" dur="500"/>
                                        <p:tgtEl>
                                          <p:spTgt spid="9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21"/>
                                        </p:tgtEl>
                                        <p:attrNameLst>
                                          <p:attrName>style.visibility</p:attrName>
                                        </p:attrNameLst>
                                      </p:cBhvr>
                                      <p:to>
                                        <p:strVal val="visible"/>
                                      </p:to>
                                    </p:set>
                                    <p:animEffect transition="in" filter="dissolve">
                                      <p:cBhvr>
                                        <p:cTn id="49" dur="500"/>
                                        <p:tgtEl>
                                          <p:spTgt spid="9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20"/>
                                        </p:tgtEl>
                                        <p:attrNameLst>
                                          <p:attrName>style.visibility</p:attrName>
                                        </p:attrNameLst>
                                      </p:cBhvr>
                                      <p:to>
                                        <p:strVal val="visible"/>
                                      </p:to>
                                    </p:set>
                                    <p:animEffect transition="in" filter="dissolve">
                                      <p:cBhvr>
                                        <p:cTn id="52" dur="500"/>
                                        <p:tgtEl>
                                          <p:spTgt spid="920"/>
                                        </p:tgtEl>
                                      </p:cBhvr>
                                    </p:animEffect>
                                  </p:childTnLst>
                                </p:cTn>
                              </p:par>
                              <p:par>
                                <p:cTn id="53" presetID="9" presetClass="entr" presetSubtype="0" fill="hold" nodeType="withEffect">
                                  <p:stCondLst>
                                    <p:cond delay="0"/>
                                  </p:stCondLst>
                                  <p:childTnLst>
                                    <p:set>
                                      <p:cBhvr>
                                        <p:cTn id="54" dur="1" fill="hold">
                                          <p:stCondLst>
                                            <p:cond delay="0"/>
                                          </p:stCondLst>
                                        </p:cTn>
                                        <p:tgtEl>
                                          <p:spTgt spid="898"/>
                                        </p:tgtEl>
                                        <p:attrNameLst>
                                          <p:attrName>style.visibility</p:attrName>
                                        </p:attrNameLst>
                                      </p:cBhvr>
                                      <p:to>
                                        <p:strVal val="visible"/>
                                      </p:to>
                                    </p:set>
                                    <p:animEffect transition="in" filter="dissolve">
                                      <p:cBhvr>
                                        <p:cTn id="55" dur="500"/>
                                        <p:tgtEl>
                                          <p:spTgt spid="89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0" animBg="1"/>
      <p:bldP spid="909" grpId="0" animBg="1"/>
      <p:bldP spid="911" grpId="0" animBg="1"/>
      <p:bldP spid="912" grpId="0" animBg="1"/>
      <p:bldP spid="914" grpId="0" animBg="1"/>
      <p:bldP spid="915" grpId="0" animBg="1"/>
      <p:bldP spid="917" grpId="0" animBg="1"/>
      <p:bldP spid="918" grpId="0" animBg="1"/>
      <p:bldP spid="920" grpId="0" animBg="1"/>
      <p:bldP spid="921"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0" name="Group"/>
          <p:cNvGrpSpPr/>
          <p:nvPr/>
        </p:nvGrpSpPr>
        <p:grpSpPr>
          <a:xfrm>
            <a:off x="300010" y="12315300"/>
            <a:ext cx="4601210" cy="995767"/>
            <a:chOff x="0" y="0"/>
            <a:chExt cx="4601208" cy="995765"/>
          </a:xfrm>
        </p:grpSpPr>
        <p:pic>
          <p:nvPicPr>
            <p:cNvPr id="92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2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2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2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2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931" name="Rounded Rectangle"/>
          <p:cNvSpPr/>
          <p:nvPr/>
        </p:nvSpPr>
        <p:spPr>
          <a:xfrm>
            <a:off x="1428416" y="2339790"/>
            <a:ext cx="22051367" cy="9975510"/>
          </a:xfrm>
          <a:prstGeom prst="roundRect">
            <a:avLst>
              <a:gd name="adj" fmla="val 1851"/>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a:solidFill>
                  <a:srgbClr val="FFFFFF"/>
                </a:solidFill>
              </a:defRPr>
            </a:pPr>
            <a:endParaRPr b="0" dirty="0">
              <a:latin typeface="Arial" panose="020B0604020202020204" pitchFamily="34" charset="0"/>
              <a:cs typeface="Arial" panose="020B0604020202020204" pitchFamily="34" charset="0"/>
            </a:endParaRPr>
          </a:p>
        </p:txBody>
      </p:sp>
      <p:sp>
        <p:nvSpPr>
          <p:cNvPr id="932" name="Always be polite. The SARS-CoV-2 virus can infect anyone, anywhere. Do not discriminate, shout, or use rude language.…"/>
          <p:cNvSpPr txBox="1"/>
          <p:nvPr/>
        </p:nvSpPr>
        <p:spPr>
          <a:xfrm>
            <a:off x="1851660" y="3662635"/>
            <a:ext cx="21246271" cy="7566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सधैँ नम्र रहनुहोस्। जो कोही पनि, जहाँसुकै</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संक्रमित हुन सक्नुहुन्छ। भेदभाव गर्ने,</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चिच्याउने, वा असभ्य भाषा प्रयोग नगर्नुहोस्।</a:t>
            </a:r>
          </a:p>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मानिसहरूलाई तपाईँको भ्रमणको उद्देश्य र</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तपाईँले खोजिरहनु भएको जवाफका साथमा</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तपाईँले के गर्नुहुन्छ बताउनुहोस्। भन्नुहोस् कि</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यो समर्थन हो जुन सरकारले सबै</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नागरिकहरूलाई दिइरहेको छ।</a:t>
            </a:r>
          </a:p>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बिरामीबाट सही जानकारी लिनुहोस्:</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तिनीहरूको नाम, जन्म मिति, यात्रा इतिहास,</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लक्षणहरूको सूची, अभिलेख गर्नुहोस् र</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निगरानी ढाँचा अनुसार सञ्चार गर्नुहोस्।</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जानकारी स्पष्टसँग लेख्नुहोस्</a:t>
            </a:r>
          </a:p>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सचेत रहनुहोस् कि संदिग्ध र पुष्टि भएका</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मामिलाहरू, र उनीहरूसँगै आएका कुनै पनि</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आगन्तुकहरू तनावमा वा डराउन सक्छन्।</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त्यसैले, तपाईँले गर्न सक्ने सबैभन्दा महत्त्वपूर्ण</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कुरा भनेको प्रश्नहरू र चिन्ताहरू ध्यानपूर्वक</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सुन्नु हो।</a:t>
            </a:r>
          </a:p>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जब तपाईँले मानिसहरूलाई भेट्नुहुन्छ, स्पर्श</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वा प्रत्यक्ष शारीरिक सम्पर्कबाट बच्नुहोस्। यो</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कुनै पनि तरिका सङ्क्रमण सर्नको लागि सही</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छ। तपाईँले अन्तरक्रिया गर्दा १ मिटर भन्दा</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बढीको दूरी कायम गर्नुहोस्।</a:t>
            </a:r>
          </a:p>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परिस्थिति अनुकूल हुन्छ भने, खुला ठाउँमा बस्नु</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र परिवारका सदस्यहरूसहित कुराकानी गर्नु</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राम्रो हुन्छ।</a:t>
            </a:r>
          </a:p>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प्रश्नहरू सोध्नुहोस् र एकदमै यथार्थ विवरणहरू</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प्राप्त गर्नुहोस्। तपाईँ लेख्दै गर्दा, तपाईँको लेखन</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स्पष्ट छ र पूर्ण जानकारी (ठेगानाहरू, नाम,</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सम्पर्क नम्बरहरू) स्पष्ट रूपमा लेखिएको छ</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भनी निश्चित गर्नुहोस्।</a:t>
            </a:r>
            <a:endParaRPr lang="en-US" sz="2700" b="0" dirty="0">
              <a:latin typeface="Arial" panose="020B0604020202020204" pitchFamily="34" charset="0"/>
              <a:cs typeface="Arial" panose="020B0604020202020204" pitchFamily="34" charset="0"/>
            </a:endParaRPr>
          </a:p>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तपाईँले मानिसहरूलाई दिनु भएको सन्देश</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उनीहरूले बुझिरहेका छन् वा छैनन् भनेर जाँच</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गर्न उनीहरूलाई तपाईँले भन्नुभएको कुरा</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दोहोर्याएर सोध्नुहोस्।</a:t>
            </a:r>
          </a:p>
          <a:p>
            <a:pPr marL="182879" indent="-182879" algn="l" defTabSz="914400">
              <a:spcBef>
                <a:spcPts val="1200"/>
              </a:spcBef>
              <a:buClr>
                <a:srgbClr val="000000"/>
              </a:buClr>
              <a:buSzPct val="85000"/>
              <a:buFont typeface="Gill Sans"/>
              <a:buChar char="▪"/>
              <a:defRPr b="0" cap="all"/>
            </a:pPr>
            <a:r>
              <a:rPr lang="hi-IN" sz="2700" b="0" dirty="0">
                <a:latin typeface="Arial" panose="020B0604020202020204" pitchFamily="34" charset="0"/>
                <a:cs typeface="Arial" panose="020B0604020202020204" pitchFamily="34" charset="0"/>
              </a:rPr>
              <a:t>यदि त्यहाँ प्रश्नहरू छन् र तपाईँसँग उत्तरहरू</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छन् भने, तपाईँले यसलाई समुदायका</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सदस्यसँग साझा गर्नुपर्छ। यद्यपि, यदि</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तपाईँसँग उत्तर छैन भने पनि, त्यसो भन्न</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नहिचकिचाउनुहोस्। </a:t>
            </a:r>
            <a:r>
              <a:rPr lang="en-US" sz="2700" b="0" dirty="0">
                <a:latin typeface="Arial" panose="020B0604020202020204" pitchFamily="34" charset="0"/>
                <a:cs typeface="Arial" panose="020B0604020202020204" pitchFamily="34" charset="0"/>
              </a:rPr>
              <a:t>COVID-19 </a:t>
            </a:r>
            <a:r>
              <a:rPr lang="hi-IN" sz="2700" b="0" dirty="0">
                <a:latin typeface="Arial" panose="020B0604020202020204" pitchFamily="34" charset="0"/>
                <a:cs typeface="Arial" panose="020B0604020202020204" pitchFamily="34" charset="0"/>
              </a:rPr>
              <a:t>को बारेमा</a:t>
            </a:r>
            <a:r>
              <a:rPr lang="en-US" sz="2700" b="0" dirty="0">
                <a:latin typeface="Arial" panose="020B0604020202020204" pitchFamily="34" charset="0"/>
                <a:cs typeface="Arial" panose="020B0604020202020204" pitchFamily="34" charset="0"/>
              </a:rPr>
              <a:t> </a:t>
            </a:r>
            <a:r>
              <a:rPr lang="hi-IN" sz="2700" b="0" dirty="0">
                <a:latin typeface="Arial" panose="020B0604020202020204" pitchFamily="34" charset="0"/>
                <a:cs typeface="Arial" panose="020B0604020202020204" pitchFamily="34" charset="0"/>
              </a:rPr>
              <a:t>अझै धेरै कुरा थाहा छैनन्</a:t>
            </a:r>
            <a:endParaRPr sz="2700"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FF175A5-B046-9346-B594-75098F19E181}"/>
              </a:ext>
            </a:extLst>
          </p:cNvPr>
          <p:cNvGrpSpPr/>
          <p:nvPr/>
        </p:nvGrpSpPr>
        <p:grpSpPr>
          <a:xfrm>
            <a:off x="5284868" y="360444"/>
            <a:ext cx="13814264" cy="1223723"/>
            <a:chOff x="5284868" y="360444"/>
            <a:chExt cx="13814264" cy="1223723"/>
          </a:xfrm>
        </p:grpSpPr>
        <p:sp>
          <p:nvSpPr>
            <p:cNvPr id="933" name="Rounded Rectangle"/>
            <p:cNvSpPr/>
            <p:nvPr/>
          </p:nvSpPr>
          <p:spPr>
            <a:xfrm>
              <a:off x="5284868" y="360444"/>
              <a:ext cx="1381426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34" name="WHAT IS STIGMA"/>
            <p:cNvSpPr txBox="1"/>
            <p:nvPr/>
          </p:nvSpPr>
          <p:spPr>
            <a:xfrm>
              <a:off x="5332746" y="391143"/>
              <a:ext cx="13718507"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cap="all">
                  <a:solidFill>
                    <a:srgbClr val="002135"/>
                  </a:solidFill>
                </a:defRPr>
              </a:lvl1pPr>
            </a:lstStyle>
            <a:p>
              <a:r>
                <a:rPr lang="hi-IN" b="0" dirty="0">
                  <a:latin typeface="Arial" panose="020B0604020202020204" pitchFamily="34" charset="0"/>
                  <a:cs typeface="Arial" panose="020B0604020202020204" pitchFamily="34" charset="0"/>
                </a:rPr>
                <a:t>सञ्चार: कसरी?</a:t>
              </a:r>
              <a:endParaRPr b="0" dirty="0">
                <a:latin typeface="Arial" panose="020B0604020202020204" pitchFamily="34" charset="0"/>
                <a:cs typeface="Arial" panose="020B0604020202020204" pitchFamily="34" charset="0"/>
              </a:endParaRPr>
            </a:p>
          </p:txBody>
        </p:sp>
      </p:grpSp>
      <p:grpSp>
        <p:nvGrpSpPr>
          <p:cNvPr id="937" name="Group"/>
          <p:cNvGrpSpPr/>
          <p:nvPr/>
        </p:nvGrpSpPr>
        <p:grpSpPr>
          <a:xfrm>
            <a:off x="23097931" y="13055999"/>
            <a:ext cx="2098868" cy="1540535"/>
            <a:chOff x="0" y="2515"/>
            <a:chExt cx="2098867" cy="1540534"/>
          </a:xfrm>
        </p:grpSpPr>
        <p:sp>
          <p:nvSpPr>
            <p:cNvPr id="935" name="31"/>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4</a:t>
              </a:r>
              <a:endParaRPr b="0" dirty="0">
                <a:latin typeface="Arial" panose="020B0604020202020204" pitchFamily="34" charset="0"/>
                <a:cs typeface="Arial" panose="020B0604020202020204" pitchFamily="34" charset="0"/>
              </a:endParaRPr>
            </a:p>
          </p:txBody>
        </p:sp>
        <p:pic>
          <p:nvPicPr>
            <p:cNvPr id="93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1"/>
                                        </p:tgtEl>
                                        <p:attrNameLst>
                                          <p:attrName>style.visibility</p:attrName>
                                        </p:attrNameLst>
                                      </p:cBhvr>
                                      <p:to>
                                        <p:strVal val="visible"/>
                                      </p:to>
                                    </p:set>
                                    <p:animEffect transition="in" filter="fade">
                                      <p:cBhvr>
                                        <p:cTn id="12" dur="500"/>
                                        <p:tgtEl>
                                          <p:spTgt spid="9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2">
                                            <p:txEl>
                                              <p:pRg st="0" end="0"/>
                                            </p:txEl>
                                          </p:spTgt>
                                        </p:tgtEl>
                                        <p:attrNameLst>
                                          <p:attrName>style.visibility</p:attrName>
                                        </p:attrNameLst>
                                      </p:cBhvr>
                                      <p:to>
                                        <p:strVal val="visible"/>
                                      </p:to>
                                    </p:set>
                                    <p:animEffect transition="in" filter="fade">
                                      <p:cBhvr>
                                        <p:cTn id="17" dur="500"/>
                                        <p:tgtEl>
                                          <p:spTgt spid="9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2">
                                            <p:txEl>
                                              <p:pRg st="1" end="1"/>
                                            </p:txEl>
                                          </p:spTgt>
                                        </p:tgtEl>
                                        <p:attrNameLst>
                                          <p:attrName>style.visibility</p:attrName>
                                        </p:attrNameLst>
                                      </p:cBhvr>
                                      <p:to>
                                        <p:strVal val="visible"/>
                                      </p:to>
                                    </p:set>
                                    <p:animEffect transition="in" filter="fade">
                                      <p:cBhvr>
                                        <p:cTn id="22" dur="500"/>
                                        <p:tgtEl>
                                          <p:spTgt spid="9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2">
                                            <p:txEl>
                                              <p:pRg st="2" end="2"/>
                                            </p:txEl>
                                          </p:spTgt>
                                        </p:tgtEl>
                                        <p:attrNameLst>
                                          <p:attrName>style.visibility</p:attrName>
                                        </p:attrNameLst>
                                      </p:cBhvr>
                                      <p:to>
                                        <p:strVal val="visible"/>
                                      </p:to>
                                    </p:set>
                                    <p:animEffect transition="in" filter="fade">
                                      <p:cBhvr>
                                        <p:cTn id="27" dur="500"/>
                                        <p:tgtEl>
                                          <p:spTgt spid="93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32">
                                            <p:txEl>
                                              <p:pRg st="3" end="3"/>
                                            </p:txEl>
                                          </p:spTgt>
                                        </p:tgtEl>
                                        <p:attrNameLst>
                                          <p:attrName>style.visibility</p:attrName>
                                        </p:attrNameLst>
                                      </p:cBhvr>
                                      <p:to>
                                        <p:strVal val="visible"/>
                                      </p:to>
                                    </p:set>
                                    <p:animEffect transition="in" filter="fade">
                                      <p:cBhvr>
                                        <p:cTn id="32" dur="500"/>
                                        <p:tgtEl>
                                          <p:spTgt spid="93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2">
                                            <p:txEl>
                                              <p:pRg st="4" end="4"/>
                                            </p:txEl>
                                          </p:spTgt>
                                        </p:tgtEl>
                                        <p:attrNameLst>
                                          <p:attrName>style.visibility</p:attrName>
                                        </p:attrNameLst>
                                      </p:cBhvr>
                                      <p:to>
                                        <p:strVal val="visible"/>
                                      </p:to>
                                    </p:set>
                                    <p:animEffect transition="in" filter="fade">
                                      <p:cBhvr>
                                        <p:cTn id="37" dur="500"/>
                                        <p:tgtEl>
                                          <p:spTgt spid="93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2">
                                            <p:txEl>
                                              <p:pRg st="5" end="5"/>
                                            </p:txEl>
                                          </p:spTgt>
                                        </p:tgtEl>
                                        <p:attrNameLst>
                                          <p:attrName>style.visibility</p:attrName>
                                        </p:attrNameLst>
                                      </p:cBhvr>
                                      <p:to>
                                        <p:strVal val="visible"/>
                                      </p:to>
                                    </p:set>
                                    <p:animEffect transition="in" filter="fade">
                                      <p:cBhvr>
                                        <p:cTn id="42" dur="500"/>
                                        <p:tgtEl>
                                          <p:spTgt spid="93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2">
                                            <p:txEl>
                                              <p:pRg st="6" end="6"/>
                                            </p:txEl>
                                          </p:spTgt>
                                        </p:tgtEl>
                                        <p:attrNameLst>
                                          <p:attrName>style.visibility</p:attrName>
                                        </p:attrNameLst>
                                      </p:cBhvr>
                                      <p:to>
                                        <p:strVal val="visible"/>
                                      </p:to>
                                    </p:set>
                                    <p:animEffect transition="in" filter="fade">
                                      <p:cBhvr>
                                        <p:cTn id="47" dur="500"/>
                                        <p:tgtEl>
                                          <p:spTgt spid="93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32">
                                            <p:txEl>
                                              <p:pRg st="7" end="7"/>
                                            </p:txEl>
                                          </p:spTgt>
                                        </p:tgtEl>
                                        <p:attrNameLst>
                                          <p:attrName>style.visibility</p:attrName>
                                        </p:attrNameLst>
                                      </p:cBhvr>
                                      <p:to>
                                        <p:strVal val="visible"/>
                                      </p:to>
                                    </p:set>
                                    <p:animEffect transition="in" filter="fade">
                                      <p:cBhvr>
                                        <p:cTn id="52" dur="500"/>
                                        <p:tgtEl>
                                          <p:spTgt spid="93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32">
                                            <p:txEl>
                                              <p:pRg st="8" end="8"/>
                                            </p:txEl>
                                          </p:spTgt>
                                        </p:tgtEl>
                                        <p:attrNameLst>
                                          <p:attrName>style.visibility</p:attrName>
                                        </p:attrNameLst>
                                      </p:cBhvr>
                                      <p:to>
                                        <p:strVal val="visible"/>
                                      </p:to>
                                    </p:set>
                                    <p:animEffect transition="in" filter="fade">
                                      <p:cBhvr>
                                        <p:cTn id="57" dur="500"/>
                                        <p:tgtEl>
                                          <p:spTgt spid="93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0" animBg="1"/>
      <p:bldP spid="932"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6" name="Group"/>
          <p:cNvGrpSpPr/>
          <p:nvPr/>
        </p:nvGrpSpPr>
        <p:grpSpPr>
          <a:xfrm>
            <a:off x="300010" y="12315300"/>
            <a:ext cx="4601210" cy="995767"/>
            <a:chOff x="0" y="0"/>
            <a:chExt cx="4601208" cy="995765"/>
          </a:xfrm>
        </p:grpSpPr>
        <p:pic>
          <p:nvPicPr>
            <p:cNvPr id="94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4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4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4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4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49" name="Group"/>
          <p:cNvGrpSpPr/>
          <p:nvPr/>
        </p:nvGrpSpPr>
        <p:grpSpPr>
          <a:xfrm>
            <a:off x="23097931" y="13055999"/>
            <a:ext cx="2098868" cy="1540535"/>
            <a:chOff x="0" y="2515"/>
            <a:chExt cx="2098867" cy="1540534"/>
          </a:xfrm>
        </p:grpSpPr>
        <p:sp>
          <p:nvSpPr>
            <p:cNvPr id="947" name="33"/>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5</a:t>
              </a:r>
              <a:endParaRPr b="0" dirty="0">
                <a:latin typeface="Arial" panose="020B0604020202020204" pitchFamily="34" charset="0"/>
                <a:cs typeface="Arial" panose="020B0604020202020204" pitchFamily="34" charset="0"/>
              </a:endParaRPr>
            </a:p>
          </p:txBody>
        </p:sp>
        <p:pic>
          <p:nvPicPr>
            <p:cNvPr id="94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50" name="Rounded Rectangle"/>
          <p:cNvSpPr/>
          <p:nvPr/>
        </p:nvSpPr>
        <p:spPr>
          <a:xfrm>
            <a:off x="356187" y="493280"/>
            <a:ext cx="7489940"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1" name="mask management"/>
          <p:cNvSpPr txBox="1"/>
          <p:nvPr/>
        </p:nvSpPr>
        <p:spPr>
          <a:xfrm>
            <a:off x="517186" y="699910"/>
            <a:ext cx="4238340"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r>
              <a:rPr lang="hi-IN" b="0" dirty="0">
                <a:latin typeface="Arial" panose="020B0604020202020204" pitchFamily="34" charset="0"/>
                <a:cs typeface="Arial" panose="020B0604020202020204" pitchFamily="34" charset="0"/>
              </a:rPr>
              <a:t>मास्क व्यवस्थापन</a:t>
            </a:r>
            <a:endParaRPr b="0" dirty="0">
              <a:latin typeface="Arial" panose="020B0604020202020204" pitchFamily="34" charset="0"/>
              <a:cs typeface="Arial" panose="020B0604020202020204" pitchFamily="34" charset="0"/>
            </a:endParaRPr>
          </a:p>
        </p:txBody>
      </p:sp>
      <p:sp>
        <p:nvSpPr>
          <p:cNvPr id="952" name="Rounded Rectangle"/>
          <p:cNvSpPr/>
          <p:nvPr/>
        </p:nvSpPr>
        <p:spPr>
          <a:xfrm>
            <a:off x="8035101" y="462445"/>
            <a:ext cx="15722042" cy="5407414"/>
          </a:xfrm>
          <a:prstGeom prst="roundRect">
            <a:avLst>
              <a:gd name="adj" fmla="val 392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3" name="Rounded Rectangle"/>
          <p:cNvSpPr/>
          <p:nvPr/>
        </p:nvSpPr>
        <p:spPr>
          <a:xfrm>
            <a:off x="8035102" y="6206254"/>
            <a:ext cx="15720054" cy="6989992"/>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pic>
        <p:nvPicPr>
          <p:cNvPr id="957" name="Image" descr="Image"/>
          <p:cNvPicPr>
            <a:picLocks noChangeAspect="1"/>
          </p:cNvPicPr>
          <p:nvPr/>
        </p:nvPicPr>
        <p:blipFill>
          <a:blip r:embed="rId7"/>
          <a:stretch>
            <a:fillRect/>
          </a:stretch>
        </p:blipFill>
        <p:spPr>
          <a:xfrm>
            <a:off x="645496" y="1924069"/>
            <a:ext cx="3145434" cy="3145435"/>
          </a:xfrm>
          <a:prstGeom prst="rect">
            <a:avLst/>
          </a:prstGeom>
          <a:ln w="12700">
            <a:miter lim="400000"/>
          </a:ln>
        </p:spPr>
      </p:pic>
      <p:pic>
        <p:nvPicPr>
          <p:cNvPr id="958" name="Image" descr="Image"/>
          <p:cNvPicPr>
            <a:picLocks noChangeAspect="1"/>
          </p:cNvPicPr>
          <p:nvPr/>
        </p:nvPicPr>
        <p:blipFill>
          <a:blip r:embed="rId8"/>
          <a:stretch>
            <a:fillRect/>
          </a:stretch>
        </p:blipFill>
        <p:spPr>
          <a:xfrm>
            <a:off x="4620000" y="1924069"/>
            <a:ext cx="3145435" cy="3145435"/>
          </a:xfrm>
          <a:prstGeom prst="rect">
            <a:avLst/>
          </a:prstGeom>
          <a:ln w="12700">
            <a:miter lim="400000"/>
          </a:ln>
        </p:spPr>
      </p:pic>
      <p:pic>
        <p:nvPicPr>
          <p:cNvPr id="959" name="Image" descr="Image"/>
          <p:cNvPicPr>
            <a:picLocks noChangeAspect="1"/>
          </p:cNvPicPr>
          <p:nvPr/>
        </p:nvPicPr>
        <p:blipFill>
          <a:blip r:embed="rId9"/>
          <a:stretch>
            <a:fillRect/>
          </a:stretch>
        </p:blipFill>
        <p:spPr>
          <a:xfrm>
            <a:off x="2218213" y="9045560"/>
            <a:ext cx="3633995" cy="3004307"/>
          </a:xfrm>
          <a:prstGeom prst="rect">
            <a:avLst/>
          </a:prstGeom>
          <a:ln w="12700">
            <a:miter lim="400000"/>
          </a:ln>
        </p:spPr>
      </p:pic>
      <p:sp>
        <p:nvSpPr>
          <p:cNvPr id="21" name="Use a Mask Correctly:…">
            <a:extLst>
              <a:ext uri="{FF2B5EF4-FFF2-40B4-BE49-F238E27FC236}">
                <a16:creationId xmlns:a16="http://schemas.microsoft.com/office/drawing/2014/main" id="{68D53009-D6AE-F343-8423-8BD47AAE203C}"/>
              </a:ext>
            </a:extLst>
          </p:cNvPr>
          <p:cNvSpPr txBox="1"/>
          <p:nvPr/>
        </p:nvSpPr>
        <p:spPr>
          <a:xfrm>
            <a:off x="9095973" y="854260"/>
            <a:ext cx="14001958" cy="4473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1200"/>
              </a:spcBef>
              <a:defRPr sz="2800" b="0" cap="all"/>
            </a:pPr>
            <a:r>
              <a:rPr lang="hi-IN" b="0" dirty="0">
                <a:ln w="3175">
                  <a:noFill/>
                </a:ln>
                <a:latin typeface="Arial" panose="020B0604020202020204" pitchFamily="34" charset="0"/>
                <a:cs typeface="Arial" panose="020B0604020202020204" pitchFamily="34" charset="0"/>
              </a:rPr>
              <a:t>सही तरिकामा मास्क प्रयोग गर्नुहोस्:</a:t>
            </a:r>
          </a:p>
          <a:p>
            <a:pPr marL="457200" indent="-457200" algn="l" defTabSz="914400">
              <a:spcBef>
                <a:spcPts val="1200"/>
              </a:spcBef>
              <a:buFont typeface="Arial" panose="020B0604020202020204" pitchFamily="34" charset="0"/>
              <a:buChar char="•"/>
              <a:defRPr sz="2800" b="0" cap="all"/>
            </a:pPr>
            <a:r>
              <a:rPr lang="hi-IN" b="0" dirty="0">
                <a:ln w="3175">
                  <a:noFill/>
                </a:ln>
                <a:latin typeface="Arial" panose="020B0604020202020204" pitchFamily="34" charset="0"/>
                <a:cs typeface="Arial" panose="020B0604020202020204" pitchFamily="34" charset="0"/>
              </a:rPr>
              <a:t>पट्ट्याइएको भागलाई खोलेर, तल पार्दै, नाक, मुख र चिउँडोसम्म ढाक्नुहोस्।</a:t>
            </a:r>
          </a:p>
          <a:p>
            <a:pPr marL="457200" indent="-457200" algn="l" defTabSz="914400">
              <a:spcBef>
                <a:spcPts val="1200"/>
              </a:spcBef>
              <a:buFont typeface="Arial" panose="020B0604020202020204" pitchFamily="34" charset="0"/>
              <a:buChar char="•"/>
              <a:defRPr sz="2800" b="0" cap="all"/>
            </a:pPr>
            <a:r>
              <a:rPr lang="hi-IN" b="0" dirty="0">
                <a:ln w="3175">
                  <a:noFill/>
                </a:ln>
                <a:latin typeface="Arial" panose="020B0604020202020204" pitchFamily="34" charset="0"/>
                <a:cs typeface="Arial" panose="020B0604020202020204" pitchFamily="34" charset="0"/>
              </a:rPr>
              <a:t>नाकको टुक्रालाई नाकको टुप्पोसम्म ढाक्नुहोस्। बाँधिएक धागोहरूमा माथिल्लो धागोलाई कानमाथि टाउकोसम्म बाँधनुहोस, तल्लो धागोलाई घाँटीको पछाडि पुर्‍याएर बाँध्नुहोस्।</a:t>
            </a:r>
          </a:p>
          <a:p>
            <a:pPr marL="457200" indent="-457200" algn="l" defTabSz="914400">
              <a:spcBef>
                <a:spcPts val="1200"/>
              </a:spcBef>
              <a:buFont typeface="Arial" panose="020B0604020202020204" pitchFamily="34" charset="0"/>
              <a:buChar char="•"/>
              <a:defRPr sz="2800" b="0" cap="all"/>
            </a:pPr>
            <a:r>
              <a:rPr lang="hi-IN" b="0" dirty="0">
                <a:ln w="3175">
                  <a:noFill/>
                </a:ln>
                <a:latin typeface="Arial" panose="020B0604020202020204" pitchFamily="34" charset="0"/>
                <a:cs typeface="Arial" panose="020B0604020202020204" pitchFamily="34" charset="0"/>
              </a:rPr>
              <a:t>मास्कको दुबै छेगमा कुनै खाली ठाउँ नछोड्नुहोस्, उपयुक्त गर्न समायोजित गर्नुहोस्।</a:t>
            </a:r>
          </a:p>
          <a:p>
            <a:pPr marL="457200" indent="-457200" algn="l" defTabSz="914400">
              <a:spcBef>
                <a:spcPts val="1200"/>
              </a:spcBef>
              <a:buFont typeface="Arial" panose="020B0604020202020204" pitchFamily="34" charset="0"/>
              <a:buChar char="•"/>
              <a:defRPr sz="2800" b="0" cap="all"/>
            </a:pPr>
            <a:r>
              <a:rPr lang="hi-IN" b="0" dirty="0">
                <a:ln w="3175">
                  <a:noFill/>
                </a:ln>
                <a:latin typeface="Arial" panose="020B0604020202020204" pitchFamily="34" charset="0"/>
                <a:cs typeface="Arial" panose="020B0604020202020204" pitchFamily="34" charset="0"/>
              </a:rPr>
              <a:t>मास्कलाई नतान्नुहोस् वा घाँटीबाट नझुन्ड्याउनुहोस्</a:t>
            </a:r>
          </a:p>
          <a:p>
            <a:pPr marL="457200" indent="-457200" algn="l" defTabSz="914400">
              <a:spcBef>
                <a:spcPts val="1200"/>
              </a:spcBef>
              <a:buFont typeface="Arial" panose="020B0604020202020204" pitchFamily="34" charset="0"/>
              <a:buChar char="•"/>
              <a:defRPr sz="2800" b="0" cap="all"/>
            </a:pPr>
            <a:r>
              <a:rPr lang="hi-IN" b="0" dirty="0">
                <a:ln w="3175">
                  <a:noFill/>
                </a:ln>
                <a:latin typeface="Arial" panose="020B0604020202020204" pitchFamily="34" charset="0"/>
                <a:cs typeface="Arial" panose="020B0604020202020204" pitchFamily="34" charset="0"/>
              </a:rPr>
              <a:t>प्रयोगमा रहँदा मास्कलाई स्पर्श गर्नबाट बच्नुहोस्।</a:t>
            </a:r>
          </a:p>
          <a:p>
            <a:pPr marL="457200" indent="-457200" algn="l" defTabSz="914400">
              <a:spcBef>
                <a:spcPts val="1200"/>
              </a:spcBef>
              <a:buFont typeface="Arial" panose="020B0604020202020204" pitchFamily="34" charset="0"/>
              <a:buChar char="•"/>
              <a:defRPr sz="2800" b="0" cap="all"/>
            </a:pPr>
            <a:r>
              <a:rPr lang="hi-IN" b="0" dirty="0">
                <a:ln w="3175">
                  <a:noFill/>
                </a:ln>
                <a:latin typeface="Arial" panose="020B0604020202020204" pitchFamily="34" charset="0"/>
                <a:cs typeface="Arial" panose="020B0604020202020204" pitchFamily="34" charset="0"/>
              </a:rPr>
              <a:t>6 -8 घण्टाको बीचमा, मास्क ओसिलो/चिसो हुने बित्तिकै नयाँ सफा, सुक्खा मास्क बदल्नुहोस्</a:t>
            </a:r>
          </a:p>
        </p:txBody>
      </p:sp>
      <p:sp>
        <p:nvSpPr>
          <p:cNvPr id="22" name="Removing and Disposing the Mask…">
            <a:extLst>
              <a:ext uri="{FF2B5EF4-FFF2-40B4-BE49-F238E27FC236}">
                <a16:creationId xmlns:a16="http://schemas.microsoft.com/office/drawing/2014/main" id="{F8EC6D2D-985F-B544-9704-19FC70A7F2BB}"/>
              </a:ext>
            </a:extLst>
          </p:cNvPr>
          <p:cNvSpPr txBox="1"/>
          <p:nvPr/>
        </p:nvSpPr>
        <p:spPr>
          <a:xfrm>
            <a:off x="8498279" y="6494497"/>
            <a:ext cx="15009324" cy="6374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lnSpc>
                <a:spcPct val="150000"/>
              </a:lnSpc>
              <a:spcBef>
                <a:spcPts val="1200"/>
              </a:spcBef>
              <a:defRPr sz="2800" b="0" cap="all">
                <a:solidFill>
                  <a:srgbClr val="FFFFFF"/>
                </a:solidFill>
              </a:defRPr>
            </a:pPr>
            <a:r>
              <a:rPr lang="hi-IN" sz="2600" b="0" dirty="0">
                <a:ln w="3175">
                  <a:noFill/>
                </a:ln>
                <a:solidFill>
                  <a:sysClr val="windowText" lastClr="000000"/>
                </a:solidFill>
                <a:latin typeface="Arial" panose="020B0604020202020204" pitchFamily="34" charset="0"/>
                <a:cs typeface="Arial" panose="020B0604020202020204" pitchFamily="34" charset="0"/>
              </a:rPr>
              <a:t>मास्क हटाउने वा व्यवस्था गर्ने</a:t>
            </a:r>
          </a:p>
          <a:p>
            <a:pPr marL="457200" indent="-457200" algn="l" defTabSz="914400">
              <a:lnSpc>
                <a:spcPct val="150000"/>
              </a:lnSpc>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ln w="3175">
                  <a:noFill/>
                </a:ln>
                <a:solidFill>
                  <a:sysClr val="windowText" lastClr="000000"/>
                </a:solidFill>
                <a:latin typeface="Arial" panose="020B0604020202020204" pitchFamily="34" charset="0"/>
                <a:cs typeface="Arial" panose="020B0604020202020204" pitchFamily="34" charset="0"/>
              </a:rPr>
              <a:t>एक पटक-प्रयोग गर्ने मास्क पुन: प्रयोग नगर्नुहोस्</a:t>
            </a:r>
          </a:p>
          <a:p>
            <a:pPr marL="457200" indent="-457200" algn="l" defTabSz="914400">
              <a:lnSpc>
                <a:spcPct val="150000"/>
              </a:lnSpc>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ln w="3175">
                  <a:noFill/>
                </a:ln>
                <a:solidFill>
                  <a:sysClr val="windowText" lastClr="000000"/>
                </a:solidFill>
                <a:latin typeface="Arial" panose="020B0604020202020204" pitchFamily="34" charset="0"/>
                <a:cs typeface="Arial" panose="020B0604020202020204" pitchFamily="34" charset="0"/>
              </a:rPr>
              <a:t>हटाउनुहुँदा मास्कको अन्य बाह्य भागहरू नछुनुहोस्।</a:t>
            </a:r>
          </a:p>
          <a:p>
            <a:pPr marL="457200" indent="-457200" algn="l" defTabSz="914400">
              <a:lnSpc>
                <a:spcPct val="150000"/>
              </a:lnSpc>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ln w="3175">
                  <a:noFill/>
                </a:ln>
                <a:solidFill>
                  <a:sysClr val="windowText" lastClr="000000"/>
                </a:solidFill>
                <a:latin typeface="Arial" panose="020B0604020202020204" pitchFamily="34" charset="0"/>
                <a:cs typeface="Arial" panose="020B0604020202020204" pitchFamily="34" charset="0"/>
              </a:rPr>
              <a:t>मास्क हटाउनको लागि पहिले तलको धागो र त्यसपछि माथिको धागो खोल्नुहोस् र मास्कलाई माथिल्लो धागोहरू प्रयोग गरी समात्नुहोस। अन्य बाह्य भागहरू सम्भावित रूपमा दूषित हुन सक्छन्</a:t>
            </a:r>
          </a:p>
          <a:p>
            <a:pPr marL="457200" indent="-457200" algn="l" defTabSz="914400">
              <a:lnSpc>
                <a:spcPct val="150000"/>
              </a:lnSpc>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ln w="3175">
                  <a:noFill/>
                </a:ln>
                <a:solidFill>
                  <a:sysClr val="windowText" lastClr="000000"/>
                </a:solidFill>
                <a:latin typeface="Arial" panose="020B0604020202020204" pitchFamily="34" charset="0"/>
                <a:cs typeface="Arial" panose="020B0604020202020204" pitchFamily="34" charset="0"/>
              </a:rPr>
              <a:t>उपयुक्त तरिकाको प्रयोग गरेर मास्क हटाउनुहोस् (अर्थात् अगाडि नछोउनुहोस् तर पछाडिबाट डोरी हटाउनुहोस्)</a:t>
            </a:r>
          </a:p>
          <a:p>
            <a:pPr marL="457200" indent="-457200" algn="l" defTabSz="914400">
              <a:lnSpc>
                <a:spcPct val="150000"/>
              </a:lnSpc>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ln w="3175">
                  <a:noFill/>
                </a:ln>
                <a:solidFill>
                  <a:sysClr val="windowText" lastClr="000000"/>
                </a:solidFill>
                <a:latin typeface="Arial" panose="020B0604020202020204" pitchFamily="34" charset="0"/>
                <a:cs typeface="Arial" panose="020B0604020202020204" pitchFamily="34" charset="0"/>
              </a:rPr>
              <a:t>हटाएपछि वा जब पनि तपाईँले अनजानमा प्रयोग गरिएको मास्क छुनुहुन्छ, 70% अल्कोहल आधारित ह्यान्ड रब वा साबुन र पानी प्रयोग गरेर 40 सेकेन्डसम्म हातहरू सफा गर्नुहोस्।</a:t>
            </a:r>
          </a:p>
          <a:p>
            <a:pPr marL="457200" indent="-457200" algn="l" defTabSz="914400">
              <a:lnSpc>
                <a:spcPct val="150000"/>
              </a:lnSpc>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ln w="3175">
                  <a:noFill/>
                </a:ln>
                <a:solidFill>
                  <a:sysClr val="windowText" lastClr="000000"/>
                </a:solidFill>
                <a:latin typeface="Arial" panose="020B0604020202020204" pitchFamily="34" charset="0"/>
                <a:cs typeface="Arial" panose="020B0604020202020204" pitchFamily="34" charset="0"/>
              </a:rPr>
              <a:t>प्रत्येक प्रयोग पछि एकल-प्रयोग मास्क फुकाल्नुहोस् र तिनीहरूलाई हटाउने बितिक्कै व्यवस्थापन गर्नुहोस्</a:t>
            </a:r>
          </a:p>
        </p:txBody>
      </p:sp>
      <p:sp>
        <p:nvSpPr>
          <p:cNvPr id="23" name="Use a mask if and only when:…">
            <a:extLst>
              <a:ext uri="{FF2B5EF4-FFF2-40B4-BE49-F238E27FC236}">
                <a16:creationId xmlns:a16="http://schemas.microsoft.com/office/drawing/2014/main" id="{2E8466B8-3C73-E346-8339-15A8CE340943}"/>
              </a:ext>
            </a:extLst>
          </p:cNvPr>
          <p:cNvSpPr txBox="1"/>
          <p:nvPr/>
        </p:nvSpPr>
        <p:spPr>
          <a:xfrm>
            <a:off x="821394" y="5488825"/>
            <a:ext cx="6771085" cy="4072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1200"/>
              </a:spcBef>
              <a:defRPr sz="2800" b="0" cap="all">
                <a:solidFill>
                  <a:srgbClr val="FFFFFF"/>
                </a:solidFill>
              </a:defRPr>
            </a:pPr>
            <a:r>
              <a:rPr lang="hi-IN" sz="2600" b="0" dirty="0">
                <a:ln w="3175">
                  <a:noFill/>
                </a:ln>
                <a:latin typeface="Arial" panose="020B0604020202020204" pitchFamily="34" charset="0"/>
                <a:cs typeface="Arial" panose="020B0604020202020204" pitchFamily="34" charset="0"/>
              </a:rPr>
              <a:t>मास्क प्रयोग गर्नुहोस् यदि र मात्र तब:</a:t>
            </a:r>
          </a:p>
          <a:p>
            <a:pPr marL="457200" indent="-457200" algn="l" defTabSz="914400">
              <a:spcBef>
                <a:spcPts val="1200"/>
              </a:spcBef>
              <a:buFont typeface="Arial" panose="020B0604020202020204" pitchFamily="34" charset="0"/>
              <a:buChar char="•"/>
              <a:defRPr sz="2800" b="0" cap="all">
                <a:solidFill>
                  <a:srgbClr val="FFFFFF"/>
                </a:solidFill>
              </a:defRPr>
            </a:pPr>
            <a:r>
              <a:rPr lang="hi-IN" sz="2600" b="0" dirty="0">
                <a:ln w="3175">
                  <a:noFill/>
                </a:ln>
                <a:latin typeface="Arial" panose="020B0604020202020204" pitchFamily="34" charset="0"/>
                <a:cs typeface="Arial" panose="020B0604020202020204" pitchFamily="34" charset="0"/>
              </a:rPr>
              <a:t>तपाईँमा ज्वरो, खोकी वा श्वासप्रश्वासमा कठिनाइ विकास हुन्छ</a:t>
            </a:r>
          </a:p>
          <a:p>
            <a:pPr algn="l" defTabSz="914400">
              <a:spcBef>
                <a:spcPts val="1200"/>
              </a:spcBef>
              <a:defRPr sz="2800" b="0" cap="all">
                <a:solidFill>
                  <a:srgbClr val="FFFFFF"/>
                </a:solidFill>
              </a:defRPr>
            </a:pPr>
            <a:r>
              <a:rPr lang="hi-IN" sz="2600" b="0" dirty="0">
                <a:ln w="3175">
                  <a:noFill/>
                </a:ln>
                <a:latin typeface="Arial" panose="020B0604020202020204" pitchFamily="34" charset="0"/>
                <a:cs typeface="Arial" panose="020B0604020202020204" pitchFamily="34" charset="0"/>
              </a:rPr>
              <a:t>• तपाईँले स्वास्थ्य सेवा सुविधाको भ्रमण</a:t>
            </a:r>
          </a:p>
          <a:p>
            <a:pPr algn="l" defTabSz="914400">
              <a:spcBef>
                <a:spcPts val="1200"/>
              </a:spcBef>
              <a:defRPr sz="2800" b="0" cap="all">
                <a:solidFill>
                  <a:srgbClr val="FFFFFF"/>
                </a:solidFill>
              </a:defRPr>
            </a:pPr>
            <a:r>
              <a:rPr lang="hi-IN" sz="2600" b="0" dirty="0">
                <a:ln w="3175">
                  <a:noFill/>
                </a:ln>
                <a:latin typeface="Arial" panose="020B0604020202020204" pitchFamily="34" charset="0"/>
                <a:cs typeface="Arial" panose="020B0604020202020204" pitchFamily="34" charset="0"/>
              </a:rPr>
              <a:t>गर्नुहुन्छ।</a:t>
            </a:r>
          </a:p>
          <a:p>
            <a:pPr algn="l" defTabSz="914400">
              <a:spcBef>
                <a:spcPts val="1200"/>
              </a:spcBef>
              <a:defRPr sz="2800" b="0" cap="all">
                <a:solidFill>
                  <a:srgbClr val="FFFFFF"/>
                </a:solidFill>
              </a:defRPr>
            </a:pPr>
            <a:r>
              <a:rPr lang="hi-IN" sz="2600" b="0" dirty="0">
                <a:ln w="3175">
                  <a:noFill/>
                </a:ln>
                <a:latin typeface="Arial" panose="020B0604020202020204" pitchFamily="34" charset="0"/>
                <a:cs typeface="Arial" panose="020B0604020202020204" pitchFamily="34" charset="0"/>
              </a:rPr>
              <a:t>• तपाईँ बिरामीको हेरचाह गर्दै हुनुहुन्छ</a:t>
            </a:r>
          </a:p>
          <a:p>
            <a:pPr algn="l" defTabSz="914400">
              <a:spcBef>
                <a:spcPts val="1200"/>
              </a:spcBef>
              <a:defRPr sz="2800" b="0" cap="all">
                <a:solidFill>
                  <a:srgbClr val="FFFFFF"/>
                </a:solidFill>
              </a:defRPr>
            </a:pPr>
            <a:r>
              <a:rPr lang="hi-IN" sz="2600" b="0" dirty="0">
                <a:ln w="3175">
                  <a:noFill/>
                </a:ln>
                <a:latin typeface="Arial" panose="020B0604020202020204" pitchFamily="34" charset="0"/>
                <a:cs typeface="Arial" panose="020B0604020202020204" pitchFamily="34" charset="0"/>
              </a:rPr>
              <a:t>• संक्रमित व्यक्तिसँग सम्पर्कमा आएकाको पहिचान प्रक्रिया गर्दा</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fade">
                                      <p:cBhvr>
                                        <p:cTn id="7" dur="500"/>
                                        <p:tgtEl>
                                          <p:spTgt spid="9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500"/>
                                        <p:tgtEl>
                                          <p:spTgt spid="951"/>
                                        </p:tgtEl>
                                      </p:cBhvr>
                                    </p:animEffect>
                                  </p:childTnLst>
                                </p:cTn>
                              </p:par>
                              <p:par>
                                <p:cTn id="11" presetID="10" presetClass="entr" presetSubtype="0" fill="hold" nodeType="withEffect">
                                  <p:stCondLst>
                                    <p:cond delay="0"/>
                                  </p:stCondLst>
                                  <p:childTnLst>
                                    <p:set>
                                      <p:cBhvr>
                                        <p:cTn id="12" dur="1" fill="hold">
                                          <p:stCondLst>
                                            <p:cond delay="0"/>
                                          </p:stCondLst>
                                        </p:cTn>
                                        <p:tgtEl>
                                          <p:spTgt spid="957"/>
                                        </p:tgtEl>
                                        <p:attrNameLst>
                                          <p:attrName>style.visibility</p:attrName>
                                        </p:attrNameLst>
                                      </p:cBhvr>
                                      <p:to>
                                        <p:strVal val="visible"/>
                                      </p:to>
                                    </p:set>
                                    <p:animEffect transition="in" filter="fade">
                                      <p:cBhvr>
                                        <p:cTn id="13" dur="500"/>
                                        <p:tgtEl>
                                          <p:spTgt spid="957"/>
                                        </p:tgtEl>
                                      </p:cBhvr>
                                    </p:animEffect>
                                  </p:childTnLst>
                                </p:cTn>
                              </p:par>
                              <p:par>
                                <p:cTn id="14" presetID="10" presetClass="entr" presetSubtype="0" fill="hold" nodeType="withEffect">
                                  <p:stCondLst>
                                    <p:cond delay="0"/>
                                  </p:stCondLst>
                                  <p:childTnLst>
                                    <p:set>
                                      <p:cBhvr>
                                        <p:cTn id="15" dur="1" fill="hold">
                                          <p:stCondLst>
                                            <p:cond delay="0"/>
                                          </p:stCondLst>
                                        </p:cTn>
                                        <p:tgtEl>
                                          <p:spTgt spid="958"/>
                                        </p:tgtEl>
                                        <p:attrNameLst>
                                          <p:attrName>style.visibility</p:attrName>
                                        </p:attrNameLst>
                                      </p:cBhvr>
                                      <p:to>
                                        <p:strVal val="visible"/>
                                      </p:to>
                                    </p:set>
                                    <p:animEffect transition="in" filter="fade">
                                      <p:cBhvr>
                                        <p:cTn id="16" dur="500"/>
                                        <p:tgtEl>
                                          <p:spTgt spid="958"/>
                                        </p:tgtEl>
                                      </p:cBhvr>
                                    </p:animEffect>
                                  </p:childTnLst>
                                </p:cTn>
                              </p:par>
                              <p:par>
                                <p:cTn id="17" presetID="10" presetClass="entr" presetSubtype="0" fill="hold" nodeType="withEffect">
                                  <p:stCondLst>
                                    <p:cond delay="0"/>
                                  </p:stCondLst>
                                  <p:childTnLst>
                                    <p:set>
                                      <p:cBhvr>
                                        <p:cTn id="18" dur="1" fill="hold">
                                          <p:stCondLst>
                                            <p:cond delay="0"/>
                                          </p:stCondLst>
                                        </p:cTn>
                                        <p:tgtEl>
                                          <p:spTgt spid="959"/>
                                        </p:tgtEl>
                                        <p:attrNameLst>
                                          <p:attrName>style.visibility</p:attrName>
                                        </p:attrNameLst>
                                      </p:cBhvr>
                                      <p:to>
                                        <p:strVal val="visible"/>
                                      </p:to>
                                    </p:set>
                                    <p:animEffect transition="in" filter="fade">
                                      <p:cBhvr>
                                        <p:cTn id="19" dur="500"/>
                                        <p:tgtEl>
                                          <p:spTgt spid="95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52"/>
                                        </p:tgtEl>
                                        <p:attrNameLst>
                                          <p:attrName>style.visibility</p:attrName>
                                        </p:attrNameLst>
                                      </p:cBhvr>
                                      <p:to>
                                        <p:strVal val="visible"/>
                                      </p:to>
                                    </p:set>
                                    <p:animEffect transition="in" filter="fade">
                                      <p:cBhvr>
                                        <p:cTn id="24" dur="500"/>
                                        <p:tgtEl>
                                          <p:spTgt spid="9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53"/>
                                        </p:tgtEl>
                                        <p:attrNameLst>
                                          <p:attrName>style.visibility</p:attrName>
                                        </p:attrNameLst>
                                      </p:cBhvr>
                                      <p:to>
                                        <p:strVal val="visible"/>
                                      </p:to>
                                    </p:set>
                                    <p:animEffect transition="in" filter="fade">
                                      <p:cBhvr>
                                        <p:cTn id="29" dur="500"/>
                                        <p:tgtEl>
                                          <p:spTgt spid="9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bg/>
                                          </p:spTgt>
                                        </p:tgtEl>
                                        <p:attrNameLst>
                                          <p:attrName>style.visibility</p:attrName>
                                        </p:attrNameLst>
                                      </p:cBhvr>
                                      <p:to>
                                        <p:strVal val="visible"/>
                                      </p:to>
                                    </p:set>
                                    <p:animEffect transition="in" filter="fade">
                                      <p:cBhvr>
                                        <p:cTn id="34" dur="500"/>
                                        <p:tgtEl>
                                          <p:spTgt spid="21">
                                            <p:bg/>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xEl>
                                              <p:pRg st="1" end="1"/>
                                            </p:txEl>
                                          </p:spTgt>
                                        </p:tgtEl>
                                        <p:attrNameLst>
                                          <p:attrName>style.visibility</p:attrName>
                                        </p:attrNameLst>
                                      </p:cBhvr>
                                      <p:to>
                                        <p:strVal val="visible"/>
                                      </p:to>
                                    </p:set>
                                    <p:animEffect transition="in" filter="fade">
                                      <p:cBhvr>
                                        <p:cTn id="44" dur="500"/>
                                        <p:tgtEl>
                                          <p:spTgt spid="2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2" end="2"/>
                                            </p:txEl>
                                          </p:spTgt>
                                        </p:tgtEl>
                                        <p:attrNameLst>
                                          <p:attrName>style.visibility</p:attrName>
                                        </p:attrNameLst>
                                      </p:cBhvr>
                                      <p:to>
                                        <p:strVal val="visible"/>
                                      </p:to>
                                    </p:set>
                                    <p:animEffect transition="in" filter="fade">
                                      <p:cBhvr>
                                        <p:cTn id="49" dur="500"/>
                                        <p:tgtEl>
                                          <p:spTgt spid="2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xEl>
                                              <p:pRg st="3" end="3"/>
                                            </p:txEl>
                                          </p:spTgt>
                                        </p:tgtEl>
                                        <p:attrNameLst>
                                          <p:attrName>style.visibility</p:attrName>
                                        </p:attrNameLst>
                                      </p:cBhvr>
                                      <p:to>
                                        <p:strVal val="visible"/>
                                      </p:to>
                                    </p:set>
                                    <p:animEffect transition="in" filter="fade">
                                      <p:cBhvr>
                                        <p:cTn id="54" dur="500"/>
                                        <p:tgtEl>
                                          <p:spTgt spid="21">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xEl>
                                              <p:pRg st="4" end="4"/>
                                            </p:txEl>
                                          </p:spTgt>
                                        </p:tgtEl>
                                        <p:attrNameLst>
                                          <p:attrName>style.visibility</p:attrName>
                                        </p:attrNameLst>
                                      </p:cBhvr>
                                      <p:to>
                                        <p:strVal val="visible"/>
                                      </p:to>
                                    </p:set>
                                    <p:animEffect transition="in" filter="fade">
                                      <p:cBhvr>
                                        <p:cTn id="59" dur="500"/>
                                        <p:tgtEl>
                                          <p:spTgt spid="21">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xEl>
                                              <p:pRg st="5" end="5"/>
                                            </p:txEl>
                                          </p:spTgt>
                                        </p:tgtEl>
                                        <p:attrNameLst>
                                          <p:attrName>style.visibility</p:attrName>
                                        </p:attrNameLst>
                                      </p:cBhvr>
                                      <p:to>
                                        <p:strVal val="visible"/>
                                      </p:to>
                                    </p:set>
                                    <p:animEffect transition="in" filter="fade">
                                      <p:cBhvr>
                                        <p:cTn id="64" dur="500"/>
                                        <p:tgtEl>
                                          <p:spTgt spid="21">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xEl>
                                              <p:pRg st="6" end="6"/>
                                            </p:txEl>
                                          </p:spTgt>
                                        </p:tgtEl>
                                        <p:attrNameLst>
                                          <p:attrName>style.visibility</p:attrName>
                                        </p:attrNameLst>
                                      </p:cBhvr>
                                      <p:to>
                                        <p:strVal val="visible"/>
                                      </p:to>
                                    </p:set>
                                    <p:animEffect transition="in" filter="fade">
                                      <p:cBhvr>
                                        <p:cTn id="69" dur="500"/>
                                        <p:tgtEl>
                                          <p:spTgt spid="21">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2">
                                            <p:bg/>
                                          </p:spTgt>
                                        </p:tgtEl>
                                        <p:attrNameLst>
                                          <p:attrName>style.visibility</p:attrName>
                                        </p:attrNameLst>
                                      </p:cBhvr>
                                      <p:to>
                                        <p:strVal val="visible"/>
                                      </p:to>
                                    </p:set>
                                    <p:animEffect transition="in" filter="fade">
                                      <p:cBhvr>
                                        <p:cTn id="74" dur="500"/>
                                        <p:tgtEl>
                                          <p:spTgt spid="22">
                                            <p:bg/>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Effect transition="in" filter="fade">
                                      <p:cBhvr>
                                        <p:cTn id="79" dur="500"/>
                                        <p:tgtEl>
                                          <p:spTgt spid="2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2">
                                            <p:txEl>
                                              <p:pRg st="1" end="1"/>
                                            </p:txEl>
                                          </p:spTgt>
                                        </p:tgtEl>
                                        <p:attrNameLst>
                                          <p:attrName>style.visibility</p:attrName>
                                        </p:attrNameLst>
                                      </p:cBhvr>
                                      <p:to>
                                        <p:strVal val="visible"/>
                                      </p:to>
                                    </p:set>
                                    <p:animEffect transition="in" filter="fade">
                                      <p:cBhvr>
                                        <p:cTn id="84" dur="500"/>
                                        <p:tgtEl>
                                          <p:spTgt spid="22">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xEl>
                                              <p:pRg st="2" end="2"/>
                                            </p:txEl>
                                          </p:spTgt>
                                        </p:tgtEl>
                                        <p:attrNameLst>
                                          <p:attrName>style.visibility</p:attrName>
                                        </p:attrNameLst>
                                      </p:cBhvr>
                                      <p:to>
                                        <p:strVal val="visible"/>
                                      </p:to>
                                    </p:set>
                                    <p:animEffect transition="in" filter="fade">
                                      <p:cBhvr>
                                        <p:cTn id="89" dur="500"/>
                                        <p:tgtEl>
                                          <p:spTgt spid="22">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2">
                                            <p:txEl>
                                              <p:pRg st="3" end="3"/>
                                            </p:txEl>
                                          </p:spTgt>
                                        </p:tgtEl>
                                        <p:attrNameLst>
                                          <p:attrName>style.visibility</p:attrName>
                                        </p:attrNameLst>
                                      </p:cBhvr>
                                      <p:to>
                                        <p:strVal val="visible"/>
                                      </p:to>
                                    </p:set>
                                    <p:animEffect transition="in" filter="fade">
                                      <p:cBhvr>
                                        <p:cTn id="94" dur="500"/>
                                        <p:tgtEl>
                                          <p:spTgt spid="22">
                                            <p:txEl>
                                              <p:pRg st="3" end="3"/>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2">
                                            <p:txEl>
                                              <p:pRg st="4" end="4"/>
                                            </p:txEl>
                                          </p:spTgt>
                                        </p:tgtEl>
                                        <p:attrNameLst>
                                          <p:attrName>style.visibility</p:attrName>
                                        </p:attrNameLst>
                                      </p:cBhvr>
                                      <p:to>
                                        <p:strVal val="visible"/>
                                      </p:to>
                                    </p:set>
                                    <p:animEffect transition="in" filter="fade">
                                      <p:cBhvr>
                                        <p:cTn id="99" dur="500"/>
                                        <p:tgtEl>
                                          <p:spTgt spid="22">
                                            <p:txEl>
                                              <p:pRg st="4" end="4"/>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2">
                                            <p:txEl>
                                              <p:pRg st="5" end="5"/>
                                            </p:txEl>
                                          </p:spTgt>
                                        </p:tgtEl>
                                        <p:attrNameLst>
                                          <p:attrName>style.visibility</p:attrName>
                                        </p:attrNameLst>
                                      </p:cBhvr>
                                      <p:to>
                                        <p:strVal val="visible"/>
                                      </p:to>
                                    </p:set>
                                    <p:animEffect transition="in" filter="fade">
                                      <p:cBhvr>
                                        <p:cTn id="104" dur="500"/>
                                        <p:tgtEl>
                                          <p:spTgt spid="2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2">
                                            <p:txEl>
                                              <p:pRg st="6" end="6"/>
                                            </p:txEl>
                                          </p:spTgt>
                                        </p:tgtEl>
                                        <p:attrNameLst>
                                          <p:attrName>style.visibility</p:attrName>
                                        </p:attrNameLst>
                                      </p:cBhvr>
                                      <p:to>
                                        <p:strVal val="visible"/>
                                      </p:to>
                                    </p:set>
                                    <p:animEffect transition="in" filter="fade">
                                      <p:cBhvr>
                                        <p:cTn id="109" dur="500"/>
                                        <p:tgtEl>
                                          <p:spTgt spid="22">
                                            <p:txEl>
                                              <p:pRg st="6" end="6"/>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3">
                                            <p:bg/>
                                          </p:spTgt>
                                        </p:tgtEl>
                                        <p:attrNameLst>
                                          <p:attrName>style.visibility</p:attrName>
                                        </p:attrNameLst>
                                      </p:cBhvr>
                                      <p:to>
                                        <p:strVal val="visible"/>
                                      </p:to>
                                    </p:set>
                                    <p:animEffect transition="in" filter="fade">
                                      <p:cBhvr>
                                        <p:cTn id="114" dur="500"/>
                                        <p:tgtEl>
                                          <p:spTgt spid="23">
                                            <p:bg/>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3">
                                            <p:txEl>
                                              <p:pRg st="0" end="0"/>
                                            </p:txEl>
                                          </p:spTgt>
                                        </p:tgtEl>
                                        <p:attrNameLst>
                                          <p:attrName>style.visibility</p:attrName>
                                        </p:attrNameLst>
                                      </p:cBhvr>
                                      <p:to>
                                        <p:strVal val="visible"/>
                                      </p:to>
                                    </p:set>
                                    <p:animEffect transition="in" filter="fade">
                                      <p:cBhvr>
                                        <p:cTn id="119" dur="500"/>
                                        <p:tgtEl>
                                          <p:spTgt spid="23">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23">
                                            <p:txEl>
                                              <p:pRg st="1" end="1"/>
                                            </p:txEl>
                                          </p:spTgt>
                                        </p:tgtEl>
                                        <p:attrNameLst>
                                          <p:attrName>style.visibility</p:attrName>
                                        </p:attrNameLst>
                                      </p:cBhvr>
                                      <p:to>
                                        <p:strVal val="visible"/>
                                      </p:to>
                                    </p:set>
                                    <p:animEffect transition="in" filter="fade">
                                      <p:cBhvr>
                                        <p:cTn id="124" dur="500"/>
                                        <p:tgtEl>
                                          <p:spTgt spid="23">
                                            <p:txEl>
                                              <p:pRg st="1" end="1"/>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23">
                                            <p:txEl>
                                              <p:pRg st="2" end="2"/>
                                            </p:txEl>
                                          </p:spTgt>
                                        </p:tgtEl>
                                        <p:attrNameLst>
                                          <p:attrName>style.visibility</p:attrName>
                                        </p:attrNameLst>
                                      </p:cBhvr>
                                      <p:to>
                                        <p:strVal val="visible"/>
                                      </p:to>
                                    </p:set>
                                    <p:animEffect transition="in" filter="fade">
                                      <p:cBhvr>
                                        <p:cTn id="129" dur="500"/>
                                        <p:tgtEl>
                                          <p:spTgt spid="23">
                                            <p:txEl>
                                              <p:pRg st="2" end="2"/>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3">
                                            <p:txEl>
                                              <p:pRg st="3" end="3"/>
                                            </p:txEl>
                                          </p:spTgt>
                                        </p:tgtEl>
                                        <p:attrNameLst>
                                          <p:attrName>style.visibility</p:attrName>
                                        </p:attrNameLst>
                                      </p:cBhvr>
                                      <p:to>
                                        <p:strVal val="visible"/>
                                      </p:to>
                                    </p:set>
                                    <p:animEffect transition="in" filter="fade">
                                      <p:cBhvr>
                                        <p:cTn id="134" dur="500"/>
                                        <p:tgtEl>
                                          <p:spTgt spid="23">
                                            <p:txEl>
                                              <p:pRg st="3" end="3"/>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23">
                                            <p:txEl>
                                              <p:pRg st="4" end="4"/>
                                            </p:txEl>
                                          </p:spTgt>
                                        </p:tgtEl>
                                        <p:attrNameLst>
                                          <p:attrName>style.visibility</p:attrName>
                                        </p:attrNameLst>
                                      </p:cBhvr>
                                      <p:to>
                                        <p:strVal val="visible"/>
                                      </p:to>
                                    </p:set>
                                    <p:animEffect transition="in" filter="fade">
                                      <p:cBhvr>
                                        <p:cTn id="139" dur="500"/>
                                        <p:tgtEl>
                                          <p:spTgt spid="23">
                                            <p:txEl>
                                              <p:pRg st="4" end="4"/>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23">
                                            <p:txEl>
                                              <p:pRg st="5" end="5"/>
                                            </p:txEl>
                                          </p:spTgt>
                                        </p:tgtEl>
                                        <p:attrNameLst>
                                          <p:attrName>style.visibility</p:attrName>
                                        </p:attrNameLst>
                                      </p:cBhvr>
                                      <p:to>
                                        <p:strVal val="visible"/>
                                      </p:to>
                                    </p:set>
                                    <p:animEffect transition="in" filter="fade">
                                      <p:cBhvr>
                                        <p:cTn id="144"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P spid="952" grpId="0" animBg="1"/>
      <p:bldP spid="953" grpId="0" animBg="1"/>
      <p:bldP spid="21" grpId="0" uiExpand="1" build="p" bldLvl="2" animBg="1"/>
      <p:bldP spid="22" grpId="0" uiExpand="1" build="p" bldLvl="2" animBg="1"/>
      <p:bldP spid="23" grpId="0" uiExpand="1" build="p" bldLvl="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4C1DBD-713E-2B4B-8A35-2614FE92400C}"/>
              </a:ext>
            </a:extLst>
          </p:cNvPr>
          <p:cNvGrpSpPr/>
          <p:nvPr/>
        </p:nvGrpSpPr>
        <p:grpSpPr>
          <a:xfrm>
            <a:off x="764228" y="2325654"/>
            <a:ext cx="10480690" cy="9413665"/>
            <a:chOff x="764228" y="2325654"/>
            <a:chExt cx="10480690" cy="9413665"/>
          </a:xfrm>
        </p:grpSpPr>
        <p:sp>
          <p:nvSpPr>
            <p:cNvPr id="971" name="Rounded Rectangle"/>
            <p:cNvSpPr/>
            <p:nvPr/>
          </p:nvSpPr>
          <p:spPr>
            <a:xfrm>
              <a:off x="764228" y="4663440"/>
              <a:ext cx="10480690" cy="7075879"/>
            </a:xfrm>
            <a:prstGeom prst="roundRect">
              <a:avLst>
                <a:gd name="adj" fmla="val 394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E6AF2FA-B7DE-D649-A0C4-BBD93646819A}"/>
                </a:ext>
              </a:extLst>
            </p:cNvPr>
            <p:cNvGrpSpPr/>
            <p:nvPr/>
          </p:nvGrpSpPr>
          <p:grpSpPr>
            <a:xfrm>
              <a:off x="1090954" y="2325654"/>
              <a:ext cx="8748147" cy="2139902"/>
              <a:chOff x="1090954" y="2325654"/>
              <a:chExt cx="8748147" cy="2139902"/>
            </a:xfrm>
          </p:grpSpPr>
          <p:pic>
            <p:nvPicPr>
              <p:cNvPr id="977"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2164" y="2463132"/>
                <a:ext cx="2776937" cy="2002424"/>
              </a:xfrm>
              <a:prstGeom prst="rect">
                <a:avLst/>
              </a:prstGeom>
              <a:ln w="12700">
                <a:miter lim="400000"/>
              </a:ln>
            </p:spPr>
          </p:pic>
          <p:sp>
            <p:nvSpPr>
              <p:cNvPr id="980" name="Line"/>
              <p:cNvSpPr/>
              <p:nvPr/>
            </p:nvSpPr>
            <p:spPr>
              <a:xfrm flipH="1" flipV="1">
                <a:off x="6004574" y="2681683"/>
                <a:ext cx="7606" cy="14831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pic>
            <p:nvPicPr>
              <p:cNvPr id="982" name="Picture 2" descr="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954" y="2325654"/>
                <a:ext cx="2833681" cy="2002424"/>
              </a:xfrm>
              <a:prstGeom prst="rect">
                <a:avLst/>
              </a:prstGeom>
              <a:ln w="12700">
                <a:miter lim="400000"/>
              </a:ln>
            </p:spPr>
          </p:pic>
        </p:grpSp>
      </p:grpSp>
      <p:grpSp>
        <p:nvGrpSpPr>
          <p:cNvPr id="966" name="Group"/>
          <p:cNvGrpSpPr/>
          <p:nvPr/>
        </p:nvGrpSpPr>
        <p:grpSpPr>
          <a:xfrm>
            <a:off x="300010" y="12315300"/>
            <a:ext cx="4601210" cy="995767"/>
            <a:chOff x="0" y="0"/>
            <a:chExt cx="4601208" cy="995765"/>
          </a:xfrm>
        </p:grpSpPr>
        <p:pic>
          <p:nvPicPr>
            <p:cNvPr id="961"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62"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6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6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65"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69" name="Group"/>
          <p:cNvGrpSpPr/>
          <p:nvPr/>
        </p:nvGrpSpPr>
        <p:grpSpPr>
          <a:xfrm>
            <a:off x="23097931" y="13055999"/>
            <a:ext cx="2098868" cy="1540535"/>
            <a:chOff x="0" y="2515"/>
            <a:chExt cx="2098867" cy="1540534"/>
          </a:xfrm>
        </p:grpSpPr>
        <p:sp>
          <p:nvSpPr>
            <p:cNvPr id="967" name="34"/>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6</a:t>
              </a:r>
              <a:endParaRPr b="0" dirty="0">
                <a:latin typeface="Arial" panose="020B0604020202020204" pitchFamily="34" charset="0"/>
                <a:cs typeface="Arial" panose="020B0604020202020204" pitchFamily="34" charset="0"/>
              </a:endParaRPr>
            </a:p>
          </p:txBody>
        </p:sp>
        <p:pic>
          <p:nvPicPr>
            <p:cNvPr id="96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sp>
        <p:nvSpPr>
          <p:cNvPr id="970" name="precaution and safety measure for FLW"/>
          <p:cNvSpPr txBox="1"/>
          <p:nvPr/>
        </p:nvSpPr>
        <p:spPr>
          <a:xfrm>
            <a:off x="1192401" y="-3023193"/>
            <a:ext cx="102657" cy="795089"/>
          </a:xfrm>
          <a:prstGeom prst="rect">
            <a:avLst/>
          </a:prstGeom>
          <a:ln w="12700">
            <a:miter lim="400000"/>
          </a:ln>
        </p:spPr>
        <p:txBody>
          <a:bodyPr wrap="none" lIns="50800" tIns="50800" rIns="50800" bIns="50800">
            <a:spAutoFit/>
          </a:bodyPr>
          <a:lstStyle/>
          <a:p>
            <a:pPr algn="l">
              <a:defRPr sz="4500" b="0">
                <a:solidFill>
                  <a:srgbClr val="005180"/>
                </a:solidFill>
                <a:effectLst>
                  <a:outerShdw blurRad="38100" dist="19050" dir="2700000" rotWithShape="0">
                    <a:srgbClr val="000000">
                      <a:alpha val="40000"/>
                    </a:srgbClr>
                  </a:outerShdw>
                </a:effectLst>
              </a:defRPr>
            </a:pPr>
            <a:endParaRPr b="0" dirty="0">
              <a:latin typeface="Arial" panose="020B0604020202020204" pitchFamily="34" charset="0"/>
              <a:cs typeface="Arial" panose="020B0604020202020204" pitchFamily="34" charset="0"/>
            </a:endParaRPr>
          </a:p>
        </p:txBody>
      </p:sp>
      <p:sp>
        <p:nvSpPr>
          <p:cNvPr id="973" name="When moving around the  community"/>
          <p:cNvSpPr txBox="1"/>
          <p:nvPr/>
        </p:nvSpPr>
        <p:spPr>
          <a:xfrm>
            <a:off x="1192401" y="4921908"/>
            <a:ext cx="8878884" cy="498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cap="all"/>
            </a:lvl1pPr>
          </a:lstStyle>
          <a:p>
            <a:r>
              <a:rPr lang="hi-IN" b="0" dirty="0">
                <a:latin typeface="Arial" panose="020B0604020202020204" pitchFamily="34" charset="0"/>
                <a:cs typeface="Arial" panose="020B0604020202020204" pitchFamily="34" charset="0"/>
              </a:rPr>
              <a:t>समुदायको वरिपरी घुम्दै गर्दा</a:t>
            </a:r>
            <a:endParaRPr b="0" dirty="0">
              <a:latin typeface="Arial" panose="020B0604020202020204" pitchFamily="34" charset="0"/>
              <a:cs typeface="Arial" panose="020B0604020202020204" pitchFamily="34" charset="0"/>
            </a:endParaRPr>
          </a:p>
        </p:txBody>
      </p:sp>
      <p:sp>
        <p:nvSpPr>
          <p:cNvPr id="975" name="Maintain distance of at least 1 meter from people when you are communicating…"/>
          <p:cNvSpPr txBox="1"/>
          <p:nvPr/>
        </p:nvSpPr>
        <p:spPr>
          <a:xfrm>
            <a:off x="1125285" y="5900126"/>
            <a:ext cx="9865773" cy="4596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l" defTabSz="914400">
              <a:spcBef>
                <a:spcPts val="1200"/>
              </a:spcBef>
              <a:buClr>
                <a:srgbClr val="000000"/>
              </a:buClr>
              <a:buSzPct val="85000"/>
              <a:buFont typeface="Gill Sans"/>
              <a:buChar char="•"/>
              <a:defRPr sz="2800" b="0" cap="all"/>
            </a:pPr>
            <a:r>
              <a:rPr lang="hi-IN" b="0" dirty="0">
                <a:latin typeface="Arial" panose="020B0604020202020204" pitchFamily="34" charset="0"/>
                <a:cs typeface="Arial" panose="020B0604020202020204" pitchFamily="34" charset="0"/>
              </a:rPr>
              <a:t>तपाईँले अन्तरक्रिया गर्दा १ मिटर भन्दा बढीको</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दूरी कायम गर्नुहोस्।</a:t>
            </a:r>
          </a:p>
          <a:p>
            <a:pPr marL="228600" indent="-228600" algn="l" defTabSz="914400">
              <a:spcBef>
                <a:spcPts val="1200"/>
              </a:spcBef>
              <a:buClr>
                <a:srgbClr val="000000"/>
              </a:buClr>
              <a:buSzPct val="85000"/>
              <a:buFont typeface="Gill Sans"/>
              <a:buChar char="•"/>
              <a:defRPr sz="2800" b="0" cap="all"/>
            </a:pPr>
            <a:r>
              <a:rPr lang="hi-IN" b="0" dirty="0">
                <a:latin typeface="Arial" panose="020B0604020202020204" pitchFamily="34" charset="0"/>
                <a:cs typeface="Arial" panose="020B0604020202020204" pitchFamily="34" charset="0"/>
              </a:rPr>
              <a:t>तपाईँको अनुहार ढाक्नको लागि तीन पत्र भएको</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मास्क प्रयोग गर्नुहोस्। यसलाई राम्रोसँग</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लगाइएको छ भनी निश्चित गर्नुहोस्। (संक्रमित</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व्यक्तिसँग सम्पर्कमा आएकाको पहिचान प्रक्रिया</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गर्दा)</a:t>
            </a:r>
          </a:p>
          <a:p>
            <a:pPr marL="228600" indent="-228600" algn="l" defTabSz="914400">
              <a:spcBef>
                <a:spcPts val="1200"/>
              </a:spcBef>
              <a:buClr>
                <a:srgbClr val="000000"/>
              </a:buClr>
              <a:buSzPct val="85000"/>
              <a:buFont typeface="Gill Sans"/>
              <a:buChar char="•"/>
              <a:defRPr sz="2800" b="0" cap="all"/>
            </a:pPr>
            <a:r>
              <a:rPr lang="hi-IN" b="0" dirty="0">
                <a:latin typeface="Arial" panose="020B0604020202020204" pitchFamily="34" charset="0"/>
                <a:cs typeface="Arial" panose="020B0604020202020204" pitchFamily="34" charset="0"/>
              </a:rPr>
              <a:t>हरेक समय तपाईँको अनुहार (आँखा, नाक,</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मुख) लाई छुनबाट जोगिनुहोस्।</a:t>
            </a:r>
          </a:p>
          <a:p>
            <a:pPr marL="228600" indent="-228600" algn="l" defTabSz="914400">
              <a:spcBef>
                <a:spcPts val="1200"/>
              </a:spcBef>
              <a:buClr>
                <a:srgbClr val="000000"/>
              </a:buClr>
              <a:buSzPct val="85000"/>
              <a:buFont typeface="Gill Sans"/>
              <a:buChar char="•"/>
              <a:defRPr sz="2800" b="0" cap="all"/>
            </a:pPr>
            <a:r>
              <a:rPr lang="hi-IN" b="0" dirty="0">
                <a:latin typeface="Arial" panose="020B0604020202020204" pitchFamily="34" charset="0"/>
                <a:cs typeface="Arial" panose="020B0604020202020204" pitchFamily="34" charset="0"/>
              </a:rPr>
              <a:t>बारम्बार साबुन र पानीले तपाईँका हातहरू</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धुनुहोस्, वा अल्कोहल आधारित ह्यान्ड-रब</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प्रयोग गर्नुहोस्</a:t>
            </a:r>
          </a:p>
          <a:p>
            <a:pPr marL="228600" indent="-228600" algn="l" defTabSz="914400">
              <a:spcBef>
                <a:spcPts val="1200"/>
              </a:spcBef>
              <a:buClr>
                <a:srgbClr val="000000"/>
              </a:buClr>
              <a:buSzPct val="85000"/>
              <a:buFont typeface="Gill Sans"/>
              <a:buChar char="•"/>
              <a:defRPr sz="2800" b="0" cap="all"/>
            </a:pPr>
            <a:r>
              <a:rPr lang="hi-IN" b="0" dirty="0">
                <a:latin typeface="Arial" panose="020B0604020202020204" pitchFamily="34" charset="0"/>
                <a:cs typeface="Arial" panose="020B0604020202020204" pitchFamily="34" charset="0"/>
              </a:rPr>
              <a:t>स्पर्श वा प्रत्यक्ष शारीरिक सम्पर्कबाट बच्नुहोस्</a:t>
            </a:r>
            <a:endParaRPr b="0" dirty="0">
              <a:latin typeface="Arial" panose="020B0604020202020204" pitchFamily="34" charset="0"/>
              <a:cs typeface="Arial" panose="020B0604020202020204" pitchFamily="34" charset="0"/>
            </a:endParaRPr>
          </a:p>
        </p:txBody>
      </p:sp>
      <p:sp>
        <p:nvSpPr>
          <p:cNvPr id="972" name="Rounded Rectangle"/>
          <p:cNvSpPr/>
          <p:nvPr/>
        </p:nvSpPr>
        <p:spPr>
          <a:xfrm>
            <a:off x="12871146" y="4465556"/>
            <a:ext cx="10748625" cy="7273763"/>
          </a:xfrm>
          <a:prstGeom prst="roundRect">
            <a:avLst>
              <a:gd name="adj" fmla="val 3942"/>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74" name="Immediately on reaching home"/>
          <p:cNvSpPr txBox="1"/>
          <p:nvPr/>
        </p:nvSpPr>
        <p:spPr>
          <a:xfrm>
            <a:off x="13523015" y="4883649"/>
            <a:ext cx="8046861" cy="498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cap="all">
                <a:solidFill>
                  <a:srgbClr val="FFFFFF"/>
                </a:solidFill>
              </a:defRPr>
            </a:lvl1pPr>
          </a:lstStyle>
          <a:p>
            <a:r>
              <a:rPr lang="hi-IN" b="0" dirty="0">
                <a:solidFill>
                  <a:sysClr val="windowText" lastClr="000000"/>
                </a:solidFill>
                <a:latin typeface="Arial" panose="020B0604020202020204" pitchFamily="34" charset="0"/>
                <a:cs typeface="Arial" panose="020B0604020202020204" pitchFamily="34" charset="0"/>
              </a:rPr>
              <a:t>घर पुगेपछि तुरुन्तै</a:t>
            </a:r>
            <a:endParaRPr b="0" dirty="0">
              <a:solidFill>
                <a:sysClr val="windowText" lastClr="000000"/>
              </a:solidFill>
              <a:latin typeface="Arial" panose="020B0604020202020204" pitchFamily="34" charset="0"/>
              <a:cs typeface="Arial" panose="020B0604020202020204" pitchFamily="34" charset="0"/>
            </a:endParaRPr>
          </a:p>
        </p:txBody>
      </p:sp>
      <p:sp>
        <p:nvSpPr>
          <p:cNvPr id="976" name="Carefully remove and dispose off your face mask by soaking in bleach solution and then throwing it in a covered dustbin. (See: MASK MANAGEMENT).…"/>
          <p:cNvSpPr txBox="1"/>
          <p:nvPr/>
        </p:nvSpPr>
        <p:spPr>
          <a:xfrm>
            <a:off x="13103330" y="6047461"/>
            <a:ext cx="10088969" cy="5119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457200" algn="l" defTabSz="914400">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solidFill>
                  <a:sysClr val="windowText" lastClr="000000"/>
                </a:solidFill>
                <a:latin typeface="Arial" panose="020B0604020202020204" pitchFamily="34" charset="0"/>
                <a:cs typeface="Arial" panose="020B0604020202020204" pitchFamily="34" charset="0"/>
              </a:rPr>
              <a:t>सावधानीपूर्वक तपाईँको अनुहारको मास्कलाई</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हटाउनुहोस् र त्यसलाई ब्लीच घोलमा डुबाएर</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वस्था गर्नुहोस् र त्यसपछि यसलाई बन्द</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डस्टबिनमा फाल्नुहोस्। (हेर्नुहोस्: मास्क</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व्यवस्थापन)</a:t>
            </a:r>
          </a:p>
          <a:p>
            <a:pPr marL="457200" indent="-457200" algn="l" defTabSz="914400">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solidFill>
                  <a:sysClr val="windowText" lastClr="000000"/>
                </a:solidFill>
                <a:latin typeface="Arial" panose="020B0604020202020204" pitchFamily="34" charset="0"/>
                <a:cs typeface="Arial" panose="020B0604020202020204" pitchFamily="34" charset="0"/>
              </a:rPr>
              <a:t>तपाईँले अरू कुनै पनि कुराहरू छुनुअघि साबुन</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र पानी वा अल्कोहल आधारित ह्यान्ड-</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सेनिटाइजरले आफ्ना हातहरू धुनुहोस्।</a:t>
            </a:r>
          </a:p>
          <a:p>
            <a:pPr marL="457200" indent="-457200" algn="l" defTabSz="914400">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solidFill>
                  <a:sysClr val="windowText" lastClr="000000"/>
                </a:solidFill>
                <a:latin typeface="Arial" panose="020B0604020202020204" pitchFamily="34" charset="0"/>
                <a:cs typeface="Arial" panose="020B0604020202020204" pitchFamily="34" charset="0"/>
              </a:rPr>
              <a:t>तपाईँले बोक्नुभएका पर्स र मोबाइल जस्ता</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कुराहरूलाई घरमा आधारित कीटाणुनाशक</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प्रयोग गरेर पुछ्नुहोस् (4 कप पानीमा 4 चिया</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चम्चा घरेलू ब्लीच)</a:t>
            </a:r>
            <a:endParaRPr lang="en-US" sz="2600" b="0" dirty="0">
              <a:solidFill>
                <a:sysClr val="windowText" lastClr="000000"/>
              </a:solidFill>
              <a:latin typeface="Arial" panose="020B0604020202020204" pitchFamily="34" charset="0"/>
              <a:cs typeface="Arial" panose="020B0604020202020204" pitchFamily="34" charset="0"/>
            </a:endParaRPr>
          </a:p>
          <a:p>
            <a:pPr marL="457200" indent="-457200" algn="l" defTabSz="914400">
              <a:spcBef>
                <a:spcPts val="1200"/>
              </a:spcBef>
              <a:buClr>
                <a:schemeClr val="tx1"/>
              </a:buClr>
              <a:buSzPct val="85000"/>
              <a:buFont typeface="Arial" panose="020B0604020202020204" pitchFamily="34" charset="0"/>
              <a:buChar char="•"/>
              <a:defRPr sz="2800" b="0" cap="all">
                <a:solidFill>
                  <a:srgbClr val="FFFFFF"/>
                </a:solidFill>
              </a:defRPr>
            </a:pPr>
            <a:r>
              <a:rPr lang="hi-IN" sz="2600" b="0" dirty="0">
                <a:solidFill>
                  <a:sysClr val="windowText" lastClr="000000"/>
                </a:solidFill>
                <a:latin typeface="Arial" panose="020B0604020202020204" pitchFamily="34" charset="0"/>
                <a:cs typeface="Arial" panose="020B0604020202020204" pitchFamily="34" charset="0"/>
              </a:rPr>
              <a:t>यदि तपाईँलाई ज्वरो, खोकी वा श्वासप्रश्वासमा</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कठिनाइ जस्तो कुनै लक्षणहरू हुन्छन् भने</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तत्काल नजिकको सरकारी सुविधा वा जिल्ला</a:t>
            </a:r>
            <a:r>
              <a:rPr lang="en-US" sz="2600" b="0" dirty="0">
                <a:solidFill>
                  <a:sysClr val="windowText" lastClr="000000"/>
                </a:solidFill>
                <a:latin typeface="Arial" panose="020B0604020202020204" pitchFamily="34" charset="0"/>
                <a:cs typeface="Arial" panose="020B0604020202020204" pitchFamily="34" charset="0"/>
              </a:rPr>
              <a:t> </a:t>
            </a:r>
            <a:r>
              <a:rPr lang="hi-IN" sz="2600" b="0" dirty="0">
                <a:solidFill>
                  <a:sysClr val="windowText" lastClr="000000"/>
                </a:solidFill>
                <a:latin typeface="Arial" panose="020B0604020202020204" pitchFamily="34" charset="0"/>
                <a:cs typeface="Arial" panose="020B0604020202020204" pitchFamily="34" charset="0"/>
              </a:rPr>
              <a:t>निगरानी अधिकारीलाई सूचित गर्नुहोस्।</a:t>
            </a:r>
            <a:endParaRPr sz="2600" b="0" dirty="0">
              <a:solidFill>
                <a:sysClr val="windowText" lastClr="0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C9478B6-EC6B-D346-AAE4-69CC92E1AE9C}"/>
              </a:ext>
            </a:extLst>
          </p:cNvPr>
          <p:cNvGrpSpPr/>
          <p:nvPr/>
        </p:nvGrpSpPr>
        <p:grpSpPr>
          <a:xfrm>
            <a:off x="15019019" y="2240656"/>
            <a:ext cx="6743701" cy="1924154"/>
            <a:chOff x="14475497" y="2240655"/>
            <a:chExt cx="8474500" cy="3137560"/>
          </a:xfrm>
        </p:grpSpPr>
        <p:pic>
          <p:nvPicPr>
            <p:cNvPr id="978"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475497" y="2547778"/>
              <a:ext cx="1906312" cy="2830437"/>
            </a:xfrm>
            <a:prstGeom prst="rect">
              <a:avLst/>
            </a:prstGeom>
            <a:ln w="12700">
              <a:miter lim="400000"/>
            </a:ln>
          </p:spPr>
        </p:pic>
        <p:pic>
          <p:nvPicPr>
            <p:cNvPr id="979"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16330" y="2240655"/>
              <a:ext cx="2933667" cy="2894862"/>
            </a:xfrm>
            <a:prstGeom prst="rect">
              <a:avLst/>
            </a:prstGeom>
            <a:ln w="12700">
              <a:miter lim="400000"/>
            </a:ln>
          </p:spPr>
        </p:pic>
        <p:sp>
          <p:nvSpPr>
            <p:cNvPr id="981" name="Line"/>
            <p:cNvSpPr/>
            <p:nvPr/>
          </p:nvSpPr>
          <p:spPr>
            <a:xfrm flipV="1">
              <a:off x="18245457" y="2681683"/>
              <a:ext cx="2" cy="25626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BF90417A-D84D-8443-9FED-0797517830D8}"/>
              </a:ext>
            </a:extLst>
          </p:cNvPr>
          <p:cNvGrpSpPr/>
          <p:nvPr/>
        </p:nvGrpSpPr>
        <p:grpSpPr>
          <a:xfrm>
            <a:off x="2281469" y="333597"/>
            <a:ext cx="19821062" cy="1223723"/>
            <a:chOff x="2281469" y="333597"/>
            <a:chExt cx="19821062" cy="1223723"/>
          </a:xfrm>
        </p:grpSpPr>
        <p:sp>
          <p:nvSpPr>
            <p:cNvPr id="983" name="Rounded Rectangle"/>
            <p:cNvSpPr/>
            <p:nvPr/>
          </p:nvSpPr>
          <p:spPr>
            <a:xfrm>
              <a:off x="2281469" y="333597"/>
              <a:ext cx="19821062"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84" name="WHAT IS STIGMA"/>
            <p:cNvSpPr txBox="1"/>
            <p:nvPr/>
          </p:nvSpPr>
          <p:spPr>
            <a:xfrm>
              <a:off x="2329347" y="432498"/>
              <a:ext cx="1972530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6000" cap="all">
                  <a:solidFill>
                    <a:srgbClr val="002135"/>
                  </a:solidFill>
                </a:defRPr>
              </a:lvl1pPr>
            </a:lstStyle>
            <a:p>
              <a:r>
                <a:rPr lang="en-US" b="0" dirty="0">
                  <a:latin typeface="Arial" panose="020B0604020202020204" pitchFamily="34" charset="0"/>
                  <a:cs typeface="Arial" panose="020B0604020202020204" pitchFamily="34" charset="0"/>
                </a:rPr>
                <a:t>FLW </a:t>
              </a:r>
              <a:r>
                <a:rPr lang="hi-IN" b="0" dirty="0">
                  <a:latin typeface="Arial" panose="020B0604020202020204" pitchFamily="34" charset="0"/>
                  <a:cs typeface="Arial" panose="020B0604020202020204" pitchFamily="34" charset="0"/>
                </a:rPr>
                <a:t>को लागि सावधानी र सुरक्षा उपाय</a:t>
              </a:r>
              <a:endParaRPr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3"/>
                                        </p:tgtEl>
                                        <p:attrNameLst>
                                          <p:attrName>style.visibility</p:attrName>
                                        </p:attrNameLst>
                                      </p:cBhvr>
                                      <p:to>
                                        <p:strVal val="visible"/>
                                      </p:to>
                                    </p:set>
                                    <p:animEffect transition="in" filter="fade">
                                      <p:cBhvr>
                                        <p:cTn id="17" dur="500"/>
                                        <p:tgtEl>
                                          <p:spTgt spid="9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5">
                                            <p:txEl>
                                              <p:pRg st="0" end="0"/>
                                            </p:txEl>
                                          </p:spTgt>
                                        </p:tgtEl>
                                        <p:attrNameLst>
                                          <p:attrName>style.visibility</p:attrName>
                                        </p:attrNameLst>
                                      </p:cBhvr>
                                      <p:to>
                                        <p:strVal val="visible"/>
                                      </p:to>
                                    </p:set>
                                    <p:animEffect transition="in" filter="fade">
                                      <p:cBhvr>
                                        <p:cTn id="22" dur="500"/>
                                        <p:tgtEl>
                                          <p:spTgt spid="97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5">
                                            <p:txEl>
                                              <p:pRg st="1" end="1"/>
                                            </p:txEl>
                                          </p:spTgt>
                                        </p:tgtEl>
                                        <p:attrNameLst>
                                          <p:attrName>style.visibility</p:attrName>
                                        </p:attrNameLst>
                                      </p:cBhvr>
                                      <p:to>
                                        <p:strVal val="visible"/>
                                      </p:to>
                                    </p:set>
                                    <p:animEffect transition="in" filter="fade">
                                      <p:cBhvr>
                                        <p:cTn id="27" dur="500"/>
                                        <p:tgtEl>
                                          <p:spTgt spid="97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75">
                                            <p:txEl>
                                              <p:pRg st="2" end="2"/>
                                            </p:txEl>
                                          </p:spTgt>
                                        </p:tgtEl>
                                        <p:attrNameLst>
                                          <p:attrName>style.visibility</p:attrName>
                                        </p:attrNameLst>
                                      </p:cBhvr>
                                      <p:to>
                                        <p:strVal val="visible"/>
                                      </p:to>
                                    </p:set>
                                    <p:animEffect transition="in" filter="fade">
                                      <p:cBhvr>
                                        <p:cTn id="32" dur="500"/>
                                        <p:tgtEl>
                                          <p:spTgt spid="97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75">
                                            <p:txEl>
                                              <p:pRg st="3" end="3"/>
                                            </p:txEl>
                                          </p:spTgt>
                                        </p:tgtEl>
                                        <p:attrNameLst>
                                          <p:attrName>style.visibility</p:attrName>
                                        </p:attrNameLst>
                                      </p:cBhvr>
                                      <p:to>
                                        <p:strVal val="visible"/>
                                      </p:to>
                                    </p:set>
                                    <p:animEffect transition="in" filter="fade">
                                      <p:cBhvr>
                                        <p:cTn id="37" dur="500"/>
                                        <p:tgtEl>
                                          <p:spTgt spid="97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75">
                                            <p:txEl>
                                              <p:pRg st="4" end="4"/>
                                            </p:txEl>
                                          </p:spTgt>
                                        </p:tgtEl>
                                        <p:attrNameLst>
                                          <p:attrName>style.visibility</p:attrName>
                                        </p:attrNameLst>
                                      </p:cBhvr>
                                      <p:to>
                                        <p:strVal val="visible"/>
                                      </p:to>
                                    </p:set>
                                    <p:animEffect transition="in" filter="fade">
                                      <p:cBhvr>
                                        <p:cTn id="42" dur="500"/>
                                        <p:tgtEl>
                                          <p:spTgt spid="97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72"/>
                                        </p:tgtEl>
                                        <p:attrNameLst>
                                          <p:attrName>style.visibility</p:attrName>
                                        </p:attrNameLst>
                                      </p:cBhvr>
                                      <p:to>
                                        <p:strVal val="visible"/>
                                      </p:to>
                                    </p:set>
                                    <p:animEffect transition="in" filter="fade">
                                      <p:cBhvr>
                                        <p:cTn id="50" dur="500"/>
                                        <p:tgtEl>
                                          <p:spTgt spid="9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74"/>
                                        </p:tgtEl>
                                        <p:attrNameLst>
                                          <p:attrName>style.visibility</p:attrName>
                                        </p:attrNameLst>
                                      </p:cBhvr>
                                      <p:to>
                                        <p:strVal val="visible"/>
                                      </p:to>
                                    </p:set>
                                    <p:animEffect transition="in" filter="fade">
                                      <p:cBhvr>
                                        <p:cTn id="55" dur="500"/>
                                        <p:tgtEl>
                                          <p:spTgt spid="97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76">
                                            <p:bg/>
                                          </p:spTgt>
                                        </p:tgtEl>
                                        <p:attrNameLst>
                                          <p:attrName>style.visibility</p:attrName>
                                        </p:attrNameLst>
                                      </p:cBhvr>
                                      <p:to>
                                        <p:strVal val="visible"/>
                                      </p:to>
                                    </p:set>
                                    <p:animEffect transition="in" filter="fade">
                                      <p:cBhvr>
                                        <p:cTn id="60" dur="500"/>
                                        <p:tgtEl>
                                          <p:spTgt spid="97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76">
                                            <p:txEl>
                                              <p:pRg st="0" end="0"/>
                                            </p:txEl>
                                          </p:spTgt>
                                        </p:tgtEl>
                                        <p:attrNameLst>
                                          <p:attrName>style.visibility</p:attrName>
                                        </p:attrNameLst>
                                      </p:cBhvr>
                                      <p:to>
                                        <p:strVal val="visible"/>
                                      </p:to>
                                    </p:set>
                                    <p:animEffect transition="in" filter="fade">
                                      <p:cBhvr>
                                        <p:cTn id="65" dur="500"/>
                                        <p:tgtEl>
                                          <p:spTgt spid="976">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76">
                                            <p:txEl>
                                              <p:pRg st="1" end="1"/>
                                            </p:txEl>
                                          </p:spTgt>
                                        </p:tgtEl>
                                        <p:attrNameLst>
                                          <p:attrName>style.visibility</p:attrName>
                                        </p:attrNameLst>
                                      </p:cBhvr>
                                      <p:to>
                                        <p:strVal val="visible"/>
                                      </p:to>
                                    </p:set>
                                    <p:animEffect transition="in" filter="fade">
                                      <p:cBhvr>
                                        <p:cTn id="70" dur="500"/>
                                        <p:tgtEl>
                                          <p:spTgt spid="976">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76">
                                            <p:txEl>
                                              <p:pRg st="2" end="2"/>
                                            </p:txEl>
                                          </p:spTgt>
                                        </p:tgtEl>
                                        <p:attrNameLst>
                                          <p:attrName>style.visibility</p:attrName>
                                        </p:attrNameLst>
                                      </p:cBhvr>
                                      <p:to>
                                        <p:strVal val="visible"/>
                                      </p:to>
                                    </p:set>
                                    <p:animEffect transition="in" filter="fade">
                                      <p:cBhvr>
                                        <p:cTn id="75" dur="500"/>
                                        <p:tgtEl>
                                          <p:spTgt spid="976">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76">
                                            <p:txEl>
                                              <p:pRg st="3" end="3"/>
                                            </p:txEl>
                                          </p:spTgt>
                                        </p:tgtEl>
                                        <p:attrNameLst>
                                          <p:attrName>style.visibility</p:attrName>
                                        </p:attrNameLst>
                                      </p:cBhvr>
                                      <p:to>
                                        <p:strVal val="visible"/>
                                      </p:to>
                                    </p:set>
                                    <p:animEffect transition="in" filter="fade">
                                      <p:cBhvr>
                                        <p:cTn id="80" dur="500"/>
                                        <p:tgtEl>
                                          <p:spTgt spid="9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animBg="1"/>
      <p:bldP spid="975" grpId="0" uiExpand="1" build="p" bldLvl="2"/>
      <p:bldP spid="972" grpId="0" animBg="1"/>
      <p:bldP spid="974" grpId="0" animBg="1"/>
      <p:bldP spid="976" grpId="0" uiExpand="1" build="p" bldLvl="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a:extLst>
              <a:ext uri="{FF2B5EF4-FFF2-40B4-BE49-F238E27FC236}">
                <a16:creationId xmlns:a16="http://schemas.microsoft.com/office/drawing/2014/main" id="{7020E0C6-EC9C-FF40-8249-B56F51A49E08}"/>
              </a:ext>
            </a:extLst>
          </p:cNvPr>
          <p:cNvSpPr/>
          <p:nvPr/>
        </p:nvSpPr>
        <p:spPr>
          <a:xfrm>
            <a:off x="545161" y="1586702"/>
            <a:ext cx="23209995" cy="1084342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grpSp>
        <p:nvGrpSpPr>
          <p:cNvPr id="991" name="Group"/>
          <p:cNvGrpSpPr/>
          <p:nvPr/>
        </p:nvGrpSpPr>
        <p:grpSpPr>
          <a:xfrm>
            <a:off x="300010" y="12129298"/>
            <a:ext cx="4576790" cy="1181769"/>
            <a:chOff x="0" y="0"/>
            <a:chExt cx="4601208" cy="995765"/>
          </a:xfrm>
        </p:grpSpPr>
        <p:pic>
          <p:nvPicPr>
            <p:cNvPr id="98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8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8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8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9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 name="Group 1">
            <a:extLst>
              <a:ext uri="{FF2B5EF4-FFF2-40B4-BE49-F238E27FC236}">
                <a16:creationId xmlns:a16="http://schemas.microsoft.com/office/drawing/2014/main" id="{B5378FF8-AFC0-1940-AAAC-673CEE285D61}"/>
              </a:ext>
            </a:extLst>
          </p:cNvPr>
          <p:cNvGrpSpPr/>
          <p:nvPr/>
        </p:nvGrpSpPr>
        <p:grpSpPr>
          <a:xfrm>
            <a:off x="545161" y="462445"/>
            <a:ext cx="5874224" cy="1124257"/>
            <a:chOff x="545161" y="462445"/>
            <a:chExt cx="5874224" cy="1124257"/>
          </a:xfrm>
        </p:grpSpPr>
        <p:sp>
          <p:nvSpPr>
            <p:cNvPr id="992" name="Rounded Rectangle"/>
            <p:cNvSpPr/>
            <p:nvPr/>
          </p:nvSpPr>
          <p:spPr>
            <a:xfrm>
              <a:off x="545161" y="462445"/>
              <a:ext cx="5874224"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993" name="myths &amp; Facts"/>
            <p:cNvSpPr txBox="1"/>
            <p:nvPr/>
          </p:nvSpPr>
          <p:spPr>
            <a:xfrm>
              <a:off x="882674" y="637223"/>
              <a:ext cx="4389022"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r>
                <a:rPr lang="hi-IN" b="0" dirty="0">
                  <a:latin typeface="Arial" panose="020B0604020202020204" pitchFamily="34" charset="0"/>
                  <a:cs typeface="Arial" panose="020B0604020202020204" pitchFamily="34" charset="0"/>
                </a:rPr>
                <a:t>हल्लाहरू र तथ्यहरू</a:t>
              </a:r>
              <a:endParaRPr b="0" dirty="0">
                <a:latin typeface="Arial" panose="020B0604020202020204" pitchFamily="34" charset="0"/>
                <a:cs typeface="Arial" panose="020B0604020202020204" pitchFamily="34" charset="0"/>
              </a:endParaRPr>
            </a:p>
          </p:txBody>
        </p:sp>
      </p:grpSp>
      <p:grpSp>
        <p:nvGrpSpPr>
          <p:cNvPr id="996" name="Group"/>
          <p:cNvGrpSpPr/>
          <p:nvPr/>
        </p:nvGrpSpPr>
        <p:grpSpPr>
          <a:xfrm>
            <a:off x="23097931" y="13055999"/>
            <a:ext cx="2098868" cy="1540535"/>
            <a:chOff x="0" y="2515"/>
            <a:chExt cx="2098867" cy="1540534"/>
          </a:xfrm>
        </p:grpSpPr>
        <p:sp>
          <p:nvSpPr>
            <p:cNvPr id="994" name="35"/>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7</a:t>
              </a:r>
              <a:endParaRPr b="0" dirty="0">
                <a:latin typeface="Arial" panose="020B0604020202020204" pitchFamily="34" charset="0"/>
                <a:cs typeface="Arial" panose="020B0604020202020204" pitchFamily="34" charset="0"/>
              </a:endParaRPr>
            </a:p>
          </p:txBody>
        </p:sp>
        <p:pic>
          <p:nvPicPr>
            <p:cNvPr id="995"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16" name="Statement: With the summers coming up, the Coronavirus will be killed…">
            <a:extLst>
              <a:ext uri="{FF2B5EF4-FFF2-40B4-BE49-F238E27FC236}">
                <a16:creationId xmlns:a16="http://schemas.microsoft.com/office/drawing/2014/main" id="{882FA2DA-4F30-AA49-B955-AF5C01E677A6}"/>
              </a:ext>
            </a:extLst>
          </p:cNvPr>
          <p:cNvSpPr txBox="1"/>
          <p:nvPr/>
        </p:nvSpPr>
        <p:spPr>
          <a:xfrm>
            <a:off x="882674" y="2244033"/>
            <a:ext cx="22215257" cy="9130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गर्मी आएसँगै, कोरोनाभाइरस मार्नेछन्</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a:t>
            </a:r>
            <a:r>
              <a:rPr lang="en-IN" b="0" dirty="0">
                <a:solidFill>
                  <a:schemeClr val="tx1"/>
                </a:solidFill>
                <a:latin typeface="Arial" panose="020B0604020202020204" pitchFamily="34" charset="0"/>
                <a:cs typeface="Arial" panose="020B0604020202020204" pitchFamily="34" charset="0"/>
              </a:rPr>
              <a:t>COVID- </a:t>
            </a:r>
            <a:r>
              <a:rPr lang="hi-IN" b="0" dirty="0">
                <a:solidFill>
                  <a:schemeClr val="tx1"/>
                </a:solidFill>
                <a:latin typeface="Arial" panose="020B0604020202020204" pitchFamily="34" charset="0"/>
                <a:cs typeface="Arial" panose="020B0604020202020204" pitchFamily="34" charset="0"/>
              </a:rPr>
              <a:t>१९ तातो र ओसिलो मौसम भएका क्षेत्रहरूसहित, सबै क्षेत्रहरूमा पत्ता लागेको छ। </a:t>
            </a:r>
            <a:r>
              <a:rPr lang="en-IN" b="0" dirty="0">
                <a:solidFill>
                  <a:schemeClr val="tx1"/>
                </a:solidFill>
                <a:latin typeface="Arial" panose="020B0604020202020204" pitchFamily="34" charset="0"/>
                <a:cs typeface="Arial" panose="020B0604020202020204" pitchFamily="34" charset="0"/>
              </a:rPr>
              <a:t>COVID- 19 </a:t>
            </a:r>
            <a:r>
              <a:rPr lang="hi-IN" b="0" dirty="0">
                <a:solidFill>
                  <a:schemeClr val="tx1"/>
                </a:solidFill>
                <a:latin typeface="Arial" panose="020B0604020202020204" pitchFamily="34" charset="0"/>
                <a:cs typeface="Arial" panose="020B0604020202020204" pitchFamily="34" charset="0"/>
              </a:rPr>
              <a:t>विरुद्ध आफूलाई बचाउने उत्तम तरिका भनेको साबन र पानीले बारम्बार हातहरू धुने, तपाईँले खोक्दा र हाँछ्यु गर्दा ढाक्ने र भीड भएका ठाउँहरूबाट जोगिनु हो।</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तातो पानीमा नुहाउनाले भाइरस मार्नेछ</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भाइरस शरीर भित्र बस्दछ जहाँ तापक्रम 37 डिग्री सेन्टिग्रेडमा कायम रहेको हुन्छ र तपाईँको तातो पानीको नुहाइबाट प्रभावित हुँदैन।</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निमोनिया खोपले तपाईँलाई भाइरसबाट बचाउँनेछ</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जबकि निमोनियाका खोपहरूले तपाईँलाई निमोनिया निम्त्याउने अन्य जीवहरू विरूद्धबाट पक्कै बचाउनेछ, नोवल कोरोनाभाइरसको खोप विकासको क्रममा छ।</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तपाईँको शरीरमा अल्कोहल वा कीटाणुनाशक औषधि छर्कनाले संक्रमणलाई रोक्न सकिन्छ</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कपडा र शरीरमा अल्कोहल वा सेनिटाइजर छर्कनाले तपाईँलाई संक्रमण हुनबाट रोक्न सक्दैन। भाइरस नाक वा मुखमार्फत् शरीरमा प्रवेश गर्दा संक्रमण फैलिन्छ। अल्कोहलले हात सफा गर्नु र पुछ्नु भनेको तपाईँका संक्रमित हातहरूले तपाईँको मुखमा छुनेद्वारा वा संक्रमित हातहरूले खाना खानेद्वारा तपाईँको प्रणालीमा जीवाणुहरूको प्रवेश रोक्नको लागि हो।</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नियमित रूपमा सेलाइनले नाक पखाल्दा संक्रमणलाई रोक्छ</a:t>
            </a:r>
          </a:p>
          <a:p>
            <a:pPr algn="l" defTabSz="914400">
              <a:spcBef>
                <a:spcPts val="2000"/>
              </a:spcBef>
              <a:defRPr sz="28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सेलाइनको साथमा नाक पखाल्दा केही मामिलाहरूमा सामान्य रुघालाई मद्दत पुग्छ, तर यो नोवल कोरोनाभाइरस संक्रमण विरुद्ध प्रभावकारी छ भन्ने सुझाव दिन कुनै प्रमाण छैन।</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bg/>
                                          </p:spTgt>
                                        </p:tgtEl>
                                        <p:attrNameLst>
                                          <p:attrName>style.visibility</p:attrName>
                                        </p:attrNameLst>
                                      </p:cBhvr>
                                      <p:to>
                                        <p:strVal val="visible"/>
                                      </p:to>
                                    </p:set>
                                    <p:animEffect transition="in" filter="fade">
                                      <p:cBhvr>
                                        <p:cTn id="15" dur="500"/>
                                        <p:tgtEl>
                                          <p:spTgt spid="1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500"/>
                                        <p:tgtEl>
                                          <p:spTgt spid="1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500"/>
                                        <p:tgtEl>
                                          <p:spTgt spid="1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xEl>
                                              <p:pRg st="5" end="5"/>
                                            </p:txEl>
                                          </p:spTgt>
                                        </p:tgtEl>
                                        <p:attrNameLst>
                                          <p:attrName>style.visibility</p:attrName>
                                        </p:attrNameLst>
                                      </p:cBhvr>
                                      <p:to>
                                        <p:strVal val="visible"/>
                                      </p:to>
                                    </p:set>
                                    <p:animEffect transition="in" filter="fade">
                                      <p:cBhvr>
                                        <p:cTn id="45" dur="500"/>
                                        <p:tgtEl>
                                          <p:spTgt spid="1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xEl>
                                              <p:pRg st="6" end="6"/>
                                            </p:txEl>
                                          </p:spTgt>
                                        </p:tgtEl>
                                        <p:attrNameLst>
                                          <p:attrName>style.visibility</p:attrName>
                                        </p:attrNameLst>
                                      </p:cBhvr>
                                      <p:to>
                                        <p:strVal val="visible"/>
                                      </p:to>
                                    </p:set>
                                    <p:animEffect transition="in" filter="fade">
                                      <p:cBhvr>
                                        <p:cTn id="50" dur="500"/>
                                        <p:tgtEl>
                                          <p:spTgt spid="16">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xEl>
                                              <p:pRg st="7" end="7"/>
                                            </p:txEl>
                                          </p:spTgt>
                                        </p:tgtEl>
                                        <p:attrNameLst>
                                          <p:attrName>style.visibility</p:attrName>
                                        </p:attrNameLst>
                                      </p:cBhvr>
                                      <p:to>
                                        <p:strVal val="visible"/>
                                      </p:to>
                                    </p:set>
                                    <p:animEffect transition="in" filter="fade">
                                      <p:cBhvr>
                                        <p:cTn id="55" dur="500"/>
                                        <p:tgtEl>
                                          <p:spTgt spid="16">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xEl>
                                              <p:pRg st="8" end="8"/>
                                            </p:txEl>
                                          </p:spTgt>
                                        </p:tgtEl>
                                        <p:attrNameLst>
                                          <p:attrName>style.visibility</p:attrName>
                                        </p:attrNameLst>
                                      </p:cBhvr>
                                      <p:to>
                                        <p:strVal val="visible"/>
                                      </p:to>
                                    </p:set>
                                    <p:animEffect transition="in" filter="fade">
                                      <p:cBhvr>
                                        <p:cTn id="60" dur="500"/>
                                        <p:tgtEl>
                                          <p:spTgt spid="16">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xEl>
                                              <p:pRg st="9" end="9"/>
                                            </p:txEl>
                                          </p:spTgt>
                                        </p:tgtEl>
                                        <p:attrNameLst>
                                          <p:attrName>style.visibility</p:attrName>
                                        </p:attrNameLst>
                                      </p:cBhvr>
                                      <p:to>
                                        <p:strVal val="visible"/>
                                      </p:to>
                                    </p:set>
                                    <p:animEffect transition="in" filter="fade">
                                      <p:cBhvr>
                                        <p:cTn id="65" dur="500"/>
                                        <p:tgtEl>
                                          <p:spTgt spid="16">
                                            <p:txEl>
                                              <p:pRg st="9" end="9"/>
                                            </p:txEl>
                                          </p:spTgt>
                                        </p:tgtEl>
                                      </p:cBhvr>
                                    </p:animEffect>
                                  </p:childTnLst>
                                </p:cTn>
                              </p:par>
                              <p:par>
                                <p:cTn id="66" presetID="3" presetClass="emph" presetSubtype="2" fill="hold" nodeType="withEffect">
                                  <p:stCondLst>
                                    <p:cond delay="0"/>
                                  </p:stCondLst>
                                  <p:childTnLst>
                                    <p:animClr clrSpc="rgb" dir="cw">
                                      <p:cBhvr override="childStyle">
                                        <p:cTn id="67" dur="2000" fill="hold"/>
                                        <p:tgtEl>
                                          <p:spTgt spid="16">
                                            <p:txEl>
                                              <p:pRg st="0" end="0"/>
                                            </p:txEl>
                                          </p:spTgt>
                                        </p:tgtEl>
                                        <p:attrNameLst>
                                          <p:attrName>style.color</p:attrName>
                                        </p:attrNameLst>
                                      </p:cBhvr>
                                      <p:to>
                                        <a:srgbClr val="E70000"/>
                                      </p:to>
                                    </p:animClr>
                                  </p:childTnLst>
                                </p:cTn>
                              </p:par>
                              <p:par>
                                <p:cTn id="68" presetID="3" presetClass="emph" presetSubtype="2" fill="hold" nodeType="withEffect">
                                  <p:stCondLst>
                                    <p:cond delay="0"/>
                                  </p:stCondLst>
                                  <p:childTnLst>
                                    <p:animClr clrSpc="rgb" dir="cw">
                                      <p:cBhvr override="childStyle">
                                        <p:cTn id="69" dur="2000" fill="hold"/>
                                        <p:tgtEl>
                                          <p:spTgt spid="16">
                                            <p:txEl>
                                              <p:pRg st="1" end="1"/>
                                            </p:txEl>
                                          </p:spTgt>
                                        </p:tgtEl>
                                        <p:attrNameLst>
                                          <p:attrName>style.color</p:attrName>
                                        </p:attrNameLst>
                                      </p:cBhvr>
                                      <p:to>
                                        <a:srgbClr val="E70000"/>
                                      </p:to>
                                    </p:animClr>
                                  </p:childTnLst>
                                </p:cTn>
                              </p:par>
                              <p:par>
                                <p:cTn id="70" presetID="3" presetClass="emph" presetSubtype="2" fill="hold" nodeType="withEffect">
                                  <p:stCondLst>
                                    <p:cond delay="0"/>
                                  </p:stCondLst>
                                  <p:childTnLst>
                                    <p:animClr clrSpc="rgb" dir="cw">
                                      <p:cBhvr override="childStyle">
                                        <p:cTn id="71" dur="2000" fill="hold"/>
                                        <p:tgtEl>
                                          <p:spTgt spid="16">
                                            <p:txEl>
                                              <p:pRg st="2" end="2"/>
                                            </p:txEl>
                                          </p:spTgt>
                                        </p:tgtEl>
                                        <p:attrNameLst>
                                          <p:attrName>style.color</p:attrName>
                                        </p:attrNameLst>
                                      </p:cBhvr>
                                      <p:to>
                                        <a:srgbClr val="E70000"/>
                                      </p:to>
                                    </p:animClr>
                                  </p:childTnLst>
                                </p:cTn>
                              </p:par>
                              <p:par>
                                <p:cTn id="72" presetID="3" presetClass="emph" presetSubtype="2" fill="hold" nodeType="withEffect">
                                  <p:stCondLst>
                                    <p:cond delay="0"/>
                                  </p:stCondLst>
                                  <p:childTnLst>
                                    <p:animClr clrSpc="rgb" dir="cw">
                                      <p:cBhvr override="childStyle">
                                        <p:cTn id="73" dur="2000" fill="hold"/>
                                        <p:tgtEl>
                                          <p:spTgt spid="16">
                                            <p:txEl>
                                              <p:pRg st="3" end="3"/>
                                            </p:txEl>
                                          </p:spTgt>
                                        </p:tgtEl>
                                        <p:attrNameLst>
                                          <p:attrName>style.color</p:attrName>
                                        </p:attrNameLst>
                                      </p:cBhvr>
                                      <p:to>
                                        <a:srgbClr val="E70000"/>
                                      </p:to>
                                    </p:animClr>
                                  </p:childTnLst>
                                </p:cTn>
                              </p:par>
                              <p:par>
                                <p:cTn id="74" presetID="3" presetClass="emph" presetSubtype="2" fill="hold" nodeType="withEffect">
                                  <p:stCondLst>
                                    <p:cond delay="0"/>
                                  </p:stCondLst>
                                  <p:childTnLst>
                                    <p:animClr clrSpc="rgb" dir="cw">
                                      <p:cBhvr override="childStyle">
                                        <p:cTn id="75" dur="2000" fill="hold"/>
                                        <p:tgtEl>
                                          <p:spTgt spid="16">
                                            <p:txEl>
                                              <p:pRg st="4" end="4"/>
                                            </p:txEl>
                                          </p:spTgt>
                                        </p:tgtEl>
                                        <p:attrNameLst>
                                          <p:attrName>style.color</p:attrName>
                                        </p:attrNameLst>
                                      </p:cBhvr>
                                      <p:to>
                                        <a:srgbClr val="E70000"/>
                                      </p:to>
                                    </p:animClr>
                                  </p:childTnLst>
                                </p:cTn>
                              </p:par>
                              <p:par>
                                <p:cTn id="76" presetID="3" presetClass="emph" presetSubtype="2" fill="hold" nodeType="withEffect">
                                  <p:stCondLst>
                                    <p:cond delay="0"/>
                                  </p:stCondLst>
                                  <p:childTnLst>
                                    <p:animClr clrSpc="rgb" dir="cw">
                                      <p:cBhvr override="childStyle">
                                        <p:cTn id="77" dur="2000" fill="hold"/>
                                        <p:tgtEl>
                                          <p:spTgt spid="16">
                                            <p:txEl>
                                              <p:pRg st="5" end="5"/>
                                            </p:txEl>
                                          </p:spTgt>
                                        </p:tgtEl>
                                        <p:attrNameLst>
                                          <p:attrName>style.color</p:attrName>
                                        </p:attrNameLst>
                                      </p:cBhvr>
                                      <p:to>
                                        <a:srgbClr val="E70000"/>
                                      </p:to>
                                    </p:animClr>
                                  </p:childTnLst>
                                </p:cTn>
                              </p:par>
                              <p:par>
                                <p:cTn id="78" presetID="3" presetClass="emph" presetSubtype="2" fill="hold" nodeType="withEffect">
                                  <p:stCondLst>
                                    <p:cond delay="0"/>
                                  </p:stCondLst>
                                  <p:childTnLst>
                                    <p:animClr clrSpc="rgb" dir="cw">
                                      <p:cBhvr override="childStyle">
                                        <p:cTn id="79" dur="2000" fill="hold"/>
                                        <p:tgtEl>
                                          <p:spTgt spid="16">
                                            <p:txEl>
                                              <p:pRg st="6" end="6"/>
                                            </p:txEl>
                                          </p:spTgt>
                                        </p:tgtEl>
                                        <p:attrNameLst>
                                          <p:attrName>style.color</p:attrName>
                                        </p:attrNameLst>
                                      </p:cBhvr>
                                      <p:to>
                                        <a:srgbClr val="E70000"/>
                                      </p:to>
                                    </p:animClr>
                                  </p:childTnLst>
                                </p:cTn>
                              </p:par>
                              <p:par>
                                <p:cTn id="80" presetID="3" presetClass="emph" presetSubtype="2" fill="hold" nodeType="withEffect">
                                  <p:stCondLst>
                                    <p:cond delay="0"/>
                                  </p:stCondLst>
                                  <p:childTnLst>
                                    <p:animClr clrSpc="rgb" dir="cw">
                                      <p:cBhvr override="childStyle">
                                        <p:cTn id="81" dur="2000" fill="hold"/>
                                        <p:tgtEl>
                                          <p:spTgt spid="16">
                                            <p:txEl>
                                              <p:pRg st="7" end="7"/>
                                            </p:txEl>
                                          </p:spTgt>
                                        </p:tgtEl>
                                        <p:attrNameLst>
                                          <p:attrName>style.color</p:attrName>
                                        </p:attrNameLst>
                                      </p:cBhvr>
                                      <p:to>
                                        <a:srgbClr val="E70000"/>
                                      </p:to>
                                    </p:animClr>
                                  </p:childTnLst>
                                </p:cTn>
                              </p:par>
                              <p:par>
                                <p:cTn id="82" presetID="3" presetClass="emph" presetSubtype="2" fill="hold" nodeType="withEffect">
                                  <p:stCondLst>
                                    <p:cond delay="0"/>
                                  </p:stCondLst>
                                  <p:childTnLst>
                                    <p:animClr clrSpc="rgb" dir="cw">
                                      <p:cBhvr override="childStyle">
                                        <p:cTn id="83" dur="2000" fill="hold"/>
                                        <p:tgtEl>
                                          <p:spTgt spid="16">
                                            <p:txEl>
                                              <p:pRg st="8" end="8"/>
                                            </p:txEl>
                                          </p:spTgt>
                                        </p:tgtEl>
                                        <p:attrNameLst>
                                          <p:attrName>style.color</p:attrName>
                                        </p:attrNameLst>
                                      </p:cBhvr>
                                      <p:to>
                                        <a:srgbClr val="E70000"/>
                                      </p:to>
                                    </p:animClr>
                                  </p:childTnLst>
                                </p:cTn>
                              </p:par>
                              <p:par>
                                <p:cTn id="84" presetID="3" presetClass="emph" presetSubtype="2" fill="hold" nodeType="withEffect">
                                  <p:stCondLst>
                                    <p:cond delay="0"/>
                                  </p:stCondLst>
                                  <p:childTnLst>
                                    <p:animClr clrSpc="rgb" dir="cw">
                                      <p:cBhvr override="childStyle">
                                        <p:cTn id="85" dur="2000" fill="hold"/>
                                        <p:tgtEl>
                                          <p:spTgt spid="16">
                                            <p:txEl>
                                              <p:pRg st="9" end="9"/>
                                            </p:txEl>
                                          </p:spTgt>
                                        </p:tgtEl>
                                        <p:attrNameLst>
                                          <p:attrName>style.color</p:attrName>
                                        </p:attrNameLst>
                                      </p:cBhvr>
                                      <p:to>
                                        <a:srgbClr val="E7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uiExpand="1" build="p" bldLvl="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a:extLst>
              <a:ext uri="{FF2B5EF4-FFF2-40B4-BE49-F238E27FC236}">
                <a16:creationId xmlns:a16="http://schemas.microsoft.com/office/drawing/2014/main" id="{2B1B5A04-BC71-454B-A8CD-07D10D1F10C5}"/>
              </a:ext>
            </a:extLst>
          </p:cNvPr>
          <p:cNvSpPr/>
          <p:nvPr/>
        </p:nvSpPr>
        <p:spPr>
          <a:xfrm>
            <a:off x="625102" y="1557964"/>
            <a:ext cx="23209995" cy="1069738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grpSp>
        <p:nvGrpSpPr>
          <p:cNvPr id="1004" name="Group"/>
          <p:cNvGrpSpPr/>
          <p:nvPr/>
        </p:nvGrpSpPr>
        <p:grpSpPr>
          <a:xfrm>
            <a:off x="300010" y="12315300"/>
            <a:ext cx="4601210" cy="995767"/>
            <a:chOff x="0" y="0"/>
            <a:chExt cx="4601208" cy="995765"/>
          </a:xfrm>
        </p:grpSpPr>
        <p:pic>
          <p:nvPicPr>
            <p:cNvPr id="9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09" name="Group"/>
          <p:cNvGrpSpPr/>
          <p:nvPr/>
        </p:nvGrpSpPr>
        <p:grpSpPr>
          <a:xfrm>
            <a:off x="23097931" y="13055999"/>
            <a:ext cx="2098868" cy="1540535"/>
            <a:chOff x="0" y="2515"/>
            <a:chExt cx="2098867" cy="1540534"/>
          </a:xfrm>
        </p:grpSpPr>
        <p:sp>
          <p:nvSpPr>
            <p:cNvPr id="1007" name="36"/>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8</a:t>
              </a:r>
              <a:endParaRPr b="0" dirty="0">
                <a:latin typeface="Arial" panose="020B0604020202020204" pitchFamily="34" charset="0"/>
                <a:cs typeface="Arial" panose="020B0604020202020204" pitchFamily="34" charset="0"/>
              </a:endParaRPr>
            </a:p>
          </p:txBody>
        </p:sp>
        <p:pic>
          <p:nvPicPr>
            <p:cNvPr id="100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1010" name="Statement: Coronavirus  can be passed through chicken and meat…"/>
          <p:cNvSpPr txBox="1"/>
          <p:nvPr/>
        </p:nvSpPr>
        <p:spPr>
          <a:xfrm>
            <a:off x="770432" y="2140227"/>
            <a:ext cx="22843136" cy="9561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कोरोनाभाइरस कुखुरा र मासुमार्फत् सर्न सक्छ</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होइन! कोरोनाभाइरस मासु र पोल्ट्री</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उत्पादनहरूमार्फत् फैलिएको त्यस्तो कुनै प्रमाण छैन।</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यद्यपि मासु र चिकेनलाई सधैँ उचित तरिकाले पकाउन</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सल्लाह दिइन्छ।</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कोरोनाभाइरस भएको व्यक्ति पूर्ण रूपमा निको</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हुन सक्छ र थप संक्रामक हुन सक्दैन।</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80% मानिसहरू विशेष उपचारको आवश्यकता</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बिना नै रोगबाट मुक्त भएका छन्। तर भाइरस</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उपचारको बारेमा जानकारी अझै अनुसन्धान भइरहेको</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छ</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काँचो लसुन, तिलका दानाहरू खाएमा यसले</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तपाईँलाई भाइरस विरुद्ध बचाउनेछ</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लसुन एक स्वस्थ खाना हो जसका अन्य फाइदाहरू</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छन् तर तपाईँलाई कोरोनाभाइरस विरुद्ध सुरक्षा गर्दैन।</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एक पटक शरीरबाट भाइरस बाहिर निस्किएपछि</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यो सजिलै मर्न सक्छ</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हामीलाई अहिलेसम्म यस विशेष भाइरसको</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बारेमा थाहा छैन। समान भाइरसहरू (</a:t>
            </a:r>
            <a:r>
              <a:rPr lang="en-US" b="0" dirty="0">
                <a:solidFill>
                  <a:schemeClr val="tx1"/>
                </a:solidFill>
                <a:latin typeface="Arial" panose="020B0604020202020204" pitchFamily="34" charset="0"/>
                <a:cs typeface="Arial" panose="020B0604020202020204" pitchFamily="34" charset="0"/>
              </a:rPr>
              <a:t>SARS, MERS) </a:t>
            </a:r>
            <a:r>
              <a:rPr lang="hi-IN" b="0" dirty="0">
                <a:solidFill>
                  <a:schemeClr val="tx1"/>
                </a:solidFill>
                <a:latin typeface="Arial" panose="020B0604020202020204" pitchFamily="34" charset="0"/>
                <a:cs typeface="Arial" panose="020B0604020202020204" pitchFamily="34" charset="0"/>
              </a:rPr>
              <a:t>सतहको प्रकारमा निर्भर रहेर 8 देखि 24 घण्टा सम्म</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जीवित रहन्छन्।</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कथन: तपाईँ लामखुट्टेको टोकाइबाट </a:t>
            </a:r>
            <a:r>
              <a:rPr lang="en-US" b="0" dirty="0">
                <a:solidFill>
                  <a:schemeClr val="tx1"/>
                </a:solidFill>
                <a:latin typeface="Arial" panose="020B0604020202020204" pitchFamily="34" charset="0"/>
                <a:cs typeface="Arial" panose="020B0604020202020204" pitchFamily="34" charset="0"/>
              </a:rPr>
              <a:t>COVID-19 </a:t>
            </a:r>
            <a:r>
              <a:rPr lang="hi-IN" b="0" dirty="0">
                <a:solidFill>
                  <a:schemeClr val="tx1"/>
                </a:solidFill>
                <a:latin typeface="Arial" panose="020B0604020202020204" pitchFamily="34" charset="0"/>
                <a:cs typeface="Arial" panose="020B0604020202020204" pitchFamily="34" charset="0"/>
              </a:rPr>
              <a:t>लाग्न</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सक्छ</a:t>
            </a:r>
          </a:p>
          <a:p>
            <a:pPr algn="l" defTabSz="914400">
              <a:spcBef>
                <a:spcPts val="2000"/>
              </a:spcBef>
              <a:defRPr sz="3200" cap="all">
                <a:solidFill>
                  <a:srgbClr val="FFFFFF"/>
                </a:solidFill>
              </a:defRPr>
            </a:pPr>
            <a:r>
              <a:rPr lang="hi-IN" b="0" dirty="0">
                <a:solidFill>
                  <a:schemeClr val="tx1"/>
                </a:solidFill>
                <a:latin typeface="Arial" panose="020B0604020202020204" pitchFamily="34" charset="0"/>
                <a:cs typeface="Arial" panose="020B0604020202020204" pitchFamily="34" charset="0"/>
              </a:rPr>
              <a:t>तथ्य: कोरानाभाइरस लाम्खुट्टेको टोकाइबाट फैलिन</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सक्दैन। यो संक्रमित व्यक्तिलाई हाँछ्यु गर्दा वा खोक्दा</a:t>
            </a:r>
            <a:r>
              <a:rPr lang="en-US" b="0" dirty="0">
                <a:solidFill>
                  <a:schemeClr val="tx1"/>
                </a:solidFill>
                <a:latin typeface="Arial" panose="020B0604020202020204" pitchFamily="34" charset="0"/>
                <a:cs typeface="Arial" panose="020B0604020202020204" pitchFamily="34" charset="0"/>
              </a:rPr>
              <a:t> </a:t>
            </a:r>
            <a:r>
              <a:rPr lang="hi-IN" b="0" dirty="0">
                <a:solidFill>
                  <a:schemeClr val="tx1"/>
                </a:solidFill>
                <a:latin typeface="Arial" panose="020B0604020202020204" pitchFamily="34" charset="0"/>
                <a:cs typeface="Arial" panose="020B0604020202020204" pitchFamily="34" charset="0"/>
              </a:rPr>
              <a:t>पूर्ण रूपमा स-साना छिँटाहरूमार्फत् फैलिन्छ</a:t>
            </a:r>
            <a:endParaRPr b="0" dirty="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BCEC737-4661-544F-A799-DDD5D7920681}"/>
              </a:ext>
            </a:extLst>
          </p:cNvPr>
          <p:cNvGrpSpPr/>
          <p:nvPr/>
        </p:nvGrpSpPr>
        <p:grpSpPr>
          <a:xfrm>
            <a:off x="545161" y="462445"/>
            <a:ext cx="5874224" cy="1124257"/>
            <a:chOff x="545161" y="462445"/>
            <a:chExt cx="5874224" cy="1124257"/>
          </a:xfrm>
        </p:grpSpPr>
        <p:sp>
          <p:nvSpPr>
            <p:cNvPr id="16" name="Rounded Rectangle">
              <a:extLst>
                <a:ext uri="{FF2B5EF4-FFF2-40B4-BE49-F238E27FC236}">
                  <a16:creationId xmlns:a16="http://schemas.microsoft.com/office/drawing/2014/main" id="{C5797CCE-F5B8-A945-B33E-965A4B762E92}"/>
                </a:ext>
              </a:extLst>
            </p:cNvPr>
            <p:cNvSpPr/>
            <p:nvPr/>
          </p:nvSpPr>
          <p:spPr>
            <a:xfrm>
              <a:off x="545161" y="462445"/>
              <a:ext cx="5874224"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17" name="myths &amp; Facts">
              <a:extLst>
                <a:ext uri="{FF2B5EF4-FFF2-40B4-BE49-F238E27FC236}">
                  <a16:creationId xmlns:a16="http://schemas.microsoft.com/office/drawing/2014/main" id="{5C0CC67D-64B1-174C-AC37-06D7BE907D28}"/>
                </a:ext>
              </a:extLst>
            </p:cNvPr>
            <p:cNvSpPr txBox="1"/>
            <p:nvPr/>
          </p:nvSpPr>
          <p:spPr>
            <a:xfrm>
              <a:off x="882674" y="637223"/>
              <a:ext cx="4389022"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r>
                <a:rPr lang="hi-IN" b="0" dirty="0">
                  <a:latin typeface="Arial" panose="020B0604020202020204" pitchFamily="34" charset="0"/>
                  <a:cs typeface="Arial" panose="020B0604020202020204" pitchFamily="34" charset="0"/>
                </a:rPr>
                <a:t>हल्लाहरू र तथ्यहरू</a:t>
              </a:r>
              <a:endParaRPr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0">
                                            <p:bg/>
                                          </p:spTgt>
                                        </p:tgtEl>
                                        <p:attrNameLst>
                                          <p:attrName>style.visibility</p:attrName>
                                        </p:attrNameLst>
                                      </p:cBhvr>
                                      <p:to>
                                        <p:strVal val="visible"/>
                                      </p:to>
                                    </p:set>
                                    <p:animEffect transition="in" filter="fade">
                                      <p:cBhvr>
                                        <p:cTn id="17" dur="500"/>
                                        <p:tgtEl>
                                          <p:spTgt spid="10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0">
                                            <p:txEl>
                                              <p:pRg st="0" end="0"/>
                                            </p:txEl>
                                          </p:spTgt>
                                        </p:tgtEl>
                                        <p:attrNameLst>
                                          <p:attrName>style.visibility</p:attrName>
                                        </p:attrNameLst>
                                      </p:cBhvr>
                                      <p:to>
                                        <p:strVal val="visible"/>
                                      </p:to>
                                    </p:set>
                                    <p:animEffect transition="in" filter="fade">
                                      <p:cBhvr>
                                        <p:cTn id="22" dur="500"/>
                                        <p:tgtEl>
                                          <p:spTgt spid="10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10">
                                            <p:txEl>
                                              <p:pRg st="1" end="1"/>
                                            </p:txEl>
                                          </p:spTgt>
                                        </p:tgtEl>
                                        <p:attrNameLst>
                                          <p:attrName>style.visibility</p:attrName>
                                        </p:attrNameLst>
                                      </p:cBhvr>
                                      <p:to>
                                        <p:strVal val="visible"/>
                                      </p:to>
                                    </p:set>
                                    <p:animEffect transition="in" filter="fade">
                                      <p:cBhvr>
                                        <p:cTn id="27" dur="500"/>
                                        <p:tgtEl>
                                          <p:spTgt spid="10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0">
                                            <p:txEl>
                                              <p:pRg st="2" end="2"/>
                                            </p:txEl>
                                          </p:spTgt>
                                        </p:tgtEl>
                                        <p:attrNameLst>
                                          <p:attrName>style.visibility</p:attrName>
                                        </p:attrNameLst>
                                      </p:cBhvr>
                                      <p:to>
                                        <p:strVal val="visible"/>
                                      </p:to>
                                    </p:set>
                                    <p:animEffect transition="in" filter="fade">
                                      <p:cBhvr>
                                        <p:cTn id="32" dur="500"/>
                                        <p:tgtEl>
                                          <p:spTgt spid="10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10">
                                            <p:txEl>
                                              <p:pRg st="3" end="3"/>
                                            </p:txEl>
                                          </p:spTgt>
                                        </p:tgtEl>
                                        <p:attrNameLst>
                                          <p:attrName>style.visibility</p:attrName>
                                        </p:attrNameLst>
                                      </p:cBhvr>
                                      <p:to>
                                        <p:strVal val="visible"/>
                                      </p:to>
                                    </p:set>
                                    <p:animEffect transition="in" filter="fade">
                                      <p:cBhvr>
                                        <p:cTn id="37" dur="500"/>
                                        <p:tgtEl>
                                          <p:spTgt spid="10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10">
                                            <p:txEl>
                                              <p:pRg st="4" end="4"/>
                                            </p:txEl>
                                          </p:spTgt>
                                        </p:tgtEl>
                                        <p:attrNameLst>
                                          <p:attrName>style.visibility</p:attrName>
                                        </p:attrNameLst>
                                      </p:cBhvr>
                                      <p:to>
                                        <p:strVal val="visible"/>
                                      </p:to>
                                    </p:set>
                                    <p:animEffect transition="in" filter="fade">
                                      <p:cBhvr>
                                        <p:cTn id="42" dur="500"/>
                                        <p:tgtEl>
                                          <p:spTgt spid="101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10">
                                            <p:txEl>
                                              <p:pRg st="5" end="5"/>
                                            </p:txEl>
                                          </p:spTgt>
                                        </p:tgtEl>
                                        <p:attrNameLst>
                                          <p:attrName>style.visibility</p:attrName>
                                        </p:attrNameLst>
                                      </p:cBhvr>
                                      <p:to>
                                        <p:strVal val="visible"/>
                                      </p:to>
                                    </p:set>
                                    <p:animEffect transition="in" filter="fade">
                                      <p:cBhvr>
                                        <p:cTn id="47" dur="500"/>
                                        <p:tgtEl>
                                          <p:spTgt spid="101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10">
                                            <p:txEl>
                                              <p:pRg st="6" end="6"/>
                                            </p:txEl>
                                          </p:spTgt>
                                        </p:tgtEl>
                                        <p:attrNameLst>
                                          <p:attrName>style.visibility</p:attrName>
                                        </p:attrNameLst>
                                      </p:cBhvr>
                                      <p:to>
                                        <p:strVal val="visible"/>
                                      </p:to>
                                    </p:set>
                                    <p:animEffect transition="in" filter="fade">
                                      <p:cBhvr>
                                        <p:cTn id="52" dur="500"/>
                                        <p:tgtEl>
                                          <p:spTgt spid="1010">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10">
                                            <p:txEl>
                                              <p:pRg st="7" end="7"/>
                                            </p:txEl>
                                          </p:spTgt>
                                        </p:tgtEl>
                                        <p:attrNameLst>
                                          <p:attrName>style.visibility</p:attrName>
                                        </p:attrNameLst>
                                      </p:cBhvr>
                                      <p:to>
                                        <p:strVal val="visible"/>
                                      </p:to>
                                    </p:set>
                                    <p:animEffect transition="in" filter="fade">
                                      <p:cBhvr>
                                        <p:cTn id="57" dur="500"/>
                                        <p:tgtEl>
                                          <p:spTgt spid="1010">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0">
                                            <p:txEl>
                                              <p:pRg st="8" end="8"/>
                                            </p:txEl>
                                          </p:spTgt>
                                        </p:tgtEl>
                                        <p:attrNameLst>
                                          <p:attrName>style.visibility</p:attrName>
                                        </p:attrNameLst>
                                      </p:cBhvr>
                                      <p:to>
                                        <p:strVal val="visible"/>
                                      </p:to>
                                    </p:set>
                                    <p:animEffect transition="in" filter="fade">
                                      <p:cBhvr>
                                        <p:cTn id="62" dur="500"/>
                                        <p:tgtEl>
                                          <p:spTgt spid="1010">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10">
                                            <p:txEl>
                                              <p:pRg st="9" end="9"/>
                                            </p:txEl>
                                          </p:spTgt>
                                        </p:tgtEl>
                                        <p:attrNameLst>
                                          <p:attrName>style.visibility</p:attrName>
                                        </p:attrNameLst>
                                      </p:cBhvr>
                                      <p:to>
                                        <p:strVal val="visible"/>
                                      </p:to>
                                    </p:set>
                                    <p:animEffect transition="in" filter="fade">
                                      <p:cBhvr>
                                        <p:cTn id="67" dur="500"/>
                                        <p:tgtEl>
                                          <p:spTgt spid="10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10" grpId="0" uiExpand="1" build="p" bldLvl="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7" name="Group"/>
          <p:cNvGrpSpPr/>
          <p:nvPr/>
        </p:nvGrpSpPr>
        <p:grpSpPr>
          <a:xfrm>
            <a:off x="300010" y="12315300"/>
            <a:ext cx="4601210" cy="995767"/>
            <a:chOff x="0" y="0"/>
            <a:chExt cx="4601208" cy="995765"/>
          </a:xfrm>
        </p:grpSpPr>
        <p:pic>
          <p:nvPicPr>
            <p:cNvPr id="1012"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13"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16"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pic>
        <p:nvPicPr>
          <p:cNvPr id="1018" name="Image" descr="Image"/>
          <p:cNvPicPr>
            <a:picLocks noChangeAspect="1"/>
          </p:cNvPicPr>
          <p:nvPr/>
        </p:nvPicPr>
        <p:blipFill>
          <a:blip r:embed="rId6"/>
          <a:stretch>
            <a:fillRect/>
          </a:stretch>
        </p:blipFill>
        <p:spPr>
          <a:xfrm>
            <a:off x="17539603" y="4859305"/>
            <a:ext cx="745365" cy="727271"/>
          </a:xfrm>
          <a:prstGeom prst="rect">
            <a:avLst/>
          </a:prstGeom>
          <a:ln w="12700">
            <a:miter lim="400000"/>
          </a:ln>
        </p:spPr>
      </p:pic>
      <p:pic>
        <p:nvPicPr>
          <p:cNvPr id="1019" name="Image" descr="Image"/>
          <p:cNvPicPr>
            <a:picLocks noChangeAspect="1"/>
          </p:cNvPicPr>
          <p:nvPr/>
        </p:nvPicPr>
        <p:blipFill>
          <a:blip r:embed="rId7"/>
          <a:stretch>
            <a:fillRect/>
          </a:stretch>
        </p:blipFill>
        <p:spPr>
          <a:xfrm>
            <a:off x="7896071" y="4820345"/>
            <a:ext cx="1154867" cy="1126834"/>
          </a:xfrm>
          <a:prstGeom prst="rect">
            <a:avLst/>
          </a:prstGeom>
          <a:ln w="12700">
            <a:miter lim="400000"/>
          </a:ln>
        </p:spPr>
      </p:pic>
      <p:pic>
        <p:nvPicPr>
          <p:cNvPr id="1020" name="Image" descr="Image"/>
          <p:cNvPicPr>
            <a:picLocks noChangeAspect="1"/>
          </p:cNvPicPr>
          <p:nvPr/>
        </p:nvPicPr>
        <p:blipFill>
          <a:blip r:embed="rId8"/>
          <a:stretch>
            <a:fillRect/>
          </a:stretch>
        </p:blipFill>
        <p:spPr>
          <a:xfrm>
            <a:off x="2585310" y="3478378"/>
            <a:ext cx="3575581" cy="3488787"/>
          </a:xfrm>
          <a:prstGeom prst="rect">
            <a:avLst/>
          </a:prstGeom>
          <a:ln w="12700">
            <a:miter lim="400000"/>
          </a:ln>
        </p:spPr>
      </p:pic>
      <p:grpSp>
        <p:nvGrpSpPr>
          <p:cNvPr id="1023" name="Group"/>
          <p:cNvGrpSpPr/>
          <p:nvPr/>
        </p:nvGrpSpPr>
        <p:grpSpPr>
          <a:xfrm>
            <a:off x="23097931" y="13055999"/>
            <a:ext cx="2098868" cy="1540535"/>
            <a:chOff x="0" y="2515"/>
            <a:chExt cx="2098867" cy="1540534"/>
          </a:xfrm>
        </p:grpSpPr>
        <p:sp>
          <p:nvSpPr>
            <p:cNvPr id="1021" name="37"/>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9</a:t>
              </a:r>
              <a:endParaRPr b="0" dirty="0">
                <a:latin typeface="Arial" panose="020B0604020202020204" pitchFamily="34" charset="0"/>
                <a:cs typeface="Arial" panose="020B0604020202020204" pitchFamily="34" charset="0"/>
              </a:endParaRPr>
            </a:p>
          </p:txBody>
        </p:sp>
        <p:pic>
          <p:nvPicPr>
            <p:cNvPr id="1022" name="Image" descr="Image"/>
            <p:cNvPicPr>
              <a:picLocks noChangeAspect="1"/>
            </p:cNvPicPr>
            <p:nvPr/>
          </p:nvPicPr>
          <p:blipFill>
            <a:blip r:embed="rId9"/>
            <a:stretch>
              <a:fillRect/>
            </a:stretch>
          </p:blipFill>
          <p:spPr>
            <a:xfrm>
              <a:off x="0" y="2515"/>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41F97F4A-B907-3349-AE03-BB09F042D241}"/>
              </a:ext>
            </a:extLst>
          </p:cNvPr>
          <p:cNvGrpSpPr/>
          <p:nvPr/>
        </p:nvGrpSpPr>
        <p:grpSpPr>
          <a:xfrm>
            <a:off x="4215519" y="5165580"/>
            <a:ext cx="17159735" cy="1841726"/>
            <a:chOff x="4215519" y="5165580"/>
            <a:chExt cx="17159735" cy="1841726"/>
          </a:xfrm>
        </p:grpSpPr>
        <p:sp>
          <p:nvSpPr>
            <p:cNvPr id="1024" name="Rounded Rectangle"/>
            <p:cNvSpPr/>
            <p:nvPr/>
          </p:nvSpPr>
          <p:spPr>
            <a:xfrm>
              <a:off x="4215519" y="5165580"/>
              <a:ext cx="17159735" cy="1841726"/>
            </a:xfrm>
            <a:prstGeom prst="roundRect">
              <a:avLst>
                <a:gd name="adj" fmla="val 10344"/>
              </a:avLst>
            </a:prstGeom>
            <a:solidFill>
              <a:srgbClr val="FFFFFF"/>
            </a:solidFill>
            <a:ln w="12700">
              <a:miter lim="400000"/>
            </a:ln>
          </p:spPr>
          <p:txBody>
            <a:bodyPr lIns="0" tIns="0" rIns="0" bIns="0" anchor="ct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1025" name="LET'S EXPOSE THE VIRUS"/>
            <p:cNvSpPr txBox="1"/>
            <p:nvPr/>
          </p:nvSpPr>
          <p:spPr>
            <a:xfrm>
              <a:off x="4863088" y="5342649"/>
              <a:ext cx="15210895"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12750">
                <a:defRPr sz="9000">
                  <a:solidFill>
                    <a:srgbClr val="002135"/>
                  </a:solidFill>
                </a:defRPr>
              </a:lvl1pPr>
            </a:lstStyle>
            <a:p>
              <a:r>
                <a:rPr lang="hi-IN" b="0" dirty="0">
                  <a:latin typeface="Arial" panose="020B0604020202020204" pitchFamily="34" charset="0"/>
                  <a:cs typeface="Arial" panose="020B0604020202020204" pitchFamily="34" charset="0"/>
                </a:rPr>
                <a:t>आउनुहोस् भाइरसको पर्दाफास गरौँ</a:t>
              </a:r>
              <a:endParaRPr b="0" dirty="0">
                <a:latin typeface="Arial" panose="020B0604020202020204" pitchFamily="34" charset="0"/>
                <a:cs typeface="Arial" panose="020B0604020202020204" pitchFamily="34" charset="0"/>
              </a:endParaRPr>
            </a:p>
          </p:txBody>
        </p:sp>
      </p:grpSp>
      <p:sp>
        <p:nvSpPr>
          <p:cNvPr id="1026" name="corRect information and behaviours is the way to defeat the infection. Let’s play the game to uncover the virus and tackle it through our information"/>
          <p:cNvSpPr txBox="1"/>
          <p:nvPr/>
        </p:nvSpPr>
        <p:spPr>
          <a:xfrm>
            <a:off x="6013081" y="6991953"/>
            <a:ext cx="13564611" cy="1733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914400">
              <a:lnSpc>
                <a:spcPct val="150000"/>
              </a:lnSpc>
              <a:spcBef>
                <a:spcPts val="1200"/>
              </a:spcBef>
              <a:defRPr sz="3200" b="0" cap="all">
                <a:solidFill>
                  <a:srgbClr val="FFFFFF"/>
                </a:solidFill>
              </a:defRPr>
            </a:pPr>
            <a:r>
              <a:rPr lang="hi-IN" b="0" dirty="0">
                <a:ln>
                  <a:solidFill>
                    <a:schemeClr val="bg1"/>
                  </a:solidFill>
                </a:ln>
                <a:latin typeface="Arial" panose="020B0604020202020204" pitchFamily="34" charset="0"/>
                <a:cs typeface="Arial" panose="020B0604020202020204" pitchFamily="34" charset="0"/>
              </a:rPr>
              <a:t>सही जानकारी र व्यवहारहरू संक्रमणलाई परास्त गर्ने</a:t>
            </a:r>
          </a:p>
          <a:p>
            <a:pPr defTabSz="914400">
              <a:lnSpc>
                <a:spcPct val="150000"/>
              </a:lnSpc>
              <a:spcBef>
                <a:spcPts val="1200"/>
              </a:spcBef>
              <a:defRPr sz="3200" b="0" cap="all">
                <a:solidFill>
                  <a:srgbClr val="FFFFFF"/>
                </a:solidFill>
              </a:defRPr>
            </a:pPr>
            <a:r>
              <a:rPr lang="hi-IN" b="0" dirty="0">
                <a:ln>
                  <a:solidFill>
                    <a:schemeClr val="bg1"/>
                  </a:solidFill>
                </a:ln>
                <a:latin typeface="Arial" panose="020B0604020202020204" pitchFamily="34" charset="0"/>
                <a:cs typeface="Arial" panose="020B0604020202020204" pitchFamily="34" charset="0"/>
              </a:rPr>
              <a:t>तरिका हो।</a:t>
            </a:r>
            <a:r>
              <a:rPr lang="en-US" b="0" dirty="0">
                <a:ln>
                  <a:solidFill>
                    <a:schemeClr val="bg1"/>
                  </a:solidFill>
                </a:ln>
                <a:latin typeface="Arial" panose="020B0604020202020204" pitchFamily="34" charset="0"/>
                <a:cs typeface="Arial" panose="020B0604020202020204" pitchFamily="34" charset="0"/>
              </a:rPr>
              <a:t> </a:t>
            </a:r>
            <a:r>
              <a:rPr lang="hi-IN" b="0" dirty="0">
                <a:ln>
                  <a:solidFill>
                    <a:schemeClr val="bg1"/>
                  </a:solidFill>
                </a:ln>
                <a:latin typeface="Arial" panose="020B0604020202020204" pitchFamily="34" charset="0"/>
                <a:cs typeface="Arial" panose="020B0604020202020204" pitchFamily="34" charset="0"/>
              </a:rPr>
              <a:t>भाइरसको उजागर गर्न र हाम्रो जानकारीमार्फत् यसको</a:t>
            </a:r>
            <a:r>
              <a:rPr lang="en-US" b="0" dirty="0">
                <a:ln>
                  <a:solidFill>
                    <a:schemeClr val="bg1"/>
                  </a:solidFill>
                </a:ln>
                <a:latin typeface="Arial" panose="020B0604020202020204" pitchFamily="34" charset="0"/>
                <a:cs typeface="Arial" panose="020B0604020202020204" pitchFamily="34" charset="0"/>
              </a:rPr>
              <a:t> </a:t>
            </a:r>
            <a:r>
              <a:rPr lang="hi-IN" b="0" dirty="0">
                <a:ln>
                  <a:solidFill>
                    <a:schemeClr val="bg1"/>
                  </a:solidFill>
                </a:ln>
                <a:latin typeface="Arial" panose="020B0604020202020204" pitchFamily="34" charset="0"/>
                <a:cs typeface="Arial" panose="020B0604020202020204" pitchFamily="34" charset="0"/>
              </a:rPr>
              <a:t>सामना गर्न खेल खेलौँ</a:t>
            </a:r>
            <a:endParaRPr b="0" dirty="0">
              <a:ln>
                <a:solidFill>
                  <a:schemeClr val="bg1"/>
                </a:solidFill>
              </a:ln>
              <a:latin typeface="Arial" panose="020B0604020202020204" pitchFamily="34" charset="0"/>
              <a:cs typeface="Arial" panose="020B0604020202020204" pitchFamily="34" charset="0"/>
            </a:endParaRPr>
          </a:p>
        </p:txBody>
      </p:sp>
      <p:sp>
        <p:nvSpPr>
          <p:cNvPr id="1027" name="Let’s play a recap game: In each square you will find a statement,…"/>
          <p:cNvSpPr txBox="1"/>
          <p:nvPr/>
        </p:nvSpPr>
        <p:spPr>
          <a:xfrm>
            <a:off x="5597236" y="8713043"/>
            <a:ext cx="14353309" cy="2253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914400">
              <a:lnSpc>
                <a:spcPct val="150000"/>
              </a:lnSpc>
              <a:defRPr sz="2500" b="0" cap="all">
                <a:solidFill>
                  <a:srgbClr val="FFFFFF"/>
                </a:solidFill>
              </a:defRPr>
            </a:pPr>
            <a:r>
              <a:rPr lang="hi-IN" sz="3200" b="0" dirty="0">
                <a:ln>
                  <a:solidFill>
                    <a:schemeClr val="bg1"/>
                  </a:solidFill>
                </a:ln>
                <a:latin typeface="Arial" panose="020B0604020202020204" pitchFamily="34" charset="0"/>
                <a:cs typeface="Arial" panose="020B0604020202020204" pitchFamily="34" charset="0"/>
              </a:rPr>
              <a:t>हामी एक पुनरावृति खेल खेलौँ: प्रत्येक वर्गमा तपाईँले</a:t>
            </a:r>
          </a:p>
          <a:p>
            <a:pPr defTabSz="914400">
              <a:lnSpc>
                <a:spcPct val="150000"/>
              </a:lnSpc>
              <a:defRPr sz="2500" b="0" cap="all">
                <a:solidFill>
                  <a:srgbClr val="FFFFFF"/>
                </a:solidFill>
              </a:defRPr>
            </a:pPr>
            <a:r>
              <a:rPr lang="hi-IN" sz="3200" b="0" dirty="0">
                <a:ln>
                  <a:solidFill>
                    <a:schemeClr val="bg1"/>
                  </a:solidFill>
                </a:ln>
                <a:latin typeface="Arial" panose="020B0604020202020204" pitchFamily="34" charset="0"/>
                <a:cs typeface="Arial" panose="020B0604020202020204" pitchFamily="34" charset="0"/>
              </a:rPr>
              <a:t>एक कथन पाउनुहुनेछ,</a:t>
            </a:r>
          </a:p>
          <a:p>
            <a:pPr defTabSz="914400">
              <a:lnSpc>
                <a:spcPct val="150000"/>
              </a:lnSpc>
              <a:defRPr sz="2500" b="0" cap="all">
                <a:solidFill>
                  <a:srgbClr val="FFFFFF"/>
                </a:solidFill>
              </a:defRPr>
            </a:pPr>
            <a:r>
              <a:rPr lang="hi-IN" sz="3200" b="0" dirty="0">
                <a:ln>
                  <a:solidFill>
                    <a:schemeClr val="bg1"/>
                  </a:solidFill>
                </a:ln>
                <a:latin typeface="Arial" panose="020B0604020202020204" pitchFamily="34" charset="0"/>
                <a:cs typeface="Arial" panose="020B0604020202020204" pitchFamily="34" charset="0"/>
              </a:rPr>
              <a:t>तपाईँको जवाफ सुनाउनुहोस्।</a:t>
            </a:r>
            <a:endParaRPr sz="3600" b="0" dirty="0">
              <a:ln>
                <a:solidFill>
                  <a:schemeClr val="bg1"/>
                </a:solidFill>
              </a:ln>
              <a:latin typeface="Arial" panose="020B0604020202020204" pitchFamily="34" charset="0"/>
              <a:cs typeface="Arial" panose="020B0604020202020204" pitchFamily="34" charset="0"/>
            </a:endParaRPr>
          </a:p>
        </p:txBody>
      </p:sp>
      <p:pic>
        <p:nvPicPr>
          <p:cNvPr id="1028" name="Image" descr="Image"/>
          <p:cNvPicPr>
            <a:picLocks noChangeAspect="1"/>
          </p:cNvPicPr>
          <p:nvPr/>
        </p:nvPicPr>
        <p:blipFill>
          <a:blip r:embed="rId7"/>
          <a:stretch>
            <a:fillRect/>
          </a:stretch>
        </p:blipFill>
        <p:spPr>
          <a:xfrm>
            <a:off x="20646871" y="6108797"/>
            <a:ext cx="1151819" cy="1123859"/>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1020"/>
                                        </p:tgtEl>
                                        <p:attrNameLst>
                                          <p:attrName>style.visibility</p:attrName>
                                        </p:attrNameLst>
                                      </p:cBhvr>
                                      <p:to>
                                        <p:strVal val="visible"/>
                                      </p:to>
                                    </p:set>
                                    <p:anim calcmode="lin" valueType="num">
                                      <p:cBhvr additive="base">
                                        <p:cTn id="10" dur="1000"/>
                                        <p:tgtEl>
                                          <p:spTgt spid="1020"/>
                                        </p:tgtEl>
                                        <p:attrNameLst>
                                          <p:attrName>ppt_y</p:attrName>
                                        </p:attrNameLst>
                                      </p:cBhvr>
                                      <p:tavLst>
                                        <p:tav tm="0">
                                          <p:val>
                                            <p:strVal val="#ppt_y+#ppt_h*1.125000"/>
                                          </p:val>
                                        </p:tav>
                                        <p:tav tm="100000">
                                          <p:val>
                                            <p:strVal val="#ppt_y"/>
                                          </p:val>
                                        </p:tav>
                                      </p:tavLst>
                                    </p:anim>
                                    <p:animEffect transition="in" filter="wipe(up)">
                                      <p:cBhvr>
                                        <p:cTn id="11" dur="1000"/>
                                        <p:tgtEl>
                                          <p:spTgt spid="10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019"/>
                                        </p:tgtEl>
                                        <p:attrNameLst>
                                          <p:attrName>style.visibility</p:attrName>
                                        </p:attrNameLst>
                                      </p:cBhvr>
                                      <p:to>
                                        <p:strVal val="visible"/>
                                      </p:to>
                                    </p:set>
                                    <p:anim calcmode="lin" valueType="num">
                                      <p:cBhvr additive="base">
                                        <p:cTn id="21" dur="500"/>
                                        <p:tgtEl>
                                          <p:spTgt spid="1019"/>
                                        </p:tgtEl>
                                        <p:attrNameLst>
                                          <p:attrName>ppt_x</p:attrName>
                                        </p:attrNameLst>
                                      </p:cBhvr>
                                      <p:tavLst>
                                        <p:tav tm="0">
                                          <p:val>
                                            <p:strVal val="#ppt_x-#ppt_w*1.125000"/>
                                          </p:val>
                                        </p:tav>
                                        <p:tav tm="100000">
                                          <p:val>
                                            <p:strVal val="#ppt_x"/>
                                          </p:val>
                                        </p:tav>
                                      </p:tavLst>
                                    </p:anim>
                                    <p:animEffect transition="in" filter="wipe(right)">
                                      <p:cBhvr>
                                        <p:cTn id="22" dur="500"/>
                                        <p:tgtEl>
                                          <p:spTgt spid="10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18"/>
                                        </p:tgtEl>
                                        <p:attrNameLst>
                                          <p:attrName>style.visibility</p:attrName>
                                        </p:attrNameLst>
                                      </p:cBhvr>
                                      <p:to>
                                        <p:strVal val="visible"/>
                                      </p:to>
                                    </p:set>
                                    <p:anim calcmode="lin" valueType="num">
                                      <p:cBhvr additive="base">
                                        <p:cTn id="32" dur="1000"/>
                                        <p:tgtEl>
                                          <p:spTgt spid="1018"/>
                                        </p:tgtEl>
                                        <p:attrNameLst>
                                          <p:attrName>ppt_y</p:attrName>
                                        </p:attrNameLst>
                                      </p:cBhvr>
                                      <p:tavLst>
                                        <p:tav tm="0">
                                          <p:val>
                                            <p:strVal val="#ppt_y+#ppt_h*1.125000"/>
                                          </p:val>
                                        </p:tav>
                                        <p:tav tm="100000">
                                          <p:val>
                                            <p:strVal val="#ppt_y"/>
                                          </p:val>
                                        </p:tav>
                                      </p:tavLst>
                                    </p:anim>
                                    <p:animEffect transition="in" filter="wipe(up)">
                                      <p:cBhvr>
                                        <p:cTn id="33" dur="1000"/>
                                        <p:tgtEl>
                                          <p:spTgt spid="1018"/>
                                        </p:tgtEl>
                                      </p:cBhvr>
                                    </p:animEffect>
                                  </p:childTnLst>
                                </p:cTn>
                              </p:par>
                              <p:par>
                                <p:cTn id="34" presetID="12" presetClass="entr" presetSubtype="4"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1000"/>
                                        <p:tgtEl>
                                          <p:spTgt spid="1028"/>
                                        </p:tgtEl>
                                        <p:attrNameLst>
                                          <p:attrName>ppt_y</p:attrName>
                                        </p:attrNameLst>
                                      </p:cBhvr>
                                      <p:tavLst>
                                        <p:tav tm="0">
                                          <p:val>
                                            <p:strVal val="#ppt_y+#ppt_h*1.125000"/>
                                          </p:val>
                                        </p:tav>
                                        <p:tav tm="100000">
                                          <p:val>
                                            <p:strVal val="#ppt_y"/>
                                          </p:val>
                                        </p:tav>
                                      </p:tavLst>
                                    </p:anim>
                                    <p:animEffect transition="in" filter="wipe(up)">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10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23097931" y="13055998"/>
            <a:ext cx="2098870" cy="1540535"/>
            <a:chOff x="0" y="2516"/>
            <a:chExt cx="2098868" cy="1540533"/>
          </a:xfrm>
        </p:grpSpPr>
        <p:sp>
          <p:nvSpPr>
            <p:cNvPr id="208" name="04"/>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04</a:t>
              </a:r>
            </a:p>
          </p:txBody>
        </p:sp>
        <p:pic>
          <p:nvPicPr>
            <p:cNvPr id="20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17" name="Group"/>
          <p:cNvGrpSpPr/>
          <p:nvPr/>
        </p:nvGrpSpPr>
        <p:grpSpPr>
          <a:xfrm>
            <a:off x="300010" y="12315300"/>
            <a:ext cx="4601210" cy="995767"/>
            <a:chOff x="0" y="0"/>
            <a:chExt cx="4601208" cy="995765"/>
          </a:xfrm>
        </p:grpSpPr>
        <p:pic>
          <p:nvPicPr>
            <p:cNvPr id="212"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13"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16"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20" name="Group"/>
          <p:cNvGrpSpPr/>
          <p:nvPr/>
        </p:nvGrpSpPr>
        <p:grpSpPr>
          <a:xfrm>
            <a:off x="1083308" y="359990"/>
            <a:ext cx="22217385" cy="1297968"/>
            <a:chOff x="0" y="0"/>
            <a:chExt cx="22217384" cy="1297966"/>
          </a:xfrm>
        </p:grpSpPr>
        <p:sp>
          <p:nvSpPr>
            <p:cNvPr id="218" name="Rounded Rectangle"/>
            <p:cNvSpPr/>
            <p:nvPr/>
          </p:nvSpPr>
          <p:spPr>
            <a:xfrm>
              <a:off x="0" y="0"/>
              <a:ext cx="22217384"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9" name="WHAT ARE WE GOING TO LEARN?"/>
            <p:cNvSpPr txBox="1"/>
            <p:nvPr/>
          </p:nvSpPr>
          <p:spPr>
            <a:xfrm>
              <a:off x="6730087" y="212966"/>
              <a:ext cx="8757206"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b="0" dirty="0">
                  <a:latin typeface="Arial" panose="020B0604020202020204" pitchFamily="34" charset="0"/>
                  <a:cs typeface="Arial" panose="020B0604020202020204" pitchFamily="34" charset="0"/>
                </a:rPr>
                <a:t>ANM, ASHA </a:t>
              </a:r>
              <a:r>
                <a:rPr lang="hi-IN" b="0" dirty="0">
                  <a:latin typeface="Arial" panose="020B0604020202020204" pitchFamily="34" charset="0"/>
                  <a:cs typeface="Arial" panose="020B0604020202020204" pitchFamily="34" charset="0"/>
                </a:rPr>
                <a:t>र </a:t>
              </a:r>
              <a:r>
                <a:rPr lang="en-US" b="0" dirty="0">
                  <a:latin typeface="Arial" panose="020B0604020202020204" pitchFamily="34" charset="0"/>
                  <a:cs typeface="Arial" panose="020B0604020202020204" pitchFamily="34" charset="0"/>
                </a:rPr>
                <a:t>AWW </a:t>
              </a:r>
              <a:r>
                <a:rPr lang="hi-IN" b="0" dirty="0">
                  <a:latin typeface="Arial" panose="020B0604020202020204" pitchFamily="34" charset="0"/>
                  <a:cs typeface="Arial" panose="020B0604020202020204" pitchFamily="34" charset="0"/>
                </a:rPr>
                <a:t>को भूमिका</a:t>
              </a:r>
              <a:endParaRPr b="0" dirty="0">
                <a:latin typeface="Arial" panose="020B0604020202020204" pitchFamily="34" charset="0"/>
                <a:cs typeface="Arial" panose="020B0604020202020204" pitchFamily="34"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941685" y="2337369"/>
            <a:ext cx="11185767" cy="9980976"/>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7FDB9F9-9C25-EA4C-8527-CBF8EFB3708D}"/>
              </a:ext>
            </a:extLst>
          </p:cNvPr>
          <p:cNvSpPr/>
          <p:nvPr/>
        </p:nvSpPr>
        <p:spPr>
          <a:xfrm>
            <a:off x="1083308" y="2357215"/>
            <a:ext cx="10575288" cy="1077218"/>
          </a:xfrm>
          <a:prstGeom prst="rect">
            <a:avLst/>
          </a:prstGeom>
        </p:spPr>
        <p:txBody>
          <a:bodyPr wrap="square">
            <a:spAutoFit/>
          </a:bodyPr>
          <a:lstStyle/>
          <a:p>
            <a:r>
              <a:rPr lang="hi-IN" sz="3200" b="0" dirty="0">
                <a:latin typeface="Arial" panose="020B0604020202020204" pitchFamily="34" charset="0"/>
                <a:cs typeface="Arial" panose="020B0604020202020204" pitchFamily="34" charset="0"/>
              </a:rPr>
              <a:t>स्वास्थ्य - </a:t>
            </a:r>
            <a:r>
              <a:rPr lang="en-IN" sz="3200" b="0" dirty="0">
                <a:latin typeface="Arial" panose="020B0604020202020204" pitchFamily="34" charset="0"/>
                <a:cs typeface="Arial" panose="020B0604020202020204" pitchFamily="34" charset="0"/>
              </a:rPr>
              <a:t>ANM
DSO/MO </a:t>
            </a:r>
            <a:r>
              <a:rPr lang="hi-IN" sz="3200" b="0" dirty="0">
                <a:latin typeface="Arial" panose="020B0604020202020204" pitchFamily="34" charset="0"/>
                <a:cs typeface="Arial" panose="020B0604020202020204" pitchFamily="34" charset="0"/>
              </a:rPr>
              <a:t>को निर्देशन अन्तर्गत</a:t>
            </a:r>
            <a:endParaRPr lang="en-US" b="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AC36B53-AD84-AD46-9D89-58580084C277}"/>
              </a:ext>
            </a:extLst>
          </p:cNvPr>
          <p:cNvSpPr/>
          <p:nvPr/>
        </p:nvSpPr>
        <p:spPr>
          <a:xfrm>
            <a:off x="1293964" y="3528675"/>
            <a:ext cx="10481207" cy="7971413"/>
          </a:xfrm>
          <a:prstGeom prst="rect">
            <a:avLst/>
          </a:prstGeom>
        </p:spPr>
        <p:txBody>
          <a:bodyPr wrap="square">
            <a:spAutoFit/>
          </a:bodyPr>
          <a:lstStyle/>
          <a:p>
            <a:pPr marL="342900" indent="-342900" algn="l" defTabSz="914400">
              <a:buFont typeface="Arial" panose="020B0604020202020204" pitchFamily="34" charset="0"/>
              <a:buChar char="•"/>
              <a:defRPr sz="1800"/>
            </a:pPr>
            <a:r>
              <a:rPr lang="hi-IN" sz="3200" b="0" dirty="0">
                <a:latin typeface="Arial" panose="020B0604020202020204" pitchFamily="34" charset="0"/>
                <a:cs typeface="Arial" panose="020B0604020202020204" pitchFamily="34" charset="0"/>
              </a:rPr>
              <a:t>जानकारी प्रदान गर्नुहोस्</a:t>
            </a:r>
            <a:endParaRPr lang="en-US" sz="3200" b="0" dirty="0">
              <a:latin typeface="Arial" panose="020B0604020202020204" pitchFamily="34" charset="0"/>
              <a:cs typeface="Arial" panose="020B0604020202020204" pitchFamily="34" charset="0"/>
            </a:endParaRPr>
          </a:p>
          <a:p>
            <a:pPr algn="l" defTabSz="914400">
              <a:defRPr sz="1800"/>
            </a:pPr>
            <a:r>
              <a:rPr lang="en-IN" sz="3200" b="0" dirty="0">
                <a:latin typeface="Arial" panose="020B0604020202020204" pitchFamily="34" charset="0"/>
                <a:cs typeface="Arial" panose="020B0604020202020204" pitchFamily="34" charset="0"/>
              </a:rPr>
              <a:t>        (a) COVID </a:t>
            </a:r>
            <a:r>
              <a:rPr lang="hi-IN" sz="3200" b="0" dirty="0">
                <a:latin typeface="Arial" panose="020B0604020202020204" pitchFamily="34" charset="0"/>
                <a:cs typeface="Arial" panose="020B0604020202020204" pitchFamily="34" charset="0"/>
              </a:rPr>
              <a:t>प्रकोपका चरणहरूको अवधिमा</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सामाजिक दूरी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सहितका रोकथाम तथा नियन्त्रणका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उपायहरू</a:t>
            </a:r>
            <a:endParaRPr lang="en-US" sz="3200" b="0" dirty="0">
              <a:latin typeface="Arial" panose="020B0604020202020204" pitchFamily="34" charset="0"/>
              <a:cs typeface="Arial" panose="020B0604020202020204" pitchFamily="34" charset="0"/>
            </a:endParaRPr>
          </a:p>
          <a:p>
            <a:pPr algn="l" defTabSz="914400">
              <a:defRPr sz="1800"/>
            </a:pPr>
            <a:r>
              <a:rPr lang="en-IN" sz="3200" b="0" dirty="0">
                <a:latin typeface="Arial" panose="020B0604020202020204" pitchFamily="34" charset="0"/>
                <a:cs typeface="Arial" panose="020B0604020202020204" pitchFamily="34" charset="0"/>
              </a:rPr>
              <a:t>	(b) </a:t>
            </a:r>
            <a:r>
              <a:rPr lang="hi-IN" sz="3200" b="0" dirty="0">
                <a:latin typeface="Arial" panose="020B0604020202020204" pitchFamily="34" charset="0"/>
                <a:cs typeface="Arial" panose="020B0604020202020204" pitchFamily="34" charset="0"/>
              </a:rPr>
              <a:t>मिथ्याहरू र गलत धारणाहरूलाई</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सम्बोधन गर्ने;</a:t>
            </a:r>
            <a:r>
              <a:rPr lang="en-IN" sz="3200" b="0" dirty="0">
                <a:latin typeface="Arial" panose="020B0604020202020204" pitchFamily="34" charset="0"/>
                <a:cs typeface="Arial" panose="020B0604020202020204" pitchFamily="34" charset="0"/>
              </a:rPr>
              <a:t> </a:t>
            </a:r>
          </a:p>
          <a:p>
            <a:pPr marL="342900" indent="-342900" algn="l" defTabSz="914400">
              <a:buFont typeface="Arial" panose="020B0604020202020204" pitchFamily="34" charset="0"/>
              <a:buChar char="•"/>
              <a:defRPr sz="1800"/>
            </a:pPr>
            <a:r>
              <a:rPr lang="en-IN" sz="3200" b="0" dirty="0">
                <a:latin typeface="Arial" panose="020B0604020202020204" pitchFamily="34" charset="0"/>
                <a:cs typeface="Arial" panose="020B0604020202020204" pitchFamily="34" charset="0"/>
              </a:rPr>
              <a:t>DSO </a:t>
            </a:r>
            <a:r>
              <a:rPr lang="hi-IN" sz="3200" b="0" dirty="0">
                <a:latin typeface="Arial" panose="020B0604020202020204" pitchFamily="34" charset="0"/>
                <a:cs typeface="Arial" panose="020B0604020202020204" pitchFamily="34" charset="0"/>
              </a:rPr>
              <a:t>लाई निम्नमा सहायता गर्ने</a:t>
            </a:r>
            <a:endParaRPr lang="en-US" sz="3200" b="0" dirty="0">
              <a:latin typeface="Arial" panose="020B0604020202020204" pitchFamily="34" charset="0"/>
              <a:cs typeface="Arial" panose="020B0604020202020204" pitchFamily="34" charset="0"/>
            </a:endParaRPr>
          </a:p>
          <a:p>
            <a:pPr algn="l" defTabSz="914400">
              <a:defRPr sz="1800"/>
            </a:pPr>
            <a:r>
              <a:rPr lang="en-IN" sz="3200" b="0" dirty="0">
                <a:latin typeface="Arial" panose="020B0604020202020204" pitchFamily="34" charset="0"/>
                <a:cs typeface="Arial" panose="020B0604020202020204" pitchFamily="34" charset="0"/>
              </a:rPr>
              <a:t>        (a) SOP </a:t>
            </a:r>
            <a:r>
              <a:rPr lang="hi-IN" sz="3200" b="0" dirty="0">
                <a:latin typeface="Arial" panose="020B0604020202020204" pitchFamily="34" charset="0"/>
                <a:cs typeface="Arial" panose="020B0604020202020204" pitchFamily="34" charset="0"/>
              </a:rPr>
              <a:t>हरूको अनुसार सम्पर्क ट्रेस गर्न</a:t>
            </a:r>
            <a:endParaRPr lang="en-US" sz="3200" b="0" dirty="0">
              <a:latin typeface="Arial" panose="020B0604020202020204" pitchFamily="34" charset="0"/>
              <a:cs typeface="Arial" panose="020B0604020202020204" pitchFamily="34" charset="0"/>
            </a:endParaRPr>
          </a:p>
          <a:p>
            <a:pPr algn="l" defTabSz="914400">
              <a:defRPr sz="1800"/>
            </a:pPr>
            <a:r>
              <a:rPr lang="en-IN" sz="3200" b="0" dirty="0">
                <a:latin typeface="Arial" panose="020B0604020202020204" pitchFamily="34" charset="0"/>
                <a:cs typeface="Arial" panose="020B0604020202020204" pitchFamily="34" charset="0"/>
              </a:rPr>
              <a:t>	(b) </a:t>
            </a:r>
            <a:r>
              <a:rPr lang="hi-IN" sz="3200" b="0" dirty="0">
                <a:latin typeface="Arial" panose="020B0604020202020204" pitchFamily="34" charset="0"/>
                <a:cs typeface="Arial" panose="020B0604020202020204" pitchFamily="34" charset="0"/>
              </a:rPr>
              <a:t>सहरी र ग्रामीण क्षेत्रहरूमा सार्वजनिक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स्वास्थ्य लिङ्क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a:t>
            </a:r>
            <a:r>
              <a:rPr lang="en-IN" sz="3200" b="0" dirty="0">
                <a:latin typeface="Arial" panose="020B0604020202020204" pitchFamily="34" charset="0"/>
                <a:cs typeface="Arial" panose="020B0604020202020204" pitchFamily="34" charset="0"/>
              </a:rPr>
              <a:t>HRG </a:t>
            </a:r>
            <a:r>
              <a:rPr lang="hi-IN" sz="3200" b="0" dirty="0">
                <a:latin typeface="Arial" panose="020B0604020202020204" pitchFamily="34" charset="0"/>
                <a:cs typeface="Arial" panose="020B0604020202020204" pitchFamily="34" charset="0"/>
              </a:rPr>
              <a:t>र सम्भावित मामिलाहरूका लागि</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होम क्वारेन्टाइन, घरमै</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हेरचाह र सहायतामूलक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सेवाहरू) र</a:t>
            </a:r>
            <a:endParaRPr lang="en-US" sz="3200" b="0" dirty="0">
              <a:latin typeface="Arial" panose="020B0604020202020204" pitchFamily="34" charset="0"/>
              <a:cs typeface="Arial" panose="020B0604020202020204" pitchFamily="34" charset="0"/>
            </a:endParaRPr>
          </a:p>
          <a:p>
            <a:pPr algn="l" defTabSz="914400">
              <a:defRPr sz="1800"/>
            </a:pPr>
            <a:r>
              <a:rPr lang="en-IN" sz="3200" b="0" dirty="0">
                <a:latin typeface="Arial" panose="020B0604020202020204" pitchFamily="34" charset="0"/>
                <a:cs typeface="Arial" panose="020B0604020202020204" pitchFamily="34" charset="0"/>
              </a:rPr>
              <a:t>	(c) </a:t>
            </a:r>
            <a:r>
              <a:rPr lang="hi-IN" sz="3200" b="0" dirty="0">
                <a:latin typeface="Arial" panose="020B0604020202020204" pitchFamily="34" charset="0"/>
                <a:cs typeface="Arial" panose="020B0604020202020204" pitchFamily="34" charset="0"/>
              </a:rPr>
              <a:t>मानसिकसामाजिक हेरचाह र भेदभाव</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गलत धारणा र भेदभाव।</a:t>
            </a:r>
            <a:endParaRPr lang="en-IN" sz="3200" b="0" dirty="0">
              <a:latin typeface="Arial" panose="020B0604020202020204" pitchFamily="34" charset="0"/>
              <a:cs typeface="Arial" panose="020B0604020202020204" pitchFamily="34" charset="0"/>
            </a:endParaRPr>
          </a:p>
          <a:p>
            <a:pPr marL="347663" indent="-347663" algn="l" defTabSz="914400">
              <a:buFont typeface="Arial" panose="020B0604020202020204" pitchFamily="34" charset="0"/>
              <a:buChar char="•"/>
              <a:defRPr sz="1800"/>
            </a:pPr>
            <a:r>
              <a:rPr lang="en-IN" sz="3200" b="0" dirty="0">
                <a:latin typeface="Arial" panose="020B0604020202020204" pitchFamily="34" charset="0"/>
                <a:cs typeface="Arial" panose="020B0604020202020204" pitchFamily="34" charset="0"/>
              </a:rPr>
              <a:t>COVID-19 </a:t>
            </a:r>
            <a:r>
              <a:rPr lang="hi-IN" sz="3200" b="0" dirty="0">
                <a:latin typeface="Arial" panose="020B0604020202020204" pitchFamily="34" charset="0"/>
                <a:cs typeface="Arial" panose="020B0604020202020204" pitchFamily="34" charset="0"/>
              </a:rPr>
              <a:t>विश्व महामारीका विभिन्न</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चरणहरूमा रिपोर्टिङ र प्रतिक्रिया (मामिला</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नभएको, आयातित/छिटपुट मामिलाहरू,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समूहर समुदाय व्यापी प्रसार)</a:t>
            </a:r>
            <a:endParaRPr lang="en-US" sz="3200" b="0" dirty="0">
              <a:latin typeface="Arial" panose="020B0604020202020204" pitchFamily="34" charset="0"/>
              <a:cs typeface="Arial" panose="020B0604020202020204" pitchFamily="34" charset="0"/>
            </a:endParaRPr>
          </a:p>
          <a:p>
            <a:pPr marL="347663" indent="-347663" algn="l" defTabSz="914400">
              <a:buFont typeface="Arial" panose="020B0604020202020204" pitchFamily="34" charset="0"/>
              <a:buChar char="•"/>
              <a:defRPr sz="1800"/>
            </a:pPr>
            <a:r>
              <a:rPr lang="hi-IN" sz="3200" b="0" dirty="0">
                <a:latin typeface="Arial" panose="020B0604020202020204" pitchFamily="34" charset="0"/>
                <a:cs typeface="Arial" panose="020B0604020202020204" pitchFamily="34" charset="0"/>
              </a:rPr>
              <a:t>व्यक्तिगत सुरक्षा र पूर्वसावधानीहरू</a:t>
            </a:r>
            <a:endParaRPr lang="en-US" sz="3200" b="0" dirty="0">
              <a:latin typeface="Arial" panose="020B0604020202020204" pitchFamily="34" charset="0"/>
              <a:cs typeface="Arial" panose="020B0604020202020204" pitchFamily="34" charset="0"/>
            </a:endParaRPr>
          </a:p>
          <a:p>
            <a:pPr marL="347663" indent="-347663" algn="l" defTabSz="914400">
              <a:buFont typeface="Arial" panose="020B0604020202020204" pitchFamily="34" charset="0"/>
              <a:buChar char="•"/>
              <a:defRPr sz="1800"/>
            </a:pPr>
            <a:r>
              <a:rPr lang="en-IN" sz="3200" b="0" dirty="0">
                <a:latin typeface="Arial" panose="020B0604020202020204" pitchFamily="34" charset="0"/>
                <a:cs typeface="Arial" panose="020B0604020202020204" pitchFamily="34" charset="0"/>
              </a:rPr>
              <a:t>COVID-19 IEC </a:t>
            </a:r>
            <a:r>
              <a:rPr lang="hi-IN" sz="3200" b="0" dirty="0">
                <a:latin typeface="Arial" panose="020B0604020202020204" pitchFamily="34" charset="0"/>
                <a:cs typeface="Arial" panose="020B0604020202020204" pitchFamily="34" charset="0"/>
              </a:rPr>
              <a:t>सामग्रीहरू प्रभावकारी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प्रयोगको सुपरीवेक्षण</a:t>
            </a:r>
            <a:endParaRPr lang="en-IN" sz="3200" b="0" dirty="0">
              <a:latin typeface="Arial" panose="020B0604020202020204" pitchFamily="34" charset="0"/>
              <a:cs typeface="Arial" panose="020B0604020202020204" pitchFamily="34" charset="0"/>
            </a:endParaRPr>
          </a:p>
        </p:txBody>
      </p:sp>
      <p:sp>
        <p:nvSpPr>
          <p:cNvPr id="21" name="Rounded Rectangle">
            <a:extLst>
              <a:ext uri="{FF2B5EF4-FFF2-40B4-BE49-F238E27FC236}">
                <a16:creationId xmlns:a16="http://schemas.microsoft.com/office/drawing/2014/main" id="{1F3B2743-9170-954F-B77D-0F098899B3CD}"/>
              </a:ext>
            </a:extLst>
          </p:cNvPr>
          <p:cNvSpPr/>
          <p:nvPr/>
        </p:nvSpPr>
        <p:spPr>
          <a:xfrm>
            <a:off x="12345281" y="2186494"/>
            <a:ext cx="11070586" cy="9980976"/>
          </a:xfrm>
          <a:prstGeom prst="roundRect">
            <a:avLst>
              <a:gd name="adj" fmla="val 849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solidFill>
                <a:sysClr val="windowText" lastClr="00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97D5C73-9B39-A74A-9F83-4F0EADC6C05D}"/>
              </a:ext>
            </a:extLst>
          </p:cNvPr>
          <p:cNvSpPr/>
          <p:nvPr/>
        </p:nvSpPr>
        <p:spPr>
          <a:xfrm>
            <a:off x="12700810" y="4130753"/>
            <a:ext cx="10599883" cy="7605223"/>
          </a:xfrm>
          <a:prstGeom prst="rect">
            <a:avLst/>
          </a:prstGeom>
        </p:spPr>
        <p:txBody>
          <a:bodyPr wrap="square">
            <a:spAutoFit/>
          </a:bodyPr>
          <a:lstStyle/>
          <a:p>
            <a:pPr marL="342900" lvl="0" indent="-342900" algn="l" defTabSz="914400">
              <a:buFont typeface="Arial" panose="020B0604020202020204" pitchFamily="34" charset="0"/>
              <a:buChar char="•"/>
              <a:defRPr sz="1800"/>
            </a:pPr>
            <a:r>
              <a:rPr lang="hi-IN" sz="3200" b="0" dirty="0">
                <a:latin typeface="Arial" panose="020B0604020202020204" pitchFamily="34" charset="0"/>
                <a:cs typeface="Arial" panose="020B0604020202020204" pitchFamily="34" charset="0"/>
              </a:rPr>
              <a:t>अन्तर-व्यक्तिगत सञ्चार मार्फत सामुदायिक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सचेतना</a:t>
            </a:r>
            <a:r>
              <a:rPr lang="en-IN" sz="3200" b="0" dirty="0">
                <a:latin typeface="Arial" panose="020B0604020202020204" pitchFamily="34" charset="0"/>
                <a:cs typeface="Arial" panose="020B0604020202020204" pitchFamily="34" charset="0"/>
              </a:rPr>
              <a:t>	</a:t>
            </a:r>
          </a:p>
          <a:p>
            <a:pPr lvl="0" algn="l" defTabSz="914400">
              <a:defRPr sz="1800"/>
            </a:pPr>
            <a:r>
              <a:rPr lang="en-IN" sz="3200" b="0" dirty="0">
                <a:latin typeface="Arial" panose="020B0604020202020204" pitchFamily="34" charset="0"/>
                <a:cs typeface="Arial" panose="020B0604020202020204" pitchFamily="34" charset="0"/>
              </a:rPr>
              <a:t>       (a) </a:t>
            </a:r>
            <a:r>
              <a:rPr lang="hi-IN" sz="3200" b="0" dirty="0">
                <a:latin typeface="Arial" panose="020B0604020202020204" pitchFamily="34" charset="0"/>
                <a:cs typeface="Arial" panose="020B0604020202020204" pitchFamily="34" charset="0"/>
              </a:rPr>
              <a:t>सामाजिक दूरी सहितका रोकथाम 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नियन्त्रणका उपायहरू अपनाउने</a:t>
            </a:r>
            <a:endParaRPr lang="en-US" sz="3200" b="0" dirty="0">
              <a:latin typeface="Arial" panose="020B0604020202020204" pitchFamily="34" charset="0"/>
              <a:cs typeface="Arial" panose="020B0604020202020204" pitchFamily="34" charset="0"/>
            </a:endParaRPr>
          </a:p>
          <a:p>
            <a:pPr lvl="0" algn="l" defTabSz="914400">
              <a:defRPr sz="1800"/>
            </a:pPr>
            <a:r>
              <a:rPr lang="en-US" sz="3200" b="0" dirty="0">
                <a:latin typeface="Arial" panose="020B0604020202020204" pitchFamily="34" charset="0"/>
                <a:cs typeface="Arial" panose="020B0604020202020204" pitchFamily="34" charset="0"/>
              </a:rPr>
              <a:t>       </a:t>
            </a:r>
            <a:r>
              <a:rPr lang="en-IN" sz="3200" b="0" dirty="0">
                <a:latin typeface="Arial" panose="020B0604020202020204" pitchFamily="34" charset="0"/>
                <a:cs typeface="Arial" panose="020B0604020202020204" pitchFamily="34" charset="0"/>
              </a:rPr>
              <a:t>(b) </a:t>
            </a:r>
            <a:r>
              <a:rPr lang="hi-IN" sz="3200" b="0" dirty="0">
                <a:latin typeface="Arial" panose="020B0604020202020204" pitchFamily="34" charset="0"/>
                <a:cs typeface="Arial" panose="020B0604020202020204" pitchFamily="34" charset="0"/>
              </a:rPr>
              <a:t>मिथ्याहरू र गलत धारणाहरूलाई</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सम्बोधन गर्ने;</a:t>
            </a:r>
            <a:endParaRPr lang="en-US" sz="3200" b="0" dirty="0">
              <a:latin typeface="Arial" panose="020B0604020202020204" pitchFamily="34" charset="0"/>
              <a:cs typeface="Arial" panose="020B0604020202020204" pitchFamily="34" charset="0"/>
            </a:endParaRPr>
          </a:p>
          <a:p>
            <a:pPr marL="457200" lvl="0" indent="-457200" algn="l" defTabSz="914400">
              <a:buFont typeface="Arial" panose="020B0604020202020204" pitchFamily="34" charset="0"/>
              <a:buChar char="•"/>
              <a:defRPr sz="1800"/>
            </a:pPr>
            <a:r>
              <a:rPr lang="hi-IN" sz="3200" b="0" dirty="0">
                <a:latin typeface="Arial" panose="020B0604020202020204" pitchFamily="34" charset="0"/>
                <a:cs typeface="Arial" panose="020B0604020202020204" pitchFamily="34" charset="0"/>
              </a:rPr>
              <a:t>निम्नसहितका घरैपिच्छे निगरानीमा</a:t>
            </a:r>
            <a:r>
              <a:rPr lang="en-US" sz="3200" b="0" dirty="0">
                <a:latin typeface="Arial" panose="020B0604020202020204" pitchFamily="34" charset="0"/>
                <a:cs typeface="Arial" panose="020B0604020202020204" pitchFamily="34" charset="0"/>
              </a:rPr>
              <a:t> </a:t>
            </a:r>
            <a:r>
              <a:rPr lang="en-IN" sz="3200" b="0" dirty="0">
                <a:latin typeface="Arial" panose="020B0604020202020204" pitchFamily="34" charset="0"/>
                <a:cs typeface="Arial" panose="020B0604020202020204" pitchFamily="34" charset="0"/>
              </a:rPr>
              <a:t>ANM/</a:t>
            </a:r>
            <a:r>
              <a:rPr lang="hi-IN" sz="3200" b="0" dirty="0">
                <a:latin typeface="Arial" panose="020B0604020202020204" pitchFamily="34" charset="0"/>
                <a:cs typeface="Arial" panose="020B0604020202020204" pitchFamily="34" charset="0"/>
              </a:rPr>
              <a:t>सुपरीवेक्षकलाई सहायता गर्ने</a:t>
            </a:r>
            <a:endParaRPr lang="en-US" sz="3200" b="0" dirty="0">
              <a:latin typeface="Arial" panose="020B0604020202020204" pitchFamily="34" charset="0"/>
              <a:cs typeface="Arial" panose="020B0604020202020204" pitchFamily="34" charset="0"/>
            </a:endParaRPr>
          </a:p>
          <a:p>
            <a:pPr lvl="0" algn="l" defTabSz="914400">
              <a:defRPr sz="1800"/>
            </a:pPr>
            <a:r>
              <a:rPr lang="en-IN" sz="3200" b="0" dirty="0">
                <a:latin typeface="Arial" panose="020B0604020202020204" pitchFamily="34" charset="0"/>
                <a:cs typeface="Arial" panose="020B0604020202020204" pitchFamily="34" charset="0"/>
              </a:rPr>
              <a:t>       (a) HRG </a:t>
            </a:r>
            <a:r>
              <a:rPr lang="hi-IN" sz="3200" b="0" dirty="0">
                <a:latin typeface="Arial" panose="020B0604020202020204" pitchFamily="34" charset="0"/>
                <a:cs typeface="Arial" panose="020B0604020202020204" pitchFamily="34" charset="0"/>
              </a:rPr>
              <a:t>र सम्भावित मामिलाहरूको पहिचान</a:t>
            </a:r>
            <a:r>
              <a:rPr lang="en-IN" sz="3200" b="0" dirty="0">
                <a:latin typeface="Arial" panose="020B0604020202020204" pitchFamily="34" charset="0"/>
                <a:cs typeface="Arial" panose="020B0604020202020204" pitchFamily="34" charset="0"/>
              </a:rPr>
              <a:t>	</a:t>
            </a:r>
          </a:p>
          <a:p>
            <a:pPr marL="571500" lvl="0" indent="-49213" algn="l" defTabSz="914400">
              <a:defRPr sz="2500">
                <a:sym typeface="Gill Sans"/>
              </a:defRPr>
            </a:pPr>
            <a:r>
              <a:rPr lang="en-IN" sz="3200" b="0" dirty="0">
                <a:latin typeface="Arial" panose="020B0604020202020204" pitchFamily="34" charset="0"/>
                <a:cs typeface="Arial" panose="020B0604020202020204" pitchFamily="34" charset="0"/>
              </a:rPr>
              <a:t>  (b) </a:t>
            </a:r>
            <a:r>
              <a:rPr lang="hi-IN" sz="3200" b="0" dirty="0">
                <a:latin typeface="Arial" panose="020B0604020202020204" pitchFamily="34" charset="0"/>
                <a:cs typeface="Arial" panose="020B0604020202020204" pitchFamily="34" charset="0"/>
              </a:rPr>
              <a:t>सहरी र ग्रामीण क्षेत्रहरूमा चिकित्सकीय सेवाहरू</a:t>
            </a:r>
          </a:p>
          <a:p>
            <a:pPr marL="571500" lvl="0" indent="-49213" algn="l" defTabSz="914400">
              <a:defRPr sz="2500">
                <a:sym typeface="Gill Sans"/>
              </a:defRPr>
            </a:pPr>
            <a:r>
              <a:rPr lang="hi-IN" sz="3200" b="0" dirty="0">
                <a:latin typeface="Arial" panose="020B0604020202020204" pitchFamily="34" charset="0"/>
                <a:cs typeface="Arial" panose="020B0604020202020204" pitchFamily="34" charset="0"/>
              </a:rPr>
              <a:t>लिएको सुनिश्चित गर्न र</a:t>
            </a:r>
            <a:endParaRPr lang="en-US" sz="3200" b="0" dirty="0">
              <a:latin typeface="Arial" panose="020B0604020202020204" pitchFamily="34" charset="0"/>
              <a:cs typeface="Arial" panose="020B0604020202020204" pitchFamily="34" charset="0"/>
            </a:endParaRPr>
          </a:p>
          <a:p>
            <a:pPr marL="571500" lvl="0" indent="-49213" algn="l" defTabSz="914400">
              <a:defRPr sz="2500">
                <a:sym typeface="Gill Sans"/>
              </a:defRPr>
            </a:pPr>
            <a:r>
              <a:rPr lang="en-IN" sz="3200" b="0" dirty="0">
                <a:latin typeface="Arial" panose="020B0604020202020204" pitchFamily="34" charset="0"/>
                <a:cs typeface="Arial" panose="020B0604020202020204" pitchFamily="34" charset="0"/>
              </a:rPr>
              <a:t>  (c) </a:t>
            </a:r>
            <a:r>
              <a:rPr lang="hi-IN" sz="3200" b="0" dirty="0">
                <a:latin typeface="Arial" panose="020B0604020202020204" pitchFamily="34" charset="0"/>
                <a:cs typeface="Arial" panose="020B0604020202020204" pitchFamily="34" charset="0"/>
              </a:rPr>
              <a:t>मनेवैज्ञानिक हेरचाह, गलत धारणा र भेदभाव</a:t>
            </a:r>
            <a:endParaRPr lang="en-IN" sz="3200" b="0" dirty="0">
              <a:latin typeface="Arial" panose="020B0604020202020204" pitchFamily="34" charset="0"/>
              <a:cs typeface="Arial" panose="020B0604020202020204" pitchFamily="34" charset="0"/>
            </a:endParaRPr>
          </a:p>
          <a:p>
            <a:pPr marL="342900" lvl="0" indent="-342900" algn="l" defTabSz="914400">
              <a:lnSpc>
                <a:spcPct val="107000"/>
              </a:lnSpc>
              <a:buFont typeface="Arial" panose="020B0604020202020204" pitchFamily="34" charset="0"/>
              <a:buChar char="•"/>
              <a:defRPr sz="1800"/>
            </a:pPr>
            <a:r>
              <a:rPr lang="en-IN" sz="3200" b="0" dirty="0">
                <a:latin typeface="Arial" panose="020B0604020202020204" pitchFamily="34" charset="0"/>
                <a:cs typeface="Arial" panose="020B0604020202020204" pitchFamily="34" charset="0"/>
              </a:rPr>
              <a:t>COVID-19 </a:t>
            </a:r>
            <a:r>
              <a:rPr lang="hi-IN" sz="3200" b="0" dirty="0">
                <a:latin typeface="Arial" panose="020B0604020202020204" pitchFamily="34" charset="0"/>
                <a:cs typeface="Arial" panose="020B0604020202020204" pitchFamily="34" charset="0"/>
              </a:rPr>
              <a:t>विश्व महामारीका विभिन्न</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चरणहरूमा रिपोर्टिङ र प्रतिक्रिया (मामिला</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नभएको, आयातित/छिटपुट मामिलाहरू, समूह</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र समुदाय व्यापी प्रसार)</a:t>
            </a:r>
            <a:endParaRPr lang="en-IN" sz="3200" b="0" dirty="0">
              <a:latin typeface="Arial" panose="020B0604020202020204" pitchFamily="34" charset="0"/>
              <a:cs typeface="Arial" panose="020B0604020202020204" pitchFamily="34" charset="0"/>
            </a:endParaRPr>
          </a:p>
          <a:p>
            <a:pPr marL="342900" lvl="0" indent="-342900" algn="l" defTabSz="914400">
              <a:buFont typeface="Arial" panose="020B0604020202020204" pitchFamily="34" charset="0"/>
              <a:buChar char="•"/>
              <a:defRPr sz="1800"/>
            </a:pPr>
            <a:r>
              <a:rPr lang="hi-IN" sz="3200" b="0" dirty="0">
                <a:latin typeface="Arial" panose="020B0604020202020204" pitchFamily="34" charset="0"/>
                <a:cs typeface="Arial" panose="020B0604020202020204" pitchFamily="34" charset="0"/>
              </a:rPr>
              <a:t>व्यक्तिगत सुरक्षा र पूर्वसावधानीहरू</a:t>
            </a:r>
            <a:endParaRPr lang="en-IN" sz="3200" b="0" dirty="0">
              <a:latin typeface="Arial" panose="020B0604020202020204" pitchFamily="34" charset="0"/>
              <a:cs typeface="Arial" panose="020B0604020202020204" pitchFamily="34" charset="0"/>
            </a:endParaRPr>
          </a:p>
          <a:p>
            <a:pPr marL="342900" lvl="0" indent="-342900" algn="l" defTabSz="914400">
              <a:lnSpc>
                <a:spcPct val="107000"/>
              </a:lnSpc>
              <a:buFont typeface="Arial" panose="020B0604020202020204" pitchFamily="34" charset="0"/>
              <a:buChar char="•"/>
              <a:defRPr sz="1800"/>
            </a:pPr>
            <a:r>
              <a:rPr lang="en-IN" sz="3200" b="0" dirty="0">
                <a:latin typeface="Arial" panose="020B0604020202020204" pitchFamily="34" charset="0"/>
                <a:cs typeface="Arial" panose="020B0604020202020204" pitchFamily="34" charset="0"/>
              </a:rPr>
              <a:t>COVID 19 IEC </a:t>
            </a:r>
            <a:r>
              <a:rPr lang="hi-IN" sz="3200" b="0" dirty="0">
                <a:latin typeface="Arial" panose="020B0604020202020204" pitchFamily="34" charset="0"/>
                <a:cs typeface="Arial" panose="020B0604020202020204" pitchFamily="34" charset="0"/>
              </a:rPr>
              <a:t>सामग्रीहरूको प्रयोग</a:t>
            </a:r>
            <a:endParaRPr lang="en-IN" sz="3200" b="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FEE3637-5EF1-0149-90B2-8D9947F7E642}"/>
              </a:ext>
            </a:extLst>
          </p:cNvPr>
          <p:cNvSpPr/>
          <p:nvPr/>
        </p:nvSpPr>
        <p:spPr>
          <a:xfrm>
            <a:off x="12694312" y="2549727"/>
            <a:ext cx="10372524" cy="1569660"/>
          </a:xfrm>
          <a:prstGeom prst="rect">
            <a:avLst/>
          </a:prstGeom>
        </p:spPr>
        <p:txBody>
          <a:bodyPr wrap="square">
            <a:spAutoFit/>
          </a:bodyPr>
          <a:lstStyle/>
          <a:p>
            <a:pPr lvl="0" defTabSz="914400">
              <a:defRPr sz="3000">
                <a:sym typeface="Gill Sans"/>
              </a:defRPr>
            </a:pPr>
            <a:r>
              <a:rPr lang="en-IN" sz="3200" b="0" dirty="0">
                <a:latin typeface="Arial" panose="020B0604020202020204" pitchFamily="34" charset="0"/>
                <a:cs typeface="Arial" panose="020B0604020202020204" pitchFamily="34" charset="0"/>
              </a:rPr>
              <a:t>HEALTH-ASHA, CHV (</a:t>
            </a:r>
            <a:r>
              <a:rPr lang="hi-IN" sz="3200" b="0" dirty="0">
                <a:latin typeface="Arial" panose="020B0604020202020204" pitchFamily="34" charset="0"/>
                <a:cs typeface="Arial" panose="020B0604020202020204" pitchFamily="34" charset="0"/>
              </a:rPr>
              <a:t>सहरी क्षेत्रहरूमा) र</a:t>
            </a:r>
            <a:r>
              <a:rPr lang="en-IN" sz="3200" b="0" dirty="0">
                <a:latin typeface="Arial" panose="020B0604020202020204" pitchFamily="34" charset="0"/>
                <a:cs typeface="Arial" panose="020B0604020202020204" pitchFamily="34" charset="0"/>
              </a:rPr>
              <a:t> </a:t>
            </a:r>
          </a:p>
          <a:p>
            <a:pPr lvl="0" defTabSz="914400">
              <a:defRPr sz="3000">
                <a:sym typeface="Gill Sans"/>
              </a:defRPr>
            </a:pPr>
            <a:r>
              <a:rPr lang="en-IN" sz="3200" b="0" dirty="0">
                <a:latin typeface="Arial" panose="020B0604020202020204" pitchFamily="34" charset="0"/>
                <a:cs typeface="Arial" panose="020B0604020202020204" pitchFamily="34" charset="0"/>
              </a:rPr>
              <a:t>ICDS –AWW, ASHA </a:t>
            </a:r>
            <a:r>
              <a:rPr lang="hi-IN" sz="3200" b="0" dirty="0">
                <a:latin typeface="Arial" panose="020B0604020202020204" pitchFamily="34" charset="0"/>
                <a:cs typeface="Arial" panose="020B0604020202020204" pitchFamily="34" charset="0"/>
              </a:rPr>
              <a:t>सहजकर्ता र </a:t>
            </a:r>
            <a:r>
              <a:rPr lang="en-IN" sz="3200" b="0" dirty="0">
                <a:latin typeface="Arial" panose="020B0604020202020204" pitchFamily="34" charset="0"/>
                <a:cs typeface="Arial" panose="020B0604020202020204" pitchFamily="34" charset="0"/>
              </a:rPr>
              <a:t>CDPO </a:t>
            </a:r>
            <a:r>
              <a:rPr lang="hi-IN" sz="3200" b="0" dirty="0">
                <a:latin typeface="Arial" panose="020B0604020202020204" pitchFamily="34" charset="0"/>
                <a:cs typeface="Arial" panose="020B0604020202020204" pitchFamily="34" charset="0"/>
              </a:rPr>
              <a:t>को</a:t>
            </a:r>
          </a:p>
          <a:p>
            <a:pPr lvl="0" defTabSz="914400">
              <a:defRPr sz="3000">
                <a:sym typeface="Gill Sans"/>
              </a:defRPr>
            </a:pPr>
            <a:r>
              <a:rPr lang="hi-IN" sz="3200" b="0" dirty="0">
                <a:latin typeface="Arial" panose="020B0604020202020204" pitchFamily="34" charset="0"/>
                <a:cs typeface="Arial" panose="020B0604020202020204" pitchFamily="34" charset="0"/>
              </a:rPr>
              <a:t>निर्देशनमा</a:t>
            </a:r>
            <a:endParaRPr lang="en-IN" sz="32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bg/>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xEl>
                                              <p:pRg st="1" end="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nodePh="1">
                                  <p:stCondLst>
                                    <p:cond delay="0"/>
                                  </p:stCondLst>
                                  <p:endCondLst>
                                    <p:cond evt="begin" delay="0">
                                      <p:tn val="65"/>
                                    </p:cond>
                                  </p:endCondLst>
                                  <p:childTnLst>
                                    <p:set>
                                      <p:cBhvr>
                                        <p:cTn id="6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4" grpId="0" build="p" bldLvl="2"/>
      <p:bldP spid="21" grpId="0" uiExpand="1" build="p" bldLvl="2" animBg="1"/>
      <p:bldP spid="22"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5" name="Group"/>
          <p:cNvGrpSpPr/>
          <p:nvPr/>
        </p:nvGrpSpPr>
        <p:grpSpPr>
          <a:xfrm>
            <a:off x="300010" y="12315300"/>
            <a:ext cx="4601210" cy="995767"/>
            <a:chOff x="0" y="0"/>
            <a:chExt cx="4601208" cy="995765"/>
          </a:xfrm>
        </p:grpSpPr>
        <p:pic>
          <p:nvPicPr>
            <p:cNvPr id="1030"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31"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3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3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34"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39" name="Group"/>
          <p:cNvGrpSpPr/>
          <p:nvPr/>
        </p:nvGrpSpPr>
        <p:grpSpPr>
          <a:xfrm>
            <a:off x="23097931" y="13055999"/>
            <a:ext cx="2098868" cy="1540535"/>
            <a:chOff x="0" y="2515"/>
            <a:chExt cx="2098867" cy="1540534"/>
          </a:xfrm>
        </p:grpSpPr>
        <p:sp>
          <p:nvSpPr>
            <p:cNvPr id="1037" name="38"/>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40</a:t>
              </a:r>
              <a:endParaRPr b="0" dirty="0">
                <a:latin typeface="Arial" panose="020B0604020202020204" pitchFamily="34" charset="0"/>
                <a:cs typeface="Arial" panose="020B0604020202020204" pitchFamily="34" charset="0"/>
              </a:endParaRPr>
            </a:p>
          </p:txBody>
        </p:sp>
        <p:pic>
          <p:nvPicPr>
            <p:cNvPr id="103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pic>
        <p:nvPicPr>
          <p:cNvPr id="201" name="Covid game 2-01.jpg">
            <a:extLst>
              <a:ext uri="{FF2B5EF4-FFF2-40B4-BE49-F238E27FC236}">
                <a16:creationId xmlns:a16="http://schemas.microsoft.com/office/drawing/2014/main" id="{2729E7F7-5834-EF43-90D8-0603AD419F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162332" y="575177"/>
            <a:ext cx="3006964" cy="3006964"/>
          </a:xfrm>
          <a:prstGeom prst="rect">
            <a:avLst/>
          </a:prstGeom>
          <a:ln w="12700">
            <a:miter lim="400000"/>
          </a:ln>
        </p:spPr>
      </p:pic>
      <p:pic>
        <p:nvPicPr>
          <p:cNvPr id="202" name="Covid game 2-02.jpg">
            <a:extLst>
              <a:ext uri="{FF2B5EF4-FFF2-40B4-BE49-F238E27FC236}">
                <a16:creationId xmlns:a16="http://schemas.microsoft.com/office/drawing/2014/main" id="{B2B41C0C-5D87-E742-B2FF-2187CA7F6C2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16597" y="587877"/>
            <a:ext cx="3006964" cy="3006964"/>
          </a:xfrm>
          <a:prstGeom prst="rect">
            <a:avLst/>
          </a:prstGeom>
          <a:ln w="12700">
            <a:miter lim="400000"/>
          </a:ln>
        </p:spPr>
      </p:pic>
      <p:pic>
        <p:nvPicPr>
          <p:cNvPr id="203" name="Covid game 2-03.jpg">
            <a:extLst>
              <a:ext uri="{FF2B5EF4-FFF2-40B4-BE49-F238E27FC236}">
                <a16:creationId xmlns:a16="http://schemas.microsoft.com/office/drawing/2014/main" id="{614C4038-FD60-7A4B-8490-5283C5AB86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470863" y="587877"/>
            <a:ext cx="3006964" cy="3006964"/>
          </a:xfrm>
          <a:prstGeom prst="rect">
            <a:avLst/>
          </a:prstGeom>
          <a:ln w="12700">
            <a:miter lim="400000"/>
          </a:ln>
        </p:spPr>
      </p:pic>
      <p:pic>
        <p:nvPicPr>
          <p:cNvPr id="204" name="Covid game 2-01.jpg">
            <a:extLst>
              <a:ext uri="{FF2B5EF4-FFF2-40B4-BE49-F238E27FC236}">
                <a16:creationId xmlns:a16="http://schemas.microsoft.com/office/drawing/2014/main" id="{3B1C2230-66D6-B748-A53A-70C006911DE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625129" y="613277"/>
            <a:ext cx="3006964" cy="3006964"/>
          </a:xfrm>
          <a:prstGeom prst="rect">
            <a:avLst/>
          </a:prstGeom>
          <a:ln w="12700">
            <a:miter lim="400000"/>
          </a:ln>
        </p:spPr>
      </p:pic>
      <p:pic>
        <p:nvPicPr>
          <p:cNvPr id="205" name="Covid game 2-05.jpg">
            <a:extLst>
              <a:ext uri="{FF2B5EF4-FFF2-40B4-BE49-F238E27FC236}">
                <a16:creationId xmlns:a16="http://schemas.microsoft.com/office/drawing/2014/main" id="{2084E46B-1618-904B-9F09-B35CE51D8FC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162332" y="3728318"/>
            <a:ext cx="3006965" cy="3006965"/>
          </a:xfrm>
          <a:prstGeom prst="rect">
            <a:avLst/>
          </a:prstGeom>
          <a:ln w="12700">
            <a:miter lim="400000"/>
          </a:ln>
        </p:spPr>
      </p:pic>
      <p:pic>
        <p:nvPicPr>
          <p:cNvPr id="206" name="Covid game 2-06.jpg">
            <a:extLst>
              <a:ext uri="{FF2B5EF4-FFF2-40B4-BE49-F238E27FC236}">
                <a16:creationId xmlns:a16="http://schemas.microsoft.com/office/drawing/2014/main" id="{0ADD19D4-EF8A-5F40-A06E-71CB73E6FCB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3316597" y="3741018"/>
            <a:ext cx="3006965" cy="3006965"/>
          </a:xfrm>
          <a:prstGeom prst="rect">
            <a:avLst/>
          </a:prstGeom>
          <a:ln w="12700">
            <a:miter lim="400000"/>
          </a:ln>
        </p:spPr>
      </p:pic>
      <p:pic>
        <p:nvPicPr>
          <p:cNvPr id="207" name="Covid game 2-07.jpg">
            <a:extLst>
              <a:ext uri="{FF2B5EF4-FFF2-40B4-BE49-F238E27FC236}">
                <a16:creationId xmlns:a16="http://schemas.microsoft.com/office/drawing/2014/main" id="{548FA31C-9061-1445-B118-C32E00092C7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863" y="3741018"/>
            <a:ext cx="3006965" cy="3006965"/>
          </a:xfrm>
          <a:prstGeom prst="rect">
            <a:avLst/>
          </a:prstGeom>
          <a:ln w="12700">
            <a:miter lim="400000"/>
          </a:ln>
        </p:spPr>
      </p:pic>
      <p:pic>
        <p:nvPicPr>
          <p:cNvPr id="208" name="Covid game 2-08.jpg">
            <a:extLst>
              <a:ext uri="{FF2B5EF4-FFF2-40B4-BE49-F238E27FC236}">
                <a16:creationId xmlns:a16="http://schemas.microsoft.com/office/drawing/2014/main" id="{1BFA180F-B65D-7B41-AB7A-AB6C9E7BB6D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625127" y="3715618"/>
            <a:ext cx="3006965" cy="3006965"/>
          </a:xfrm>
          <a:prstGeom prst="rect">
            <a:avLst/>
          </a:prstGeom>
          <a:ln w="12700">
            <a:miter lim="400000"/>
          </a:ln>
        </p:spPr>
      </p:pic>
      <p:pic>
        <p:nvPicPr>
          <p:cNvPr id="209" name="Covid game 2-09.jpg">
            <a:extLst>
              <a:ext uri="{FF2B5EF4-FFF2-40B4-BE49-F238E27FC236}">
                <a16:creationId xmlns:a16="http://schemas.microsoft.com/office/drawing/2014/main" id="{66D2C55D-B65D-C745-8875-BCDE7C05A26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62332" y="6881460"/>
            <a:ext cx="3006965" cy="3006965"/>
          </a:xfrm>
          <a:prstGeom prst="rect">
            <a:avLst/>
          </a:prstGeom>
          <a:ln w="12700">
            <a:miter lim="400000"/>
          </a:ln>
        </p:spPr>
      </p:pic>
      <p:pic>
        <p:nvPicPr>
          <p:cNvPr id="210" name="Covid game 2-10.jpg">
            <a:extLst>
              <a:ext uri="{FF2B5EF4-FFF2-40B4-BE49-F238E27FC236}">
                <a16:creationId xmlns:a16="http://schemas.microsoft.com/office/drawing/2014/main" id="{769052EE-95DE-8B45-9819-C6078F2ED23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3316597" y="6881460"/>
            <a:ext cx="3006965" cy="3006965"/>
          </a:xfrm>
          <a:prstGeom prst="rect">
            <a:avLst/>
          </a:prstGeom>
          <a:ln w="12700">
            <a:miter lim="400000"/>
          </a:ln>
        </p:spPr>
      </p:pic>
      <p:pic>
        <p:nvPicPr>
          <p:cNvPr id="211" name="Covid game 2-11.jpg">
            <a:extLst>
              <a:ext uri="{FF2B5EF4-FFF2-40B4-BE49-F238E27FC236}">
                <a16:creationId xmlns:a16="http://schemas.microsoft.com/office/drawing/2014/main" id="{00922AB9-0465-A141-8B12-6CFE62B7F07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6470863" y="6868760"/>
            <a:ext cx="3006965" cy="3006965"/>
          </a:xfrm>
          <a:prstGeom prst="rect">
            <a:avLst/>
          </a:prstGeom>
          <a:ln w="12700">
            <a:miter lim="400000"/>
          </a:ln>
        </p:spPr>
      </p:pic>
      <p:pic>
        <p:nvPicPr>
          <p:cNvPr id="212" name="Covid game 2-12.jpg">
            <a:extLst>
              <a:ext uri="{FF2B5EF4-FFF2-40B4-BE49-F238E27FC236}">
                <a16:creationId xmlns:a16="http://schemas.microsoft.com/office/drawing/2014/main" id="{C1AF00AB-4003-5A41-9E98-A358520000D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9625127" y="6868760"/>
            <a:ext cx="3006965" cy="3006965"/>
          </a:xfrm>
          <a:prstGeom prst="rect">
            <a:avLst/>
          </a:prstGeom>
          <a:ln w="12700">
            <a:miter lim="400000"/>
          </a:ln>
        </p:spPr>
      </p:pic>
      <p:pic>
        <p:nvPicPr>
          <p:cNvPr id="213" name="Covid game 2-13.jpg">
            <a:extLst>
              <a:ext uri="{FF2B5EF4-FFF2-40B4-BE49-F238E27FC236}">
                <a16:creationId xmlns:a16="http://schemas.microsoft.com/office/drawing/2014/main" id="{EE1E4ED3-F320-2D4F-8A6C-A9C993DFB31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0162332" y="10034604"/>
            <a:ext cx="3006964" cy="3006964"/>
          </a:xfrm>
          <a:prstGeom prst="rect">
            <a:avLst/>
          </a:prstGeom>
          <a:ln w="12700">
            <a:miter lim="400000"/>
          </a:ln>
        </p:spPr>
      </p:pic>
      <p:pic>
        <p:nvPicPr>
          <p:cNvPr id="214" name="Covid game 2-14.jpg">
            <a:extLst>
              <a:ext uri="{FF2B5EF4-FFF2-40B4-BE49-F238E27FC236}">
                <a16:creationId xmlns:a16="http://schemas.microsoft.com/office/drawing/2014/main" id="{EB552EA4-3F08-264B-8A0F-3106F0B5A92B}"/>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3316597" y="10021904"/>
            <a:ext cx="3006964" cy="3006964"/>
          </a:xfrm>
          <a:prstGeom prst="rect">
            <a:avLst/>
          </a:prstGeom>
          <a:ln w="12700">
            <a:miter lim="400000"/>
          </a:ln>
        </p:spPr>
      </p:pic>
      <p:pic>
        <p:nvPicPr>
          <p:cNvPr id="215" name="Covid game 2-15.jpg">
            <a:extLst>
              <a:ext uri="{FF2B5EF4-FFF2-40B4-BE49-F238E27FC236}">
                <a16:creationId xmlns:a16="http://schemas.microsoft.com/office/drawing/2014/main" id="{E8899C4F-648B-BD41-9C52-8262DDE9E376}"/>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6470863" y="10047304"/>
            <a:ext cx="3006964" cy="3006964"/>
          </a:xfrm>
          <a:prstGeom prst="rect">
            <a:avLst/>
          </a:prstGeom>
          <a:ln w="12700">
            <a:miter lim="400000"/>
          </a:ln>
        </p:spPr>
      </p:pic>
      <p:pic>
        <p:nvPicPr>
          <p:cNvPr id="216" name="Covid game 2-16.jpg">
            <a:extLst>
              <a:ext uri="{FF2B5EF4-FFF2-40B4-BE49-F238E27FC236}">
                <a16:creationId xmlns:a16="http://schemas.microsoft.com/office/drawing/2014/main" id="{7FDB04EB-D7CA-FB4F-8F89-B51F09378933}"/>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9625127" y="9996504"/>
            <a:ext cx="3006964" cy="3006964"/>
          </a:xfrm>
          <a:prstGeom prst="rect">
            <a:avLst/>
          </a:prstGeom>
          <a:ln w="12700">
            <a:miter lim="400000"/>
          </a:ln>
        </p:spPr>
      </p:pic>
      <p:grpSp>
        <p:nvGrpSpPr>
          <p:cNvPr id="217" name="Group">
            <a:extLst>
              <a:ext uri="{FF2B5EF4-FFF2-40B4-BE49-F238E27FC236}">
                <a16:creationId xmlns:a16="http://schemas.microsoft.com/office/drawing/2014/main" id="{14BCF1A7-6724-7947-ABBA-2BC5D7636B57}"/>
              </a:ext>
            </a:extLst>
          </p:cNvPr>
          <p:cNvGrpSpPr/>
          <p:nvPr/>
        </p:nvGrpSpPr>
        <p:grpSpPr>
          <a:xfrm>
            <a:off x="13470024" y="675543"/>
            <a:ext cx="2700270" cy="1378586"/>
            <a:chOff x="0" y="0"/>
            <a:chExt cx="2700268" cy="1378585"/>
          </a:xfrm>
        </p:grpSpPr>
        <p:pic>
          <p:nvPicPr>
            <p:cNvPr id="218" name="Image" descr="Image">
              <a:extLst>
                <a:ext uri="{FF2B5EF4-FFF2-40B4-BE49-F238E27FC236}">
                  <a16:creationId xmlns:a16="http://schemas.microsoft.com/office/drawing/2014/main" id="{CECE831C-2160-0F4C-A13C-1A0598965F6B}"/>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19" name="Image" descr="Image">
              <a:extLst>
                <a:ext uri="{FF2B5EF4-FFF2-40B4-BE49-F238E27FC236}">
                  <a16:creationId xmlns:a16="http://schemas.microsoft.com/office/drawing/2014/main" id="{5CF1EA0C-6A44-184E-B432-37B9A2A2073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0" name="Image" descr="Image">
              <a:extLst>
                <a:ext uri="{FF2B5EF4-FFF2-40B4-BE49-F238E27FC236}">
                  <a16:creationId xmlns:a16="http://schemas.microsoft.com/office/drawing/2014/main" id="{75388E7B-4881-724E-BFA0-CCC7129020E1}"/>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1" name="Image" descr="Image">
              <a:extLst>
                <a:ext uri="{FF2B5EF4-FFF2-40B4-BE49-F238E27FC236}">
                  <a16:creationId xmlns:a16="http://schemas.microsoft.com/office/drawing/2014/main" id="{2F75D5AF-91C5-9C46-BE07-F46E2DA3FC88}"/>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2" name="Group">
            <a:extLst>
              <a:ext uri="{FF2B5EF4-FFF2-40B4-BE49-F238E27FC236}">
                <a16:creationId xmlns:a16="http://schemas.microsoft.com/office/drawing/2014/main" id="{5976D29C-E031-6D4D-85B1-72D44A04C0CF}"/>
              </a:ext>
            </a:extLst>
          </p:cNvPr>
          <p:cNvGrpSpPr/>
          <p:nvPr/>
        </p:nvGrpSpPr>
        <p:grpSpPr>
          <a:xfrm>
            <a:off x="13467909" y="6957660"/>
            <a:ext cx="2700270" cy="1378587"/>
            <a:chOff x="0" y="0"/>
            <a:chExt cx="2700268" cy="1378585"/>
          </a:xfrm>
        </p:grpSpPr>
        <p:pic>
          <p:nvPicPr>
            <p:cNvPr id="223" name="Image" descr="Image">
              <a:extLst>
                <a:ext uri="{FF2B5EF4-FFF2-40B4-BE49-F238E27FC236}">
                  <a16:creationId xmlns:a16="http://schemas.microsoft.com/office/drawing/2014/main" id="{F1961E21-0EE0-7146-BD24-5424E25A4A36}"/>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4" name="Image" descr="Image">
              <a:extLst>
                <a:ext uri="{FF2B5EF4-FFF2-40B4-BE49-F238E27FC236}">
                  <a16:creationId xmlns:a16="http://schemas.microsoft.com/office/drawing/2014/main" id="{6C4EA0AA-2EC3-C449-91ED-9A8BB1A43722}"/>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5" name="Image" descr="Image">
              <a:extLst>
                <a:ext uri="{FF2B5EF4-FFF2-40B4-BE49-F238E27FC236}">
                  <a16:creationId xmlns:a16="http://schemas.microsoft.com/office/drawing/2014/main" id="{C1FD9332-FF1A-2A48-96F0-9165B0108DFF}"/>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6" name="Image" descr="Image">
              <a:extLst>
                <a:ext uri="{FF2B5EF4-FFF2-40B4-BE49-F238E27FC236}">
                  <a16:creationId xmlns:a16="http://schemas.microsoft.com/office/drawing/2014/main" id="{D1A0275B-1644-8A48-A57A-1B5FF038DB54}"/>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7" name="Group">
            <a:extLst>
              <a:ext uri="{FF2B5EF4-FFF2-40B4-BE49-F238E27FC236}">
                <a16:creationId xmlns:a16="http://schemas.microsoft.com/office/drawing/2014/main" id="{693EFE71-818E-7148-A65C-BCC538C75971}"/>
              </a:ext>
            </a:extLst>
          </p:cNvPr>
          <p:cNvGrpSpPr/>
          <p:nvPr/>
        </p:nvGrpSpPr>
        <p:grpSpPr>
          <a:xfrm>
            <a:off x="16872620" y="10229917"/>
            <a:ext cx="2515440" cy="1198242"/>
            <a:chOff x="184831" y="0"/>
            <a:chExt cx="2515438" cy="1198241"/>
          </a:xfrm>
        </p:grpSpPr>
        <p:pic>
          <p:nvPicPr>
            <p:cNvPr id="228" name="Image" descr="Image">
              <a:extLst>
                <a:ext uri="{FF2B5EF4-FFF2-40B4-BE49-F238E27FC236}">
                  <a16:creationId xmlns:a16="http://schemas.microsoft.com/office/drawing/2014/main" id="{CFBF6F92-2CF8-8B4F-A991-AD8E562CF06D}"/>
                </a:ext>
              </a:extLst>
            </p:cNvPr>
            <p:cNvPicPr>
              <a:picLocks noChangeAspect="1"/>
            </p:cNvPicPr>
            <p:nvPr/>
          </p:nvPicPr>
          <p:blipFill>
            <a:blip r:embed="rId25"/>
            <a:stretch>
              <a:fillRect/>
            </a:stretch>
          </p:blipFill>
          <p:spPr>
            <a:xfrm>
              <a:off x="271076" y="379052"/>
              <a:ext cx="764516" cy="745958"/>
            </a:xfrm>
            <a:prstGeom prst="rect">
              <a:avLst/>
            </a:prstGeom>
            <a:ln w="12700" cap="flat">
              <a:noFill/>
              <a:miter lim="400000"/>
            </a:ln>
            <a:effectLst/>
          </p:spPr>
        </p:pic>
        <p:pic>
          <p:nvPicPr>
            <p:cNvPr id="229" name="Image" descr="Image">
              <a:extLst>
                <a:ext uri="{FF2B5EF4-FFF2-40B4-BE49-F238E27FC236}">
                  <a16:creationId xmlns:a16="http://schemas.microsoft.com/office/drawing/2014/main" id="{BBF9DF44-50FF-0946-B697-E6A1C8F64994}"/>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0" name="Image" descr="Image">
              <a:extLst>
                <a:ext uri="{FF2B5EF4-FFF2-40B4-BE49-F238E27FC236}">
                  <a16:creationId xmlns:a16="http://schemas.microsoft.com/office/drawing/2014/main" id="{C1848F37-750F-AB4F-8F15-28DF16F57239}"/>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1" name="Image" descr="Image">
              <a:extLst>
                <a:ext uri="{FF2B5EF4-FFF2-40B4-BE49-F238E27FC236}">
                  <a16:creationId xmlns:a16="http://schemas.microsoft.com/office/drawing/2014/main" id="{4A7786FC-BB34-934C-BA94-AA381ED10156}"/>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2" name="Group">
            <a:extLst>
              <a:ext uri="{FF2B5EF4-FFF2-40B4-BE49-F238E27FC236}">
                <a16:creationId xmlns:a16="http://schemas.microsoft.com/office/drawing/2014/main" id="{B22D5496-9ADC-F547-BC9C-9F615F383E03}"/>
              </a:ext>
            </a:extLst>
          </p:cNvPr>
          <p:cNvGrpSpPr/>
          <p:nvPr/>
        </p:nvGrpSpPr>
        <p:grpSpPr>
          <a:xfrm>
            <a:off x="10342185" y="10229917"/>
            <a:ext cx="2700270" cy="1378586"/>
            <a:chOff x="0" y="0"/>
            <a:chExt cx="2700268" cy="1378585"/>
          </a:xfrm>
        </p:grpSpPr>
        <p:pic>
          <p:nvPicPr>
            <p:cNvPr id="233" name="Image" descr="Image">
              <a:extLst>
                <a:ext uri="{FF2B5EF4-FFF2-40B4-BE49-F238E27FC236}">
                  <a16:creationId xmlns:a16="http://schemas.microsoft.com/office/drawing/2014/main" id="{5CBACD45-FB3B-D840-BF0E-39701E3A3D61}"/>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4" name="Image" descr="Image">
              <a:extLst>
                <a:ext uri="{FF2B5EF4-FFF2-40B4-BE49-F238E27FC236}">
                  <a16:creationId xmlns:a16="http://schemas.microsoft.com/office/drawing/2014/main" id="{87C6BBA3-D551-8F43-AD63-4D3E49D6F5F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5" name="Image" descr="Image">
              <a:extLst>
                <a:ext uri="{FF2B5EF4-FFF2-40B4-BE49-F238E27FC236}">
                  <a16:creationId xmlns:a16="http://schemas.microsoft.com/office/drawing/2014/main" id="{0D05AD4E-47CD-5C4E-976B-961E3772FC68}"/>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6" name="Image" descr="Image">
              <a:extLst>
                <a:ext uri="{FF2B5EF4-FFF2-40B4-BE49-F238E27FC236}">
                  <a16:creationId xmlns:a16="http://schemas.microsoft.com/office/drawing/2014/main" id="{BB39BEA1-9CA9-824D-9ADB-2E45A34E468D}"/>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7" name="Group">
            <a:extLst>
              <a:ext uri="{FF2B5EF4-FFF2-40B4-BE49-F238E27FC236}">
                <a16:creationId xmlns:a16="http://schemas.microsoft.com/office/drawing/2014/main" id="{47213F46-1A6A-204F-BB14-10846F260514}"/>
              </a:ext>
            </a:extLst>
          </p:cNvPr>
          <p:cNvGrpSpPr/>
          <p:nvPr/>
        </p:nvGrpSpPr>
        <p:grpSpPr>
          <a:xfrm>
            <a:off x="19905556" y="6957660"/>
            <a:ext cx="2700269" cy="1378587"/>
            <a:chOff x="0" y="0"/>
            <a:chExt cx="2700268" cy="1378585"/>
          </a:xfrm>
        </p:grpSpPr>
        <p:pic>
          <p:nvPicPr>
            <p:cNvPr id="238" name="Image" descr="Image">
              <a:extLst>
                <a:ext uri="{FF2B5EF4-FFF2-40B4-BE49-F238E27FC236}">
                  <a16:creationId xmlns:a16="http://schemas.microsoft.com/office/drawing/2014/main" id="{A4FF65DB-90EE-E049-84FB-31F636E77BE0}"/>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9" name="Image" descr="Image">
              <a:extLst>
                <a:ext uri="{FF2B5EF4-FFF2-40B4-BE49-F238E27FC236}">
                  <a16:creationId xmlns:a16="http://schemas.microsoft.com/office/drawing/2014/main" id="{624BFE57-600E-A341-93ED-C752CABFE37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0" name="Image" descr="Image">
              <a:extLst>
                <a:ext uri="{FF2B5EF4-FFF2-40B4-BE49-F238E27FC236}">
                  <a16:creationId xmlns:a16="http://schemas.microsoft.com/office/drawing/2014/main" id="{A806F42A-B796-E54D-97B1-EC9EE010083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1" name="Image" descr="Image">
              <a:extLst>
                <a:ext uri="{FF2B5EF4-FFF2-40B4-BE49-F238E27FC236}">
                  <a16:creationId xmlns:a16="http://schemas.microsoft.com/office/drawing/2014/main" id="{47E09DCE-7289-8745-9B0E-674397A8DFCE}"/>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2" name="Group">
            <a:extLst>
              <a:ext uri="{FF2B5EF4-FFF2-40B4-BE49-F238E27FC236}">
                <a16:creationId xmlns:a16="http://schemas.microsoft.com/office/drawing/2014/main" id="{F38D7B10-15EA-A44B-A0FD-2BC747ED185E}"/>
              </a:ext>
            </a:extLst>
          </p:cNvPr>
          <p:cNvGrpSpPr/>
          <p:nvPr/>
        </p:nvGrpSpPr>
        <p:grpSpPr>
          <a:xfrm>
            <a:off x="16687789" y="3741018"/>
            <a:ext cx="2700270" cy="1378587"/>
            <a:chOff x="0" y="0"/>
            <a:chExt cx="2700268" cy="1378585"/>
          </a:xfrm>
        </p:grpSpPr>
        <p:pic>
          <p:nvPicPr>
            <p:cNvPr id="243" name="Image" descr="Image">
              <a:extLst>
                <a:ext uri="{FF2B5EF4-FFF2-40B4-BE49-F238E27FC236}">
                  <a16:creationId xmlns:a16="http://schemas.microsoft.com/office/drawing/2014/main" id="{0D0461CB-BFB0-EF40-898F-3D02CE7683DF}"/>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44" name="Image" descr="Image">
              <a:extLst>
                <a:ext uri="{FF2B5EF4-FFF2-40B4-BE49-F238E27FC236}">
                  <a16:creationId xmlns:a16="http://schemas.microsoft.com/office/drawing/2014/main" id="{35994DD7-2799-AF40-AB78-CEC02E93B175}"/>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5" name="Image" descr="Image">
              <a:extLst>
                <a:ext uri="{FF2B5EF4-FFF2-40B4-BE49-F238E27FC236}">
                  <a16:creationId xmlns:a16="http://schemas.microsoft.com/office/drawing/2014/main" id="{D1A2207B-A137-3F4B-8B1C-D1514D61E04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6" name="Image" descr="Image">
              <a:extLst>
                <a:ext uri="{FF2B5EF4-FFF2-40B4-BE49-F238E27FC236}">
                  <a16:creationId xmlns:a16="http://schemas.microsoft.com/office/drawing/2014/main" id="{3A1BFA2C-E45B-3742-A3C8-DF44209A3B33}"/>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7" name="Group">
            <a:extLst>
              <a:ext uri="{FF2B5EF4-FFF2-40B4-BE49-F238E27FC236}">
                <a16:creationId xmlns:a16="http://schemas.microsoft.com/office/drawing/2014/main" id="{5B245D77-C0E4-BB41-B445-47C6199CE07E}"/>
              </a:ext>
            </a:extLst>
          </p:cNvPr>
          <p:cNvGrpSpPr/>
          <p:nvPr/>
        </p:nvGrpSpPr>
        <p:grpSpPr>
          <a:xfrm>
            <a:off x="16590012" y="633305"/>
            <a:ext cx="2723555" cy="1128796"/>
            <a:chOff x="0" y="0"/>
            <a:chExt cx="2723554" cy="1128794"/>
          </a:xfrm>
        </p:grpSpPr>
        <p:pic>
          <p:nvPicPr>
            <p:cNvPr id="248" name="Image" descr="Image">
              <a:extLst>
                <a:ext uri="{FF2B5EF4-FFF2-40B4-BE49-F238E27FC236}">
                  <a16:creationId xmlns:a16="http://schemas.microsoft.com/office/drawing/2014/main" id="{35A29E01-39E7-8D4B-AEE2-474D913B7D2C}"/>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49" name="Image" descr="Image">
              <a:extLst>
                <a:ext uri="{FF2B5EF4-FFF2-40B4-BE49-F238E27FC236}">
                  <a16:creationId xmlns:a16="http://schemas.microsoft.com/office/drawing/2014/main" id="{E75E15B4-C837-1C42-86DD-BCC129252C9E}"/>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0" name="Image" descr="Image">
              <a:extLst>
                <a:ext uri="{FF2B5EF4-FFF2-40B4-BE49-F238E27FC236}">
                  <a16:creationId xmlns:a16="http://schemas.microsoft.com/office/drawing/2014/main" id="{380C31DD-E407-5240-8E54-8EC8366617AE}"/>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grpSp>
        <p:nvGrpSpPr>
          <p:cNvPr id="251" name="Group">
            <a:extLst>
              <a:ext uri="{FF2B5EF4-FFF2-40B4-BE49-F238E27FC236}">
                <a16:creationId xmlns:a16="http://schemas.microsoft.com/office/drawing/2014/main" id="{FA878E99-668B-A74D-9FEA-21C267874C19}"/>
              </a:ext>
            </a:extLst>
          </p:cNvPr>
          <p:cNvGrpSpPr/>
          <p:nvPr/>
        </p:nvGrpSpPr>
        <p:grpSpPr>
          <a:xfrm>
            <a:off x="10217981" y="3763200"/>
            <a:ext cx="2723555" cy="1128795"/>
            <a:chOff x="0" y="0"/>
            <a:chExt cx="2723554" cy="1128794"/>
          </a:xfrm>
        </p:grpSpPr>
        <p:pic>
          <p:nvPicPr>
            <p:cNvPr id="252" name="Image" descr="Image">
              <a:extLst>
                <a:ext uri="{FF2B5EF4-FFF2-40B4-BE49-F238E27FC236}">
                  <a16:creationId xmlns:a16="http://schemas.microsoft.com/office/drawing/2014/main" id="{FA8DBE9A-B05E-3545-9BFF-E49061D6C0E4}"/>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53" name="Image" descr="Image">
              <a:extLst>
                <a:ext uri="{FF2B5EF4-FFF2-40B4-BE49-F238E27FC236}">
                  <a16:creationId xmlns:a16="http://schemas.microsoft.com/office/drawing/2014/main" id="{5C5FF323-E25B-9B45-88F9-E0B92F06503B}"/>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4" name="Image" descr="Image">
              <a:extLst>
                <a:ext uri="{FF2B5EF4-FFF2-40B4-BE49-F238E27FC236}">
                  <a16:creationId xmlns:a16="http://schemas.microsoft.com/office/drawing/2014/main" id="{A0175458-8DAA-724E-8E6A-F9565503F151}"/>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pic>
        <p:nvPicPr>
          <p:cNvPr id="255" name="Covid game 1-01.jpg">
            <a:extLst>
              <a:ext uri="{FF2B5EF4-FFF2-40B4-BE49-F238E27FC236}">
                <a16:creationId xmlns:a16="http://schemas.microsoft.com/office/drawing/2014/main" id="{A1E63457-50BE-BF42-AB12-B357E57270D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0158843" y="585560"/>
            <a:ext cx="3006963" cy="3006963"/>
          </a:xfrm>
          <a:prstGeom prst="rect">
            <a:avLst/>
          </a:prstGeom>
          <a:ln w="12700">
            <a:miter lim="400000"/>
          </a:ln>
        </p:spPr>
      </p:pic>
      <p:pic>
        <p:nvPicPr>
          <p:cNvPr id="256" name="Covid game 1-02.jpg">
            <a:extLst>
              <a:ext uri="{FF2B5EF4-FFF2-40B4-BE49-F238E27FC236}">
                <a16:creationId xmlns:a16="http://schemas.microsoft.com/office/drawing/2014/main" id="{4B175D30-207C-794B-8FAE-21E7CE20170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3316598" y="585560"/>
            <a:ext cx="3006963" cy="3006963"/>
          </a:xfrm>
          <a:prstGeom prst="rect">
            <a:avLst/>
          </a:prstGeom>
          <a:ln w="12700">
            <a:miter lim="400000"/>
          </a:ln>
        </p:spPr>
      </p:pic>
      <p:pic>
        <p:nvPicPr>
          <p:cNvPr id="257" name="Covid game 1-04.jpg">
            <a:extLst>
              <a:ext uri="{FF2B5EF4-FFF2-40B4-BE49-F238E27FC236}">
                <a16:creationId xmlns:a16="http://schemas.microsoft.com/office/drawing/2014/main" id="{CB326750-4D04-1244-8165-348AADFAB2C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9628619" y="618004"/>
            <a:ext cx="3006963" cy="3006963"/>
          </a:xfrm>
          <a:prstGeom prst="rect">
            <a:avLst/>
          </a:prstGeom>
          <a:ln w="12700">
            <a:miter lim="400000"/>
          </a:ln>
        </p:spPr>
      </p:pic>
      <p:pic>
        <p:nvPicPr>
          <p:cNvPr id="258" name="Covid game 1-06.jpg">
            <a:extLst>
              <a:ext uri="{FF2B5EF4-FFF2-40B4-BE49-F238E27FC236}">
                <a16:creationId xmlns:a16="http://schemas.microsoft.com/office/drawing/2014/main" id="{BDC1B76E-30AF-DD4A-B684-6D8FF0CB13EA}"/>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13316597" y="3731229"/>
            <a:ext cx="3006966" cy="3006966"/>
          </a:xfrm>
          <a:prstGeom prst="rect">
            <a:avLst/>
          </a:prstGeom>
          <a:ln w="12700">
            <a:miter lim="400000"/>
          </a:ln>
        </p:spPr>
      </p:pic>
      <p:pic>
        <p:nvPicPr>
          <p:cNvPr id="259" name="Covid game 1-07.jpg">
            <a:extLst>
              <a:ext uri="{FF2B5EF4-FFF2-40B4-BE49-F238E27FC236}">
                <a16:creationId xmlns:a16="http://schemas.microsoft.com/office/drawing/2014/main" id="{D94AEE80-5CFB-EF43-BA0D-97DA60475D5D}"/>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6470863" y="3758444"/>
            <a:ext cx="3006966" cy="3006966"/>
          </a:xfrm>
          <a:prstGeom prst="rect">
            <a:avLst/>
          </a:prstGeom>
          <a:ln w="12700">
            <a:miter lim="400000"/>
          </a:ln>
        </p:spPr>
      </p:pic>
      <p:pic>
        <p:nvPicPr>
          <p:cNvPr id="260" name="Covid game 1-08.jpg">
            <a:extLst>
              <a:ext uri="{FF2B5EF4-FFF2-40B4-BE49-F238E27FC236}">
                <a16:creationId xmlns:a16="http://schemas.microsoft.com/office/drawing/2014/main" id="{C9984732-D529-1C43-B5FA-3E1D9768DD50}"/>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9628617" y="3720342"/>
            <a:ext cx="3006966" cy="3006966"/>
          </a:xfrm>
          <a:prstGeom prst="rect">
            <a:avLst/>
          </a:prstGeom>
          <a:ln w="12700">
            <a:miter lim="400000"/>
          </a:ln>
        </p:spPr>
      </p:pic>
      <p:pic>
        <p:nvPicPr>
          <p:cNvPr id="261" name="Covid game 1-09.jpg">
            <a:extLst>
              <a:ext uri="{FF2B5EF4-FFF2-40B4-BE49-F238E27FC236}">
                <a16:creationId xmlns:a16="http://schemas.microsoft.com/office/drawing/2014/main" id="{2B6615D1-2B76-3546-A982-92E5B4D6CD4B}"/>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162332" y="6884371"/>
            <a:ext cx="3006966" cy="3006966"/>
          </a:xfrm>
          <a:prstGeom prst="rect">
            <a:avLst/>
          </a:prstGeom>
          <a:ln w="12700">
            <a:miter lim="400000"/>
          </a:ln>
        </p:spPr>
      </p:pic>
      <p:pic>
        <p:nvPicPr>
          <p:cNvPr id="262" name="Covid game 1-10.jpg">
            <a:extLst>
              <a:ext uri="{FF2B5EF4-FFF2-40B4-BE49-F238E27FC236}">
                <a16:creationId xmlns:a16="http://schemas.microsoft.com/office/drawing/2014/main" id="{1DDEA77B-C726-2B42-BA0F-8E39DB49733E}"/>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16597" y="6891842"/>
            <a:ext cx="3006966" cy="3006966"/>
          </a:xfrm>
          <a:prstGeom prst="rect">
            <a:avLst/>
          </a:prstGeom>
          <a:ln w="12700">
            <a:miter lim="400000"/>
          </a:ln>
        </p:spPr>
      </p:pic>
      <p:pic>
        <p:nvPicPr>
          <p:cNvPr id="263" name="Covid game 1-11.jpg">
            <a:extLst>
              <a:ext uri="{FF2B5EF4-FFF2-40B4-BE49-F238E27FC236}">
                <a16:creationId xmlns:a16="http://schemas.microsoft.com/office/drawing/2014/main" id="{B801DE39-3D0B-5C4B-A5FD-DD0567338593}"/>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6470863" y="6884371"/>
            <a:ext cx="3006966" cy="3006966"/>
          </a:xfrm>
          <a:prstGeom prst="rect">
            <a:avLst/>
          </a:prstGeom>
          <a:ln w="12700">
            <a:miter lim="400000"/>
          </a:ln>
        </p:spPr>
      </p:pic>
      <p:pic>
        <p:nvPicPr>
          <p:cNvPr id="264" name="Covid game 1-12.jpg">
            <a:extLst>
              <a:ext uri="{FF2B5EF4-FFF2-40B4-BE49-F238E27FC236}">
                <a16:creationId xmlns:a16="http://schemas.microsoft.com/office/drawing/2014/main" id="{865F21C3-24C1-8049-A88A-208E40CFB495}"/>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9625127" y="6878021"/>
            <a:ext cx="3006966" cy="3006966"/>
          </a:xfrm>
          <a:prstGeom prst="rect">
            <a:avLst/>
          </a:prstGeom>
          <a:ln w="12700">
            <a:miter lim="400000"/>
          </a:ln>
        </p:spPr>
      </p:pic>
      <p:pic>
        <p:nvPicPr>
          <p:cNvPr id="265" name="Covid game 1-13.jpg">
            <a:extLst>
              <a:ext uri="{FF2B5EF4-FFF2-40B4-BE49-F238E27FC236}">
                <a16:creationId xmlns:a16="http://schemas.microsoft.com/office/drawing/2014/main" id="{93866F02-7BAA-DE46-B06B-C533868FD7EC}"/>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0162333" y="10037516"/>
            <a:ext cx="3006964" cy="3006964"/>
          </a:xfrm>
          <a:prstGeom prst="rect">
            <a:avLst/>
          </a:prstGeom>
          <a:ln w="12700">
            <a:miter lim="400000"/>
          </a:ln>
        </p:spPr>
      </p:pic>
      <p:pic>
        <p:nvPicPr>
          <p:cNvPr id="266" name="Covid game 1-14.jpg">
            <a:extLst>
              <a:ext uri="{FF2B5EF4-FFF2-40B4-BE49-F238E27FC236}">
                <a16:creationId xmlns:a16="http://schemas.microsoft.com/office/drawing/2014/main" id="{C152DCC7-14F9-B44D-9193-051E510A8337}"/>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13316598" y="10032287"/>
            <a:ext cx="3006964" cy="3006964"/>
          </a:xfrm>
          <a:prstGeom prst="rect">
            <a:avLst/>
          </a:prstGeom>
          <a:ln w="12700">
            <a:miter lim="400000"/>
          </a:ln>
        </p:spPr>
      </p:pic>
      <p:pic>
        <p:nvPicPr>
          <p:cNvPr id="267" name="Covid game 1-15.jpg">
            <a:extLst>
              <a:ext uri="{FF2B5EF4-FFF2-40B4-BE49-F238E27FC236}">
                <a16:creationId xmlns:a16="http://schemas.microsoft.com/office/drawing/2014/main" id="{87730B18-E6EB-B040-B52D-2BAFB40E479E}"/>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16470864" y="10053391"/>
            <a:ext cx="3006964" cy="3006964"/>
          </a:xfrm>
          <a:prstGeom prst="rect">
            <a:avLst/>
          </a:prstGeom>
          <a:ln w="12700">
            <a:miter lim="400000"/>
          </a:ln>
        </p:spPr>
      </p:pic>
      <p:pic>
        <p:nvPicPr>
          <p:cNvPr id="268" name="Covid game 1-16.jpg">
            <a:extLst>
              <a:ext uri="{FF2B5EF4-FFF2-40B4-BE49-F238E27FC236}">
                <a16:creationId xmlns:a16="http://schemas.microsoft.com/office/drawing/2014/main" id="{1DB27449-9674-CA48-B57A-9B168BFBE3DE}"/>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19633527" y="10001230"/>
            <a:ext cx="3006964" cy="3006964"/>
          </a:xfrm>
          <a:prstGeom prst="rect">
            <a:avLst/>
          </a:prstGeom>
          <a:ln w="12700">
            <a:miter lim="400000"/>
          </a:ln>
        </p:spPr>
      </p:pic>
      <p:pic>
        <p:nvPicPr>
          <p:cNvPr id="269" name="Covid game 1-05.jpg">
            <a:extLst>
              <a:ext uri="{FF2B5EF4-FFF2-40B4-BE49-F238E27FC236}">
                <a16:creationId xmlns:a16="http://schemas.microsoft.com/office/drawing/2014/main" id="{280F17EA-EA40-914D-9A1C-E2BBC2A39AE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10162332" y="3731229"/>
            <a:ext cx="3006966" cy="3006966"/>
          </a:xfrm>
          <a:prstGeom prst="rect">
            <a:avLst/>
          </a:prstGeom>
          <a:ln w="12700">
            <a:miter lim="400000"/>
          </a:ln>
        </p:spPr>
      </p:pic>
      <p:pic>
        <p:nvPicPr>
          <p:cNvPr id="270" name="Covid game 1-03.jpg">
            <a:extLst>
              <a:ext uri="{FF2B5EF4-FFF2-40B4-BE49-F238E27FC236}">
                <a16:creationId xmlns:a16="http://schemas.microsoft.com/office/drawing/2014/main" id="{02752E98-A665-3F42-B2E7-867A3B3B510D}"/>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16470865" y="590789"/>
            <a:ext cx="3006963" cy="3006963"/>
          </a:xfrm>
          <a:prstGeom prst="rect">
            <a:avLst/>
          </a:prstGeom>
          <a:ln w="12700">
            <a:miter lim="400000"/>
          </a:ln>
        </p:spPr>
      </p:pic>
      <p:sp>
        <p:nvSpPr>
          <p:cNvPr id="81" name="Rectangle 1">
            <a:extLst>
              <a:ext uri="{FF2B5EF4-FFF2-40B4-BE49-F238E27FC236}">
                <a16:creationId xmlns:a16="http://schemas.microsoft.com/office/drawing/2014/main" id="{AF5628BF-D909-2244-A3D5-2E5C55C23357}"/>
              </a:ext>
            </a:extLst>
          </p:cNvPr>
          <p:cNvSpPr txBox="1"/>
          <p:nvPr/>
        </p:nvSpPr>
        <p:spPr>
          <a:xfrm>
            <a:off x="576568" y="5497829"/>
            <a:ext cx="7873226"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400">
              <a:defRPr sz="6000" cap="all">
                <a:solidFill>
                  <a:srgbClr val="FFFFFF"/>
                </a:solidFill>
              </a:defRPr>
            </a:pPr>
            <a:r>
              <a:rPr lang="hi-IN" b="0" dirty="0">
                <a:latin typeface="Arial" panose="020B0604020202020204" pitchFamily="34" charset="0"/>
                <a:cs typeface="Arial" panose="020B0604020202020204" pitchFamily="34" charset="0"/>
              </a:rPr>
              <a:t>आउनुहोस्</a:t>
            </a:r>
          </a:p>
          <a:p>
            <a:pPr defTabSz="914400">
              <a:defRPr sz="6000" cap="all">
                <a:solidFill>
                  <a:srgbClr val="FFFFFF"/>
                </a:solidFill>
              </a:defRPr>
            </a:pPr>
            <a:r>
              <a:rPr lang="hi-IN" b="0" dirty="0">
                <a:latin typeface="Arial" panose="020B0604020202020204" pitchFamily="34" charset="0"/>
                <a:cs typeface="Arial" panose="020B0604020202020204" pitchFamily="34" charset="0"/>
              </a:rPr>
              <a:t>तपाईँको</a:t>
            </a:r>
          </a:p>
          <a:p>
            <a:pPr defTabSz="914400">
              <a:defRPr sz="6000" cap="all">
                <a:solidFill>
                  <a:srgbClr val="FFFFFF"/>
                </a:solidFill>
              </a:defRPr>
            </a:pPr>
            <a:r>
              <a:rPr lang="hi-IN" b="0" dirty="0">
                <a:latin typeface="Arial" panose="020B0604020202020204" pitchFamily="34" charset="0"/>
                <a:cs typeface="Arial" panose="020B0604020202020204" pitchFamily="34" charset="0"/>
              </a:rPr>
              <a:t>जवाफ सुनौँ।</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202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55"/>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5"/>
                  </p:tgtEl>
                </p:cond>
              </p:nextCondLst>
            </p:seq>
            <p:seq concurrent="1" nextAc="seek">
              <p:cTn id="13" restart="whenNotActive" fill="hold" evtFilter="cancelBubble" nodeType="interactiveSeq">
                <p:stCondLst>
                  <p:cond evt="onClick" delay="0">
                    <p:tgtEl>
                      <p:spTgt spid="25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5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bomb.wav"/>
                                        </p:tgtEl>
                                      </p:cMediaNode>
                                    </p:audio>
                                  </p:subTnLst>
                                </p:cTn>
                              </p:par>
                              <p:par>
                                <p:cTn id="18" presetID="23" presetClass="entr" presetSubtype="16" fill="hold" nodeType="withEffect">
                                  <p:stCondLst>
                                    <p:cond delay="0"/>
                                  </p:stCondLst>
                                  <p:childTnLst>
                                    <p:set>
                                      <p:cBhvr>
                                        <p:cTn id="19" dur="1" fill="hold">
                                          <p:stCondLst>
                                            <p:cond delay="0"/>
                                          </p:stCondLst>
                                        </p:cTn>
                                        <p:tgtEl>
                                          <p:spTgt spid="217"/>
                                        </p:tgtEl>
                                        <p:attrNameLst>
                                          <p:attrName>style.visibility</p:attrName>
                                        </p:attrNameLst>
                                      </p:cBhvr>
                                      <p:to>
                                        <p:strVal val="visible"/>
                                      </p:to>
                                    </p:set>
                                    <p:anim calcmode="lin" valueType="num">
                                      <p:cBhvr>
                                        <p:cTn id="20" dur="500" fill="hold"/>
                                        <p:tgtEl>
                                          <p:spTgt spid="217"/>
                                        </p:tgtEl>
                                        <p:attrNameLst>
                                          <p:attrName>ppt_w</p:attrName>
                                        </p:attrNameLst>
                                      </p:cBhvr>
                                      <p:tavLst>
                                        <p:tav tm="0">
                                          <p:val>
                                            <p:fltVal val="0"/>
                                          </p:val>
                                        </p:tav>
                                        <p:tav tm="100000">
                                          <p:val>
                                            <p:strVal val="#ppt_w"/>
                                          </p:val>
                                        </p:tav>
                                      </p:tavLst>
                                    </p:anim>
                                    <p:anim calcmode="lin" valueType="num">
                                      <p:cBhvr>
                                        <p:cTn id="21" dur="500" fill="hold"/>
                                        <p:tgtEl>
                                          <p:spTgt spid="21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
                  </p:tgtEl>
                </p:cond>
              </p:nextCondLst>
            </p:seq>
            <p:seq concurrent="1" nextAc="seek">
              <p:cTn id="22" restart="whenNotActive" fill="hold" evtFilter="cancelBubble" nodeType="interactiveSeq">
                <p:stCondLst>
                  <p:cond evt="onClick" delay="0">
                    <p:tgtEl>
                      <p:spTgt spid="25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7"/>
                  </p:tgtEl>
                </p:cond>
              </p:nextCondLst>
            </p:seq>
            <p:seq concurrent="1" nextAc="seek">
              <p:cTn id="27" restart="whenNotActive" fill="hold" evtFilter="cancelBubble" nodeType="interactiveSeq">
                <p:stCondLst>
                  <p:cond evt="onClick" delay="0">
                    <p:tgtEl>
                      <p:spTgt spid="25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58"/>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8"/>
                  </p:tgtEl>
                </p:cond>
              </p:nextCondLst>
            </p:seq>
            <p:seq concurrent="1" nextAc="seek">
              <p:cTn id="32" restart="whenNotActive" fill="hold" evtFilter="cancelBubble" nodeType="interactiveSeq">
                <p:stCondLst>
                  <p:cond evt="onClick" delay="0">
                    <p:tgtEl>
                      <p:spTgt spid="25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5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par>
                                <p:cTn id="37" presetID="23" presetClass="entr" presetSubtype="16" fill="hold" nodeType="withEffect">
                                  <p:stCondLst>
                                    <p:cond delay="0"/>
                                  </p:stCondLst>
                                  <p:childTnLst>
                                    <p:set>
                                      <p:cBhvr>
                                        <p:cTn id="38" dur="1" fill="hold">
                                          <p:stCondLst>
                                            <p:cond delay="0"/>
                                          </p:stCondLst>
                                        </p:cTn>
                                        <p:tgtEl>
                                          <p:spTgt spid="242"/>
                                        </p:tgtEl>
                                        <p:attrNameLst>
                                          <p:attrName>style.visibility</p:attrName>
                                        </p:attrNameLst>
                                      </p:cBhvr>
                                      <p:to>
                                        <p:strVal val="visible"/>
                                      </p:to>
                                    </p:set>
                                    <p:anim calcmode="lin" valueType="num">
                                      <p:cBhvr>
                                        <p:cTn id="39" dur="500" fill="hold"/>
                                        <p:tgtEl>
                                          <p:spTgt spid="242"/>
                                        </p:tgtEl>
                                        <p:attrNameLst>
                                          <p:attrName>ppt_w</p:attrName>
                                        </p:attrNameLst>
                                      </p:cBhvr>
                                      <p:tavLst>
                                        <p:tav tm="0">
                                          <p:val>
                                            <p:fltVal val="0"/>
                                          </p:val>
                                        </p:tav>
                                        <p:tav tm="100000">
                                          <p:val>
                                            <p:strVal val="#ppt_w"/>
                                          </p:val>
                                        </p:tav>
                                      </p:tavLst>
                                    </p:anim>
                                    <p:anim calcmode="lin" valueType="num">
                                      <p:cBhvr>
                                        <p:cTn id="40" dur="500" fill="hold"/>
                                        <p:tgtEl>
                                          <p:spTgt spid="24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9"/>
                  </p:tgtEl>
                </p:cond>
              </p:nextCondLst>
            </p:seq>
            <p:seq concurrent="1" nextAc="seek">
              <p:cTn id="41" restart="whenNotActive" fill="hold" evtFilter="cancelBubble" nodeType="interactiveSeq">
                <p:stCondLst>
                  <p:cond evt="onClick" delay="0">
                    <p:tgtEl>
                      <p:spTgt spid="26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6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0"/>
                  </p:tgtEl>
                </p:cond>
              </p:nextCondLst>
            </p:seq>
            <p:seq concurrent="1" nextAc="seek">
              <p:cTn id="46" restart="whenNotActive" fill="hold" evtFilter="cancelBubble" nodeType="interactiveSeq">
                <p:stCondLst>
                  <p:cond evt="onClick" delay="0">
                    <p:tgtEl>
                      <p:spTgt spid="26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61"/>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1"/>
                  </p:tgtEl>
                </p:cond>
              </p:nextCondLst>
            </p:seq>
            <p:seq concurrent="1" nextAc="seek">
              <p:cTn id="51" restart="whenNotActive" fill="hold" evtFilter="cancelBubble" nodeType="interactiveSeq">
                <p:stCondLst>
                  <p:cond evt="onClick" delay="0">
                    <p:tgtEl>
                      <p:spTgt spid="262"/>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62"/>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bomb.wav"/>
                                        </p:tgtEl>
                                      </p:cMediaNode>
                                    </p:audio>
                                  </p:subTnLst>
                                </p:cTn>
                              </p:par>
                              <p:par>
                                <p:cTn id="56" presetID="23" presetClass="entr" presetSubtype="16" fill="hold" nodeType="withEffect">
                                  <p:stCondLst>
                                    <p:cond delay="0"/>
                                  </p:stCondLst>
                                  <p:childTnLst>
                                    <p:set>
                                      <p:cBhvr>
                                        <p:cTn id="57" dur="1" fill="hold">
                                          <p:stCondLst>
                                            <p:cond delay="0"/>
                                          </p:stCondLst>
                                        </p:cTn>
                                        <p:tgtEl>
                                          <p:spTgt spid="222"/>
                                        </p:tgtEl>
                                        <p:attrNameLst>
                                          <p:attrName>style.visibility</p:attrName>
                                        </p:attrNameLst>
                                      </p:cBhvr>
                                      <p:to>
                                        <p:strVal val="visible"/>
                                      </p:to>
                                    </p:set>
                                    <p:anim calcmode="lin" valueType="num">
                                      <p:cBhvr>
                                        <p:cTn id="58" dur="500" fill="hold"/>
                                        <p:tgtEl>
                                          <p:spTgt spid="222"/>
                                        </p:tgtEl>
                                        <p:attrNameLst>
                                          <p:attrName>ppt_w</p:attrName>
                                        </p:attrNameLst>
                                      </p:cBhvr>
                                      <p:tavLst>
                                        <p:tav tm="0">
                                          <p:val>
                                            <p:fltVal val="0"/>
                                          </p:val>
                                        </p:tav>
                                        <p:tav tm="100000">
                                          <p:val>
                                            <p:strVal val="#ppt_w"/>
                                          </p:val>
                                        </p:tav>
                                      </p:tavLst>
                                    </p:anim>
                                    <p:anim calcmode="lin" valueType="num">
                                      <p:cBhvr>
                                        <p:cTn id="59" dur="500" fill="hold"/>
                                        <p:tgtEl>
                                          <p:spTgt spid="2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2"/>
                  </p:tgtEl>
                </p:cond>
              </p:nextCondLst>
            </p:seq>
            <p:seq concurrent="1" nextAc="seek">
              <p:cTn id="60" restart="whenNotActive" fill="hold" evtFilter="cancelBubble" nodeType="interactiveSeq">
                <p:stCondLst>
                  <p:cond evt="onClick" delay="0">
                    <p:tgtEl>
                      <p:spTgt spid="263"/>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63"/>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3"/>
                  </p:tgtEl>
                </p:cond>
              </p:nextCondLst>
            </p:seq>
            <p:seq concurrent="1" nextAc="seek">
              <p:cTn id="65" restart="whenNotActive" fill="hold" evtFilter="cancelBubble" nodeType="interactiveSeq">
                <p:stCondLst>
                  <p:cond evt="onClick" delay="0">
                    <p:tgtEl>
                      <p:spTgt spid="26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26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bomb.wav"/>
                                        </p:tgtEl>
                                      </p:cMediaNode>
                                    </p:audio>
                                  </p:subTnLst>
                                </p:cTn>
                              </p:par>
                              <p:par>
                                <p:cTn id="70" presetID="23" presetClass="entr" presetSubtype="16" fill="hold" nodeType="withEffect">
                                  <p:stCondLst>
                                    <p:cond delay="0"/>
                                  </p:stCondLst>
                                  <p:childTnLst>
                                    <p:set>
                                      <p:cBhvr>
                                        <p:cTn id="71" dur="1" fill="hold">
                                          <p:stCondLst>
                                            <p:cond delay="0"/>
                                          </p:stCondLst>
                                        </p:cTn>
                                        <p:tgtEl>
                                          <p:spTgt spid="237"/>
                                        </p:tgtEl>
                                        <p:attrNameLst>
                                          <p:attrName>style.visibility</p:attrName>
                                        </p:attrNameLst>
                                      </p:cBhvr>
                                      <p:to>
                                        <p:strVal val="visible"/>
                                      </p:to>
                                    </p:set>
                                    <p:anim calcmode="lin" valueType="num">
                                      <p:cBhvr>
                                        <p:cTn id="72" dur="500" fill="hold"/>
                                        <p:tgtEl>
                                          <p:spTgt spid="237"/>
                                        </p:tgtEl>
                                        <p:attrNameLst>
                                          <p:attrName>ppt_w</p:attrName>
                                        </p:attrNameLst>
                                      </p:cBhvr>
                                      <p:tavLst>
                                        <p:tav tm="0">
                                          <p:val>
                                            <p:fltVal val="0"/>
                                          </p:val>
                                        </p:tav>
                                        <p:tav tm="100000">
                                          <p:val>
                                            <p:strVal val="#ppt_w"/>
                                          </p:val>
                                        </p:tav>
                                      </p:tavLst>
                                    </p:anim>
                                    <p:anim calcmode="lin" valueType="num">
                                      <p:cBhvr>
                                        <p:cTn id="73" dur="500" fill="hold"/>
                                        <p:tgtEl>
                                          <p:spTgt spid="2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4"/>
                  </p:tgtEl>
                </p:cond>
              </p:nextCondLst>
            </p:seq>
            <p:seq concurrent="1" nextAc="seek">
              <p:cTn id="74" restart="whenNotActive" fill="hold" evtFilter="cancelBubble" nodeType="interactiveSeq">
                <p:stCondLst>
                  <p:cond evt="onClick" delay="0">
                    <p:tgtEl>
                      <p:spTgt spid="265"/>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6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bomb.wav"/>
                                        </p:tgtEl>
                                      </p:cMediaNode>
                                    </p:audio>
                                  </p:subTnLst>
                                </p:cTn>
                              </p:par>
                              <p:par>
                                <p:cTn id="79" presetID="23" presetClass="entr" presetSubtype="16" fill="hold" nodeType="withEffect">
                                  <p:stCondLst>
                                    <p:cond delay="0"/>
                                  </p:stCondLst>
                                  <p:childTnLst>
                                    <p:set>
                                      <p:cBhvr>
                                        <p:cTn id="80" dur="1" fill="hold">
                                          <p:stCondLst>
                                            <p:cond delay="0"/>
                                          </p:stCondLst>
                                        </p:cTn>
                                        <p:tgtEl>
                                          <p:spTgt spid="232"/>
                                        </p:tgtEl>
                                        <p:attrNameLst>
                                          <p:attrName>style.visibility</p:attrName>
                                        </p:attrNameLst>
                                      </p:cBhvr>
                                      <p:to>
                                        <p:strVal val="visible"/>
                                      </p:to>
                                    </p:set>
                                    <p:anim calcmode="lin" valueType="num">
                                      <p:cBhvr>
                                        <p:cTn id="81" dur="500" fill="hold"/>
                                        <p:tgtEl>
                                          <p:spTgt spid="232"/>
                                        </p:tgtEl>
                                        <p:attrNameLst>
                                          <p:attrName>ppt_w</p:attrName>
                                        </p:attrNameLst>
                                      </p:cBhvr>
                                      <p:tavLst>
                                        <p:tav tm="0">
                                          <p:val>
                                            <p:fltVal val="0"/>
                                          </p:val>
                                        </p:tav>
                                        <p:tav tm="100000">
                                          <p:val>
                                            <p:strVal val="#ppt_w"/>
                                          </p:val>
                                        </p:tav>
                                      </p:tavLst>
                                    </p:anim>
                                    <p:anim calcmode="lin" valueType="num">
                                      <p:cBhvr>
                                        <p:cTn id="82" dur="50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5"/>
                  </p:tgtEl>
                </p:cond>
              </p:nextCondLst>
            </p:seq>
            <p:seq concurrent="1" nextAc="seek">
              <p:cTn id="83" restart="whenNotActive" fill="hold" evtFilter="cancelBubble" nodeType="interactiveSeq">
                <p:stCondLst>
                  <p:cond evt="onClick" delay="0">
                    <p:tgtEl>
                      <p:spTgt spid="266"/>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6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
                  </p:tgtEl>
                </p:cond>
              </p:nextCondLst>
            </p:seq>
            <p:seq concurrent="1" nextAc="seek">
              <p:cTn id="88" restart="whenNotActive" fill="hold" evtFilter="cancelBubble" nodeType="interactiveSeq">
                <p:stCondLst>
                  <p:cond evt="onClick" delay="0">
                    <p:tgtEl>
                      <p:spTgt spid="267"/>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267"/>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par>
                                <p:cTn id="93" presetID="23" presetClass="entr" presetSubtype="16" fill="hold" nodeType="withEffect">
                                  <p:stCondLst>
                                    <p:cond delay="0"/>
                                  </p:stCondLst>
                                  <p:childTnLst>
                                    <p:set>
                                      <p:cBhvr>
                                        <p:cTn id="94" dur="1" fill="hold">
                                          <p:stCondLst>
                                            <p:cond delay="0"/>
                                          </p:stCondLst>
                                        </p:cTn>
                                        <p:tgtEl>
                                          <p:spTgt spid="227"/>
                                        </p:tgtEl>
                                        <p:attrNameLst>
                                          <p:attrName>style.visibility</p:attrName>
                                        </p:attrNameLst>
                                      </p:cBhvr>
                                      <p:to>
                                        <p:strVal val="visible"/>
                                      </p:to>
                                    </p:set>
                                    <p:anim calcmode="lin" valueType="num">
                                      <p:cBhvr>
                                        <p:cTn id="95" dur="500" fill="hold"/>
                                        <p:tgtEl>
                                          <p:spTgt spid="227"/>
                                        </p:tgtEl>
                                        <p:attrNameLst>
                                          <p:attrName>ppt_w</p:attrName>
                                        </p:attrNameLst>
                                      </p:cBhvr>
                                      <p:tavLst>
                                        <p:tav tm="0">
                                          <p:val>
                                            <p:fltVal val="0"/>
                                          </p:val>
                                        </p:tav>
                                        <p:tav tm="100000">
                                          <p:val>
                                            <p:strVal val="#ppt_w"/>
                                          </p:val>
                                        </p:tav>
                                      </p:tavLst>
                                    </p:anim>
                                    <p:anim calcmode="lin" valueType="num">
                                      <p:cBhvr>
                                        <p:cTn id="96" dur="500" fill="hold"/>
                                        <p:tgtEl>
                                          <p:spTgt spid="2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7"/>
                  </p:tgtEl>
                </p:cond>
              </p:nextCondLst>
            </p:seq>
            <p:seq concurrent="1" nextAc="seek">
              <p:cTn id="97" restart="whenNotActive" fill="hold" evtFilter="cancelBubble" nodeType="interactiveSeq">
                <p:stCondLst>
                  <p:cond evt="onClick" delay="0">
                    <p:tgtEl>
                      <p:spTgt spid="268"/>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268"/>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8"/>
                  </p:tgtEl>
                </p:cond>
              </p:nextCondLst>
            </p:seq>
            <p:seq concurrent="1" nextAc="seek">
              <p:cTn id="102" restart="whenNotActive" fill="hold" evtFilter="cancelBubble" nodeType="interactiveSeq">
                <p:stCondLst>
                  <p:cond evt="onClick" delay="0">
                    <p:tgtEl>
                      <p:spTgt spid="269"/>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69"/>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4" name="bomb.wav"/>
                                        </p:tgtEl>
                                      </p:cMediaNode>
                                    </p:audio>
                                  </p:subTnLst>
                                </p:cTn>
                              </p:par>
                              <p:par>
                                <p:cTn id="107" presetID="23" presetClass="entr" presetSubtype="16" fill="hold" nodeType="withEffect">
                                  <p:stCondLst>
                                    <p:cond delay="0"/>
                                  </p:stCondLst>
                                  <p:childTnLst>
                                    <p:set>
                                      <p:cBhvr>
                                        <p:cTn id="108" dur="1" fill="hold">
                                          <p:stCondLst>
                                            <p:cond delay="0"/>
                                          </p:stCondLst>
                                        </p:cTn>
                                        <p:tgtEl>
                                          <p:spTgt spid="251"/>
                                        </p:tgtEl>
                                        <p:attrNameLst>
                                          <p:attrName>style.visibility</p:attrName>
                                        </p:attrNameLst>
                                      </p:cBhvr>
                                      <p:to>
                                        <p:strVal val="visible"/>
                                      </p:to>
                                    </p:set>
                                    <p:anim calcmode="lin" valueType="num">
                                      <p:cBhvr>
                                        <p:cTn id="109" dur="500" fill="hold"/>
                                        <p:tgtEl>
                                          <p:spTgt spid="251"/>
                                        </p:tgtEl>
                                        <p:attrNameLst>
                                          <p:attrName>ppt_w</p:attrName>
                                        </p:attrNameLst>
                                      </p:cBhvr>
                                      <p:tavLst>
                                        <p:tav tm="0">
                                          <p:val>
                                            <p:fltVal val="0"/>
                                          </p:val>
                                        </p:tav>
                                        <p:tav tm="100000">
                                          <p:val>
                                            <p:strVal val="#ppt_w"/>
                                          </p:val>
                                        </p:tav>
                                      </p:tavLst>
                                    </p:anim>
                                    <p:anim calcmode="lin" valueType="num">
                                      <p:cBhvr>
                                        <p:cTn id="110" dur="500" fill="hold"/>
                                        <p:tgtEl>
                                          <p:spTgt spid="2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9"/>
                  </p:tgtEl>
                </p:cond>
              </p:nextCondLst>
            </p:seq>
            <p:seq concurrent="1" nextAc="seek">
              <p:cTn id="111" restart="whenNotActive" fill="hold" evtFilter="cancelBubble" nodeType="interactiveSeq">
                <p:stCondLst>
                  <p:cond evt="onClick" delay="0">
                    <p:tgtEl>
                      <p:spTgt spid="270"/>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27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bomb.wav"/>
                                        </p:tgtEl>
                                      </p:cMediaNode>
                                    </p:audio>
                                  </p:subTnLst>
                                </p:cTn>
                              </p:par>
                              <p:par>
                                <p:cTn id="116" presetID="23" presetClass="entr" presetSubtype="16" fill="hold" nodeType="withEffect">
                                  <p:stCondLst>
                                    <p:cond delay="0"/>
                                  </p:stCondLst>
                                  <p:childTnLst>
                                    <p:set>
                                      <p:cBhvr>
                                        <p:cTn id="117" dur="1" fill="hold">
                                          <p:stCondLst>
                                            <p:cond delay="0"/>
                                          </p:stCondLst>
                                        </p:cTn>
                                        <p:tgtEl>
                                          <p:spTgt spid="247"/>
                                        </p:tgtEl>
                                        <p:attrNameLst>
                                          <p:attrName>style.visibility</p:attrName>
                                        </p:attrNameLst>
                                      </p:cBhvr>
                                      <p:to>
                                        <p:strVal val="visible"/>
                                      </p:to>
                                    </p:set>
                                    <p:anim calcmode="lin" valueType="num">
                                      <p:cBhvr>
                                        <p:cTn id="118" dur="500" fill="hold"/>
                                        <p:tgtEl>
                                          <p:spTgt spid="247"/>
                                        </p:tgtEl>
                                        <p:attrNameLst>
                                          <p:attrName>ppt_w</p:attrName>
                                        </p:attrNameLst>
                                      </p:cBhvr>
                                      <p:tavLst>
                                        <p:tav tm="0">
                                          <p:val>
                                            <p:fltVal val="0"/>
                                          </p:val>
                                        </p:tav>
                                        <p:tav tm="100000">
                                          <p:val>
                                            <p:strVal val="#ppt_w"/>
                                          </p:val>
                                        </p:tav>
                                      </p:tavLst>
                                    </p:anim>
                                    <p:anim calcmode="lin" valueType="num">
                                      <p:cBhvr>
                                        <p:cTn id="119" dur="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0"/>
                  </p:tgtEl>
                </p:cond>
              </p:nextCondLst>
            </p:seq>
          </p:childTnLst>
        </p:cTn>
      </p:par>
    </p:tnLst>
    <p:bldLst>
      <p:bldP spid="8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41</a:t>
              </a:r>
              <a:endParaRPr dirty="0">
                <a:latin typeface="Arial" panose="020B0604020202020204" pitchFamily="34" charset="0"/>
                <a:cs typeface="Arial" panose="020B0604020202020204" pitchFamily="34" charset="0"/>
              </a:endParaRPr>
            </a:p>
          </p:txBody>
        </p:sp>
        <p:pic>
          <p:nvPicPr>
            <p:cNvPr id="26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10795536" y="957891"/>
              <a:ext cx="2843727" cy="1641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lang="hi-IN" b="0" dirty="0">
                  <a:latin typeface="Arial" panose="020B0604020202020204" pitchFamily="34" charset="0"/>
                  <a:cs typeface="Arial" panose="020B0604020202020204" pitchFamily="34" charset="0"/>
                </a:rPr>
                <a:t>सत्र 7</a:t>
              </a:r>
              <a:endParaRPr b="0" dirty="0">
                <a:latin typeface="Arial" panose="020B0604020202020204" pitchFamily="34" charset="0"/>
                <a:cs typeface="Arial" panose="020B0604020202020204" pitchFamily="34" charset="0"/>
              </a:endParaRPr>
            </a:p>
          </p:txBody>
        </p:sp>
        <p:sp>
          <p:nvSpPr>
            <p:cNvPr id="269" name="PREVENTION: WHAT EVERYBODY NEEDS TO KNOW"/>
            <p:cNvSpPr txBox="1"/>
            <p:nvPr/>
          </p:nvSpPr>
          <p:spPr>
            <a:xfrm>
              <a:off x="7108641" y="2678001"/>
              <a:ext cx="10217541"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lang="hi-IN" sz="3600" b="0" dirty="0">
                  <a:latin typeface="Arial" panose="020B0604020202020204" pitchFamily="34" charset="0"/>
                  <a:cs typeface="Arial" panose="020B0604020202020204" pitchFamily="34" charset="0"/>
                </a:rPr>
                <a:t>सहरी क्षेत्रमा विशेष सञ्चार आवश्यकताहरू कसरी पूरा</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गर्ने</a:t>
              </a:r>
              <a:endParaRPr sz="3600" b="0" dirty="0">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81" name="Group"/>
          <p:cNvGrpSpPr/>
          <p:nvPr/>
        </p:nvGrpSpPr>
        <p:grpSpPr>
          <a:xfrm>
            <a:off x="17514759" y="8121405"/>
            <a:ext cx="5583172" cy="2523890"/>
            <a:chOff x="-152060" y="3370995"/>
            <a:chExt cx="5583170" cy="2523889"/>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152060" y="3863041"/>
              <a:ext cx="5583170"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5000"/>
              </a:pPr>
              <a:r>
                <a:rPr lang="hi-IN" sz="5000" b="0" dirty="0">
                  <a:latin typeface="Arial" panose="020B0604020202020204" pitchFamily="34" charset="0"/>
                  <a:cs typeface="Arial" panose="020B0604020202020204" pitchFamily="34" charset="0"/>
                </a:rPr>
                <a:t>नकारात्मक धारणा र भेदभाव</a:t>
              </a:r>
              <a:endParaRPr lang="en-IN" sz="5000" b="0" dirty="0">
                <a:latin typeface="Arial" panose="020B0604020202020204" pitchFamily="34" charset="0"/>
                <a:cs typeface="Arial" panose="020B0604020202020204" pitchFamily="34" charset="0"/>
              </a:endParaRPr>
            </a:p>
          </p:txBody>
        </p:sp>
      </p:grpSp>
      <p:grpSp>
        <p:nvGrpSpPr>
          <p:cNvPr id="286" name="Group"/>
          <p:cNvGrpSpPr/>
          <p:nvPr/>
        </p:nvGrpSpPr>
        <p:grpSpPr>
          <a:xfrm>
            <a:off x="9902842" y="7999034"/>
            <a:ext cx="5286337" cy="2523889"/>
            <a:chOff x="0" y="3548623"/>
            <a:chExt cx="5286336" cy="2523889"/>
          </a:xfrm>
          <a:solidFill>
            <a:srgbClr val="C9EBFF"/>
          </a:solidFill>
        </p:grpSpPr>
        <p:sp>
          <p:nvSpPr>
            <p:cNvPr id="282" name="Rounded Rectangle"/>
            <p:cNvSpPr/>
            <p:nvPr/>
          </p:nvSpPr>
          <p:spPr>
            <a:xfrm>
              <a:off x="0" y="354862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427023" y="4248067"/>
              <a:ext cx="4432303" cy="872034"/>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5000">
                  <a:solidFill>
                    <a:srgbClr val="FFFFFF"/>
                  </a:solidFill>
                </a:defRPr>
              </a:pPr>
              <a:r>
                <a:rPr lang="hi-IN" sz="5000" b="0" dirty="0">
                  <a:solidFill>
                    <a:schemeClr val="tx1"/>
                  </a:solidFill>
                  <a:latin typeface="Arial" panose="020B0604020202020204" pitchFamily="34" charset="0"/>
                  <a:cs typeface="Arial" panose="020B0604020202020204" pitchFamily="34" charset="0"/>
                </a:rPr>
                <a:t>सुरक्षा अभ्यासहरू</a:t>
              </a:r>
              <a:endParaRPr lang="en-IN" sz="5000" b="0" dirty="0">
                <a:solidFill>
                  <a:schemeClr val="tx1"/>
                </a:solidFill>
                <a:latin typeface="Arial" panose="020B0604020202020204" pitchFamily="34" charset="0"/>
                <a:cs typeface="Arial" panose="020B0604020202020204" pitchFamily="34" charset="0"/>
              </a:endParaRPr>
            </a:p>
          </p:txBody>
        </p:sp>
      </p:grpSp>
      <p:grpSp>
        <p:nvGrpSpPr>
          <p:cNvPr id="291" name="Group"/>
          <p:cNvGrpSpPr/>
          <p:nvPr/>
        </p:nvGrpSpPr>
        <p:grpSpPr>
          <a:xfrm>
            <a:off x="1709760" y="8006778"/>
            <a:ext cx="5582858" cy="2487585"/>
            <a:chOff x="-156650" y="3638797"/>
            <a:chExt cx="5582857" cy="2523889"/>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56650" y="4396417"/>
              <a:ext cx="5582857" cy="8847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5000"/>
              </a:pPr>
              <a:r>
                <a:rPr lang="hi-IN" sz="5000" b="0" dirty="0">
                  <a:latin typeface="Arial" panose="020B0604020202020204" pitchFamily="34" charset="0"/>
                  <a:cs typeface="Arial" panose="020B0604020202020204" pitchFamily="34" charset="0"/>
                </a:rPr>
                <a:t>सहायता सक्रिय गर्ने</a:t>
              </a:r>
              <a:endParaRPr lang="en-IN" sz="50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36365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3" y="420163"/>
            <a:ext cx="13557713" cy="1297968"/>
            <a:chOff x="-1" y="60173"/>
            <a:chExt cx="13557711" cy="1297966"/>
          </a:xfrm>
        </p:grpSpPr>
        <p:sp>
          <p:nvSpPr>
            <p:cNvPr id="380" name="Rounded Rectangle"/>
            <p:cNvSpPr/>
            <p:nvPr/>
          </p:nvSpPr>
          <p:spPr>
            <a:xfrm>
              <a:off x="-1" y="60173"/>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4299825" y="212966"/>
              <a:ext cx="4958088"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सहायता सक्रिय गर्ने</a:t>
              </a:r>
              <a:endParaRPr lang="en-IN"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42</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क्षेत्रमा पहिचान गरिएका प्रमुख सरोकारवालाहरूलाई</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सामुदायिक समर्थनमा समावेश गर्नुपर्छ र सुरक्षित</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आगतहरू र सहायताको प्रशिक्षण दिइनुपर्छ</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20858" y="3838222"/>
            <a:ext cx="19840353" cy="7792999"/>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3256417" y="3848557"/>
            <a:ext cx="17569232" cy="1015663"/>
          </a:xfrm>
          <a:prstGeom prst="rect">
            <a:avLst/>
          </a:prstGeom>
        </p:spPr>
        <p:txBody>
          <a:bodyPr wrap="none">
            <a:spAutoFit/>
          </a:bodyPr>
          <a:lstStyle/>
          <a:p>
            <a:r>
              <a:rPr lang="hi-IN" sz="6000" b="0" dirty="0">
                <a:latin typeface="Arial" panose="020B0604020202020204" pitchFamily="34" charset="0"/>
                <a:cs typeface="Arial" panose="020B0604020202020204" pitchFamily="34" charset="0"/>
              </a:rPr>
              <a:t>निम्न कुराहरूमा समुदायका सदस्यहरूलाई सल्लाह</a:t>
            </a:r>
            <a:r>
              <a:rPr lang="en-US" sz="6000" b="0" dirty="0">
                <a:latin typeface="Arial" panose="020B0604020202020204" pitchFamily="34" charset="0"/>
                <a:cs typeface="Arial" panose="020B0604020202020204" pitchFamily="34" charset="0"/>
              </a:rPr>
              <a:t> </a:t>
            </a:r>
            <a:r>
              <a:rPr lang="hi-IN" sz="6000" b="0" dirty="0">
                <a:latin typeface="Arial" panose="020B0604020202020204" pitchFamily="34" charset="0"/>
                <a:cs typeface="Arial" panose="020B0604020202020204" pitchFamily="34" charset="0"/>
              </a:rPr>
              <a:t>दिनुहोस्</a:t>
            </a:r>
            <a:endParaRPr lang="en-IN" sz="6000"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2587361" y="5117412"/>
            <a:ext cx="19373850" cy="5329472"/>
          </a:xfrm>
          <a:prstGeom prst="rect">
            <a:avLst/>
          </a:prstGeom>
        </p:spPr>
        <p:txBody>
          <a:bodyPr wrap="square">
            <a:spAutoFit/>
          </a:bodyPr>
          <a:lstStyle/>
          <a:p>
            <a:pPr marL="571500" indent="-571500" algn="l" defTabSz="914400">
              <a:lnSpc>
                <a:spcPct val="150000"/>
              </a:lnSpc>
              <a:spcBef>
                <a:spcPts val="1200"/>
              </a:spcBef>
              <a:buFont typeface="Arial" panose="020B0604020202020204" pitchFamily="34" charset="0"/>
              <a:buChar char="•"/>
              <a:defRPr sz="4400">
                <a:sym typeface="Gill Sans"/>
              </a:defRPr>
            </a:pPr>
            <a:r>
              <a:rPr lang="hi-IN" sz="2800" b="0" dirty="0">
                <a:latin typeface="Arial" panose="020B0604020202020204" pitchFamily="34" charset="0"/>
                <a:cs typeface="Arial" panose="020B0604020202020204" pitchFamily="34" charset="0"/>
              </a:rPr>
              <a:t>स्थानीय नगरपालिकाद्वारा स्थापित समुदाय</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सहायता-डेस्कको समर्थनका लागि स्वयंसेवक</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2800" b="0" dirty="0">
                <a:latin typeface="Arial" panose="020B0604020202020204" pitchFamily="34" charset="0"/>
                <a:cs typeface="Arial" panose="020B0604020202020204" pitchFamily="34" charset="0"/>
              </a:rPr>
              <a:t>समुदायमा मास्क वितरणको कार्यलाई समर्थन</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गर्नुहोस्, र मास्क अति आवश्यक</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भएकाहरूलाई</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दिइएको छ भनी सुनिश्चित</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गर्नुहोस्। वितरणको समयमा मास्क</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व्यवस्थापन बारेमा सिकाउनु पर्छ</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2800" b="0" dirty="0">
                <a:latin typeface="Arial" panose="020B0604020202020204" pitchFamily="34" charset="0"/>
                <a:cs typeface="Arial" panose="020B0604020202020204" pitchFamily="34" charset="0"/>
              </a:rPr>
              <a:t>नगर निगमद्वारा नियमित रूपमा सामुदायिक</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सफाई र कीटाणुमुक्त अभियान सञ्चालन</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गराउन सामुदायिक प्रतिनिधि सुनिश्चित हुनुपर्छ</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2800" b="0" dirty="0">
                <a:latin typeface="Arial" panose="020B0604020202020204" pitchFamily="34" charset="0"/>
                <a:cs typeface="Arial" panose="020B0604020202020204" pitchFamily="34" charset="0"/>
              </a:rPr>
              <a:t>स्थानीय राजनीतिक र धार्मिक अगुवाहरूको</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संलग्नतामार्फत् जानकारी दिनुहोस्</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2800" b="0" dirty="0">
                <a:latin typeface="Arial" panose="020B0604020202020204" pitchFamily="34" charset="0"/>
                <a:cs typeface="Arial" panose="020B0604020202020204" pitchFamily="34" charset="0"/>
              </a:rPr>
              <a:t>फोहोरका भ्यानहरू, दूध आपूर्ति भ्यान आदि</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जस्ता साझा अत्यावश्यक सेवाहरूमार्फत्</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जानकारी दिनुहोस्।</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2800" b="0" dirty="0">
                <a:latin typeface="Arial" panose="020B0604020202020204" pitchFamily="34" charset="0"/>
                <a:cs typeface="Arial" panose="020B0604020202020204" pitchFamily="34" charset="0"/>
              </a:rPr>
              <a:t>समुदायमा ब्लीच/सोडियम हाइपोक्लोराइट</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घोलको नि:शुल्क वितरण र कीटाणुनाशकको</a:t>
            </a:r>
            <a:r>
              <a:rPr lang="en-US" sz="2800" b="0" dirty="0">
                <a:latin typeface="Arial" panose="020B0604020202020204" pitchFamily="34" charset="0"/>
                <a:cs typeface="Arial" panose="020B0604020202020204" pitchFamily="34" charset="0"/>
              </a:rPr>
              <a:t> </a:t>
            </a:r>
            <a:r>
              <a:rPr lang="hi-IN" sz="2800" b="0" dirty="0">
                <a:latin typeface="Arial" panose="020B0604020202020204" pitchFamily="34" charset="0"/>
                <a:cs typeface="Arial" panose="020B0604020202020204" pitchFamily="34" charset="0"/>
              </a:rPr>
              <a:t>प्रयोगको योजना बनाउनु पर्छ</a:t>
            </a:r>
            <a:endParaRPr lang="en-IN" sz="2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076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413144" y="359990"/>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4299821" y="212966"/>
              <a:ext cx="4958088"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सहायता सक्रिय गर्ने</a:t>
              </a:r>
              <a:endParaRPr b="0" dirty="0">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याद राख्नुहोस् सहरी क्षेत्रहरू सीमित स्वास्थ्य</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कर्मचारीहरूको साथमा घना जनसंख्या भएका हुन्छन्।</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अरू सबैलाई र आफूलाई पनि सुरक्षित राख्नको लागि</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तपाईँले समुदाय सहायताको विकास गर्नु आवश्यक छ।</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1934EFD-3657-1E42-AA71-1CB6F753E651}"/>
              </a:ext>
            </a:extLst>
          </p:cNvPr>
          <p:cNvSpPr/>
          <p:nvPr/>
        </p:nvSpPr>
        <p:spPr>
          <a:xfrm>
            <a:off x="2402293" y="4297479"/>
            <a:ext cx="19373850" cy="5813836"/>
          </a:xfrm>
          <a:prstGeom prst="rect">
            <a:avLst/>
          </a:prstGeom>
        </p:spPr>
        <p:txBody>
          <a:bodyPr wrap="square">
            <a:spAutoFit/>
          </a:bodyPr>
          <a:lstStyle/>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समुदायमा उच्च जोखिमका समूहहरू पहिचान</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गर्नुहोस् र तिनीहरूलाई संक्रमित हुनबाट</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जोगाउनको लागि उनीहरूले स्वयंलाई</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आइसोलेट राख्न मद्दत गर्नुहोस्</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मध्यान्हको खाना बच्चाहरूको घरमा</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पुर्‍याउनको लागि व्यवस्थित गर्न सरकारी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सेवाहरूसँग सम्पर्कमा रहनुहोस्।</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प्रमुख प्रभावकर्तालाई भेट्नुहोस् जसले</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तपाईँलाई सतर्कताको साथ सहयोग गर्न सक्छन्</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र सम्भवित रूपमा संक्रमित व्यक्तिहरूलाई</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पहिचान गर्न र परामर्शको लागि सूचित गर्न</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सक्छन्।</a:t>
            </a:r>
            <a:endParaRPr lang="en-US" sz="3200" b="0" dirty="0">
              <a:latin typeface="Arial" panose="020B0604020202020204" pitchFamily="34" charset="0"/>
              <a:cs typeface="Arial" panose="020B0604020202020204" pitchFamily="34" charset="0"/>
            </a:endParaRP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लक डाउनको अवधिमा प्रोटोकलहरूको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अनुपालन सुनिश्चित गर्न समुदाय स्तरका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कार्यकर्तालाई प्रशिक्षण दिनुपर्छ</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क्वारानटाइन सुविधाहरूमा रूपान्तरण गर्नको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लागि पहिचान गरिएका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सामुदायिक स्तरको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संरचना</a:t>
            </a:r>
            <a:endParaRPr lang="en-IN" sz="3200" b="0" dirty="0">
              <a:latin typeface="Arial" panose="020B0604020202020204" pitchFamily="34" charset="0"/>
              <a:cs typeface="Arial" panose="020B0604020202020204" pitchFamily="34" charset="0"/>
            </a:endParaRPr>
          </a:p>
        </p:txBody>
      </p:sp>
      <p:grpSp>
        <p:nvGrpSpPr>
          <p:cNvPr id="9" name="Group">
            <a:extLst>
              <a:ext uri="{FF2B5EF4-FFF2-40B4-BE49-F238E27FC236}">
                <a16:creationId xmlns:a16="http://schemas.microsoft.com/office/drawing/2014/main" id="{BA7FEF6B-9CDE-C64A-B0BF-D2175B759A19}"/>
              </a:ext>
            </a:extLst>
          </p:cNvPr>
          <p:cNvGrpSpPr/>
          <p:nvPr/>
        </p:nvGrpSpPr>
        <p:grpSpPr>
          <a:xfrm>
            <a:off x="23097931" y="13055998"/>
            <a:ext cx="2098871" cy="1540536"/>
            <a:chOff x="0" y="2516"/>
            <a:chExt cx="2098869" cy="1540534"/>
          </a:xfrm>
        </p:grpSpPr>
        <p:sp>
          <p:nvSpPr>
            <p:cNvPr id="10" name="08">
              <a:extLst>
                <a:ext uri="{FF2B5EF4-FFF2-40B4-BE49-F238E27FC236}">
                  <a16:creationId xmlns:a16="http://schemas.microsoft.com/office/drawing/2014/main" id="{A6F098C3-3738-F749-8A2B-93700C040F22}"/>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43</a:t>
              </a:r>
              <a:endParaRPr dirty="0">
                <a:latin typeface="Arial" panose="020B0604020202020204" pitchFamily="34" charset="0"/>
                <a:cs typeface="Arial" panose="020B0604020202020204" pitchFamily="34" charset="0"/>
              </a:endParaRPr>
            </a:p>
          </p:txBody>
        </p:sp>
        <p:pic>
          <p:nvPicPr>
            <p:cNvPr id="11" name="Image" descr="Image">
              <a:extLst>
                <a:ext uri="{FF2B5EF4-FFF2-40B4-BE49-F238E27FC236}">
                  <a16:creationId xmlns:a16="http://schemas.microsoft.com/office/drawing/2014/main" id="{97F189E4-BB4A-BD46-9256-F85D3325FC71}"/>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2" name="Group">
            <a:extLst>
              <a:ext uri="{FF2B5EF4-FFF2-40B4-BE49-F238E27FC236}">
                <a16:creationId xmlns:a16="http://schemas.microsoft.com/office/drawing/2014/main" id="{C29CC9C4-8C4E-9F4C-BB2C-A94AE98BE247}"/>
              </a:ext>
            </a:extLst>
          </p:cNvPr>
          <p:cNvGrpSpPr/>
          <p:nvPr/>
        </p:nvGrpSpPr>
        <p:grpSpPr>
          <a:xfrm>
            <a:off x="300010" y="12315300"/>
            <a:ext cx="4601210" cy="995767"/>
            <a:chOff x="0" y="0"/>
            <a:chExt cx="4601208" cy="995765"/>
          </a:xfrm>
        </p:grpSpPr>
        <p:pic>
          <p:nvPicPr>
            <p:cNvPr id="13" name="Picture 3" descr="Picture 3">
              <a:extLst>
                <a:ext uri="{FF2B5EF4-FFF2-40B4-BE49-F238E27FC236}">
                  <a16:creationId xmlns:a16="http://schemas.microsoft.com/office/drawing/2014/main" id="{8019086F-4A0F-054F-AB4F-D800112AF36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4" name="Picture 5" descr="Picture 5">
              <a:extLst>
                <a:ext uri="{FF2B5EF4-FFF2-40B4-BE49-F238E27FC236}">
                  <a16:creationId xmlns:a16="http://schemas.microsoft.com/office/drawing/2014/main" id="{428E9D25-9405-AA43-BD48-CF16FF7AC3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5" name="Line">
              <a:extLst>
                <a:ext uri="{FF2B5EF4-FFF2-40B4-BE49-F238E27FC236}">
                  <a16:creationId xmlns:a16="http://schemas.microsoft.com/office/drawing/2014/main" id="{328F7D17-A841-D841-B1EA-4C5AEB9794C9}"/>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6" name="Line">
              <a:extLst>
                <a:ext uri="{FF2B5EF4-FFF2-40B4-BE49-F238E27FC236}">
                  <a16:creationId xmlns:a16="http://schemas.microsoft.com/office/drawing/2014/main" id="{F72450BE-7EF2-2349-92E8-00BA180AE19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7" name="ministry-and-health-family-welfare.png" descr="ministry-and-health-family-welfare.png">
              <a:extLst>
                <a:ext uri="{FF2B5EF4-FFF2-40B4-BE49-F238E27FC236}">
                  <a16:creationId xmlns:a16="http://schemas.microsoft.com/office/drawing/2014/main" id="{85FC8E98-46E0-5741-9FB8-54BCC3193C7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945775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359990"/>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2752928" y="212966"/>
              <a:ext cx="8051883"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सुरक्षित व्यवहारहरू अभ्यास गर्ने</a:t>
              </a:r>
              <a:endParaRPr lang="en-IN"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44</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याद गर्नुहोस् धेरै दैनिक मजदुरी / असंगठित क्षेत्रका</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कामदारहरू गम्भीर आर्थिक कठिनाइको कारणले</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प्रतिबन्धको बाबजुद आफ्नो जोखिम बढाउँदै काममा</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जान्छन्</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FE77F78-57E2-D346-9F91-AAC0880A58CB}"/>
              </a:ext>
            </a:extLst>
          </p:cNvPr>
          <p:cNvSpPr/>
          <p:nvPr/>
        </p:nvSpPr>
        <p:spPr>
          <a:xfrm>
            <a:off x="2543175" y="3483539"/>
            <a:ext cx="19373850" cy="8183715"/>
          </a:xfrm>
          <a:prstGeom prst="rect">
            <a:avLst/>
          </a:prstGeom>
        </p:spPr>
        <p:txBody>
          <a:bodyPr wrap="square">
            <a:spAutoFit/>
          </a:bodyPr>
          <a:lstStyle/>
          <a:p>
            <a:pPr algn="l" defTabSz="914400">
              <a:lnSpc>
                <a:spcPct val="150000"/>
              </a:lnSpc>
              <a:spcBef>
                <a:spcPts val="1200"/>
              </a:spcBef>
              <a:defRPr sz="4400">
                <a:sym typeface="Gill Sans"/>
              </a:defRPr>
            </a:pPr>
            <a:r>
              <a:rPr lang="hi-IN" sz="3200" b="0" dirty="0">
                <a:latin typeface="Arial" panose="020B0604020202020204" pitchFamily="34" charset="0"/>
                <a:cs typeface="Arial" panose="020B0604020202020204" pitchFamily="34" charset="0"/>
              </a:rPr>
              <a:t>मजदूरहरू, घरेलू कामदारहरू, आश्रय गृह प्रवासीहरू 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दैनिक ज्याला मजदुरहरू जस्ता विशिष्ट समूहमा पुग्नुहोस्</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र तिनीहरूलाई निम्न कुराहरू पालना गर्न सल्लाह</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दिनुहोस्:</a:t>
            </a:r>
            <a:endParaRPr lang="en-US" sz="3200" b="0" dirty="0">
              <a:latin typeface="Arial" panose="020B0604020202020204" pitchFamily="34" charset="0"/>
              <a:cs typeface="Arial" panose="020B0604020202020204" pitchFamily="34" charset="0"/>
            </a:endParaRP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खाना खानुअघि र शौचालय गएपछि, विशेष</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रूपमा बाहिरबाट फर्किएपछि, 40 सेकन्डसम्म साबुन र</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पानीले बारम्बार हात धुनुहोस्।</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कपडाहरू बदल्नुहोस् र यदि सम्भव भएमा</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बाहिरबाट आइसकेपछि साबुन प्रयोग गरेर आफैँ</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धोनुहोस्। आँखा, नाक, मुखलाई छुनबाट जोगिनुहोस्।</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खुला स्थानहरूमा थुक्नुबाट जोगिनुहोस् र केवल</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वाश बेसिन वा स्पिटुनको प्रयोग गर्नुहोस्</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अरूबाट १ मिटर भन्दा बढीको दूरी कायम</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गर्नुहोस्</a:t>
            </a:r>
          </a:p>
          <a:p>
            <a:pPr marL="571500" indent="-571500" algn="l" defTabSz="914400">
              <a:lnSpc>
                <a:spcPct val="150000"/>
              </a:lnSpc>
              <a:spcBef>
                <a:spcPts val="1200"/>
              </a:spcBef>
              <a:buFont typeface="Arial" panose="020B0604020202020204" pitchFamily="34" charset="0"/>
              <a:buChar char="•"/>
              <a:defRPr sz="4400">
                <a:sym typeface="Gill Sans"/>
              </a:defRPr>
            </a:pPr>
            <a:r>
              <a:rPr lang="hi-IN" sz="3200" b="0" dirty="0">
                <a:latin typeface="Arial" panose="020B0604020202020204" pitchFamily="34" charset="0"/>
                <a:cs typeface="Arial" panose="020B0604020202020204" pitchFamily="34" charset="0"/>
              </a:rPr>
              <a:t>यदि उनीहरूलाई ज्वरो, खोकी वा</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श्वासप्रश्वासमा कठिनाइ भएको वा कुनै जानकारीको</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आवश्यक छ भने, समुदायको हेल्प-डेस्क/स्वास्थ्य</a:t>
            </a:r>
            <a:r>
              <a:rPr lang="en-US" sz="3200" b="0" dirty="0">
                <a:latin typeface="Arial" panose="020B0604020202020204" pitchFamily="34" charset="0"/>
                <a:cs typeface="Arial" panose="020B0604020202020204" pitchFamily="34" charset="0"/>
              </a:rPr>
              <a:t> </a:t>
            </a:r>
            <a:r>
              <a:rPr lang="hi-IN" sz="3200" b="0" dirty="0">
                <a:latin typeface="Arial" panose="020B0604020202020204" pitchFamily="34" charset="0"/>
                <a:cs typeface="Arial" panose="020B0604020202020204" pitchFamily="34" charset="0"/>
              </a:rPr>
              <a:t>सुविधामा सम्पर्क गर्नुहोस्</a:t>
            </a:r>
            <a:endParaRPr lang="en-IN" sz="3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4259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fade">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fade">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fade">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658471" y="396827"/>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3170510" y="212966"/>
              <a:ext cx="7216718"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नकारात्मक धारणा र भेदभाव</a:t>
              </a:r>
              <a:endParaRPr b="0" dirty="0">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याद राख्नुहोस् सहरी क्षेत्रहरू सीमित स्वास्थ्य</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कर्मचारीहरूको साथमा घना जनसंख्या भएका हुन्छन्।</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अरू सबैलाई र आफूलाई पनि सुरक्षित राख्नको लागि</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तपाईँले समुदाय सहायताको विकास गर्नु आवश्यक छ।</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5"/>
            <a:ext cx="19840353" cy="8151751"/>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742950" indent="-742950" algn="l">
              <a:lnSpc>
                <a:spcPct val="150000"/>
              </a:lnSpc>
              <a:buFont typeface="+mj-lt"/>
              <a:buAutoNum type="arabicPeriod"/>
              <a:defRPr sz="3200">
                <a:solidFill>
                  <a:srgbClr val="FFFFFF"/>
                </a:solidFill>
              </a:defRPr>
            </a:pPr>
            <a:r>
              <a:rPr lang="hi-IN" sz="3200" b="0" dirty="0">
                <a:solidFill>
                  <a:schemeClr val="tx1"/>
                </a:solidFill>
                <a:latin typeface="Arial" panose="020B0604020202020204" pitchFamily="34" charset="0"/>
                <a:cs typeface="Arial" panose="020B0604020202020204" pitchFamily="34" charset="0"/>
              </a:rPr>
              <a:t>धेरै जसो सोसाइटीहरूले घरको काम गर्ने र</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अन्य सहयोगीहरूलाई प्रवेशमा रोक लगाएका</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छन्। यसले मानिसहरूलाई घरमै राख्ने भएकाले</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यो सही भए पनि, यस किसिमको दूरी कायम</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गर्ने तरिका नकारात्मक धारणा हो</a:t>
            </a:r>
            <a:endParaRPr lang="en-US" sz="3200" b="0" dirty="0">
              <a:solidFill>
                <a:schemeClr val="tx1"/>
              </a:solidFill>
              <a:latin typeface="Arial" panose="020B0604020202020204" pitchFamily="34" charset="0"/>
              <a:cs typeface="Arial" panose="020B0604020202020204" pitchFamily="34" charset="0"/>
            </a:endParaRPr>
          </a:p>
          <a:p>
            <a:pPr marL="742950" indent="-742950" algn="l">
              <a:lnSpc>
                <a:spcPct val="150000"/>
              </a:lnSpc>
              <a:buFont typeface="+mj-lt"/>
              <a:buAutoNum type="arabicPeriod"/>
              <a:defRPr sz="3200">
                <a:solidFill>
                  <a:srgbClr val="FFFFFF"/>
                </a:solidFill>
              </a:defRPr>
            </a:pPr>
            <a:r>
              <a:rPr lang="en-US" sz="3200" b="0" dirty="0">
                <a:solidFill>
                  <a:schemeClr val="tx1"/>
                </a:solidFill>
                <a:latin typeface="Arial" panose="020B0604020202020204" pitchFamily="34" charset="0"/>
                <a:cs typeface="Arial" panose="020B0604020202020204" pitchFamily="34" charset="0"/>
              </a:rPr>
              <a:t>“</a:t>
            </a:r>
            <a:r>
              <a:rPr lang="hi-IN" sz="3200" b="0" dirty="0">
                <a:solidFill>
                  <a:schemeClr val="tx1"/>
                </a:solidFill>
                <a:latin typeface="Arial" panose="020B0604020202020204" pitchFamily="34" charset="0"/>
                <a:cs typeface="Arial" panose="020B0604020202020204" pitchFamily="34" charset="0"/>
              </a:rPr>
              <a:t>उनीहरूले यो रोग हामीमा ल्याउनेछन्</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यो</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रोग उनीहरूको कारणले फैलिनेछ</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आदि जस्ता</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शब्दहरू नकारात्मक धारणाहरू हुन्</a:t>
            </a:r>
          </a:p>
          <a:p>
            <a:pPr marL="742950" indent="-742950" algn="l">
              <a:lnSpc>
                <a:spcPct val="150000"/>
              </a:lnSpc>
              <a:buFont typeface="+mj-lt"/>
              <a:buAutoNum type="arabicPeriod"/>
              <a:defRPr sz="3200">
                <a:solidFill>
                  <a:srgbClr val="FFFFFF"/>
                </a:solidFill>
              </a:defRPr>
            </a:pPr>
            <a:r>
              <a:rPr lang="hi-IN" sz="3200" b="0" dirty="0">
                <a:solidFill>
                  <a:schemeClr val="tx1"/>
                </a:solidFill>
                <a:latin typeface="Arial" panose="020B0604020202020204" pitchFamily="34" charset="0"/>
                <a:cs typeface="Arial" panose="020B0604020202020204" pitchFamily="34" charset="0"/>
              </a:rPr>
              <a:t>मानिसहरूलाई संवेदनशील बनाउन स्थानीय</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प्रभावकारीहरू र क्षेत्रका मुख्य</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निर्णयकर्ताहरूसँग काम गर्नुहोस्</a:t>
            </a:r>
          </a:p>
          <a:p>
            <a:pPr marL="742950" indent="-742950" algn="l">
              <a:lnSpc>
                <a:spcPct val="150000"/>
              </a:lnSpc>
              <a:buFont typeface="+mj-lt"/>
              <a:buAutoNum type="arabicPeriod"/>
              <a:defRPr sz="3200">
                <a:solidFill>
                  <a:srgbClr val="FFFFFF"/>
                </a:solidFill>
              </a:defRPr>
            </a:pPr>
            <a:r>
              <a:rPr lang="hi-IN" sz="3200" b="0" dirty="0">
                <a:solidFill>
                  <a:schemeClr val="tx1"/>
                </a:solidFill>
                <a:latin typeface="Arial" panose="020B0604020202020204" pitchFamily="34" charset="0"/>
                <a:cs typeface="Arial" panose="020B0604020202020204" pitchFamily="34" charset="0"/>
              </a:rPr>
              <a:t>संवेदनशील बनाउन मास मिडिया क्लिपहरू</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प्रयोग गर्नुहोस्</a:t>
            </a:r>
          </a:p>
          <a:p>
            <a:pPr marL="742950" indent="-742950" algn="l">
              <a:lnSpc>
                <a:spcPct val="150000"/>
              </a:lnSpc>
              <a:buFont typeface="+mj-lt"/>
              <a:buAutoNum type="arabicPeriod"/>
              <a:defRPr sz="3200">
                <a:solidFill>
                  <a:srgbClr val="FFFFFF"/>
                </a:solidFill>
              </a:defRPr>
            </a:pPr>
            <a:r>
              <a:rPr lang="hi-IN" sz="3200" b="0" dirty="0">
                <a:solidFill>
                  <a:schemeClr val="tx1"/>
                </a:solidFill>
                <a:latin typeface="Arial" panose="020B0604020202020204" pitchFamily="34" charset="0"/>
                <a:cs typeface="Arial" panose="020B0604020202020204" pitchFamily="34" charset="0"/>
              </a:rPr>
              <a:t>किन आवास सोसाइटीहरूले कार क्लिनर,</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घरको काम गर्ने आदिजस्ता श्रमिक वर्गको</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साथमा भेदभाव गर्नुहुँदैन भनेर देखाउन</a:t>
            </a:r>
            <a:r>
              <a:rPr lang="en-US" sz="3200" b="0" dirty="0">
                <a:solidFill>
                  <a:schemeClr val="tx1"/>
                </a:solidFill>
                <a:latin typeface="Arial" panose="020B0604020202020204" pitchFamily="34" charset="0"/>
                <a:cs typeface="Arial" panose="020B0604020202020204" pitchFamily="34" charset="0"/>
              </a:rPr>
              <a:t> </a:t>
            </a:r>
            <a:r>
              <a:rPr lang="hi-IN" sz="3200" b="0" dirty="0">
                <a:solidFill>
                  <a:schemeClr val="tx1"/>
                </a:solidFill>
                <a:latin typeface="Arial" panose="020B0604020202020204" pitchFamily="34" charset="0"/>
                <a:cs typeface="Arial" panose="020B0604020202020204" pitchFamily="34" charset="0"/>
              </a:rPr>
              <a:t>सरकारी आदेशहरू प्रयोग गर्नुहोस।</a:t>
            </a:r>
            <a:endParaRPr lang="en-US" sz="3200" b="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47F2036-7CE0-E94D-A4C6-E002E0662CC7}"/>
              </a:ext>
            </a:extLst>
          </p:cNvPr>
          <p:cNvSpPr/>
          <p:nvPr/>
        </p:nvSpPr>
        <p:spPr>
          <a:xfrm>
            <a:off x="2202268" y="3523413"/>
            <a:ext cx="19840352" cy="830997"/>
          </a:xfrm>
          <a:prstGeom prst="rect">
            <a:avLst/>
          </a:prstGeom>
        </p:spPr>
        <p:txBody>
          <a:bodyPr wrap="square">
            <a:spAutoFit/>
          </a:bodyPr>
          <a:lstStyle/>
          <a:p>
            <a:r>
              <a:rPr lang="hi-IN" sz="4800" b="0" dirty="0">
                <a:latin typeface="Arial" panose="020B0604020202020204" pitchFamily="34" charset="0"/>
                <a:cs typeface="Arial" panose="020B0604020202020204" pitchFamily="34" charset="0"/>
              </a:rPr>
              <a:t>आवासीय कल्याण सङ्गठनहरू</a:t>
            </a:r>
            <a:endParaRPr lang="en-IN" sz="4800" b="0" dirty="0">
              <a:latin typeface="Arial" panose="020B0604020202020204" pitchFamily="34" charset="0"/>
              <a:cs typeface="Arial" panose="020B0604020202020204" pitchFamily="34" charset="0"/>
            </a:endParaRPr>
          </a:p>
        </p:txBody>
      </p:sp>
      <p:grpSp>
        <p:nvGrpSpPr>
          <p:cNvPr id="8" name="Group">
            <a:extLst>
              <a:ext uri="{FF2B5EF4-FFF2-40B4-BE49-F238E27FC236}">
                <a16:creationId xmlns:a16="http://schemas.microsoft.com/office/drawing/2014/main" id="{6A9A393E-0A12-5240-AD67-F406A9D1FE99}"/>
              </a:ext>
            </a:extLst>
          </p:cNvPr>
          <p:cNvGrpSpPr/>
          <p:nvPr/>
        </p:nvGrpSpPr>
        <p:grpSpPr>
          <a:xfrm>
            <a:off x="23097931" y="13055998"/>
            <a:ext cx="2098870" cy="1540535"/>
            <a:chOff x="0" y="2516"/>
            <a:chExt cx="2098868" cy="1540533"/>
          </a:xfrm>
        </p:grpSpPr>
        <p:sp>
          <p:nvSpPr>
            <p:cNvPr id="9" name="08">
              <a:extLst>
                <a:ext uri="{FF2B5EF4-FFF2-40B4-BE49-F238E27FC236}">
                  <a16:creationId xmlns:a16="http://schemas.microsoft.com/office/drawing/2014/main" id="{3470B9DE-11C8-5C4E-A57C-AC951F94F553}"/>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45</a:t>
              </a:r>
              <a:endParaRPr dirty="0">
                <a:latin typeface="Arial" panose="020B0604020202020204" pitchFamily="34" charset="0"/>
                <a:cs typeface="Arial" panose="020B0604020202020204" pitchFamily="34" charset="0"/>
              </a:endParaRPr>
            </a:p>
          </p:txBody>
        </p:sp>
        <p:pic>
          <p:nvPicPr>
            <p:cNvPr id="10" name="Image" descr="Image">
              <a:extLst>
                <a:ext uri="{FF2B5EF4-FFF2-40B4-BE49-F238E27FC236}">
                  <a16:creationId xmlns:a16="http://schemas.microsoft.com/office/drawing/2014/main" id="{B6CFDCB4-076F-EC43-AA3E-E57C8B98BB14}"/>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1" name="Group">
            <a:extLst>
              <a:ext uri="{FF2B5EF4-FFF2-40B4-BE49-F238E27FC236}">
                <a16:creationId xmlns:a16="http://schemas.microsoft.com/office/drawing/2014/main" id="{24203980-B2CD-5048-8907-4B2815534ABE}"/>
              </a:ext>
            </a:extLst>
          </p:cNvPr>
          <p:cNvGrpSpPr/>
          <p:nvPr/>
        </p:nvGrpSpPr>
        <p:grpSpPr>
          <a:xfrm>
            <a:off x="300010" y="12315300"/>
            <a:ext cx="4601210" cy="995767"/>
            <a:chOff x="0" y="0"/>
            <a:chExt cx="4601208" cy="995765"/>
          </a:xfrm>
        </p:grpSpPr>
        <p:pic>
          <p:nvPicPr>
            <p:cNvPr id="12" name="Picture 3" descr="Picture 3">
              <a:extLst>
                <a:ext uri="{FF2B5EF4-FFF2-40B4-BE49-F238E27FC236}">
                  <a16:creationId xmlns:a16="http://schemas.microsoft.com/office/drawing/2014/main" id="{3DDE1D53-7700-4448-B8A2-431A434161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 name="Picture 5" descr="Picture 5">
              <a:extLst>
                <a:ext uri="{FF2B5EF4-FFF2-40B4-BE49-F238E27FC236}">
                  <a16:creationId xmlns:a16="http://schemas.microsoft.com/office/drawing/2014/main" id="{5D05270E-190F-1542-B6F7-68D7A9975F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4" name="Line">
              <a:extLst>
                <a:ext uri="{FF2B5EF4-FFF2-40B4-BE49-F238E27FC236}">
                  <a16:creationId xmlns:a16="http://schemas.microsoft.com/office/drawing/2014/main" id="{73133A41-18FF-3F49-8C46-196E882D8460}"/>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5" name="Line">
              <a:extLst>
                <a:ext uri="{FF2B5EF4-FFF2-40B4-BE49-F238E27FC236}">
                  <a16:creationId xmlns:a16="http://schemas.microsoft.com/office/drawing/2014/main" id="{8270CD9E-F9BB-304F-917C-C8CB159F28B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6" name="ministry-and-health-family-welfare.png" descr="ministry-and-health-family-welfare.png">
              <a:extLst>
                <a:ext uri="{FF2B5EF4-FFF2-40B4-BE49-F238E27FC236}">
                  <a16:creationId xmlns:a16="http://schemas.microsoft.com/office/drawing/2014/main" id="{C549F95A-4486-914F-8529-281B26FEC7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2920400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p:cNvGrpSpPr/>
          <p:nvPr/>
        </p:nvGrpSpPr>
        <p:grpSpPr>
          <a:xfrm>
            <a:off x="300010" y="12315300"/>
            <a:ext cx="4601210" cy="995767"/>
            <a:chOff x="0" y="0"/>
            <a:chExt cx="4601208" cy="995765"/>
          </a:xfrm>
        </p:grpSpPr>
        <p:pic>
          <p:nvPicPr>
            <p:cNvPr id="2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2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2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2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2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31" name="Group"/>
          <p:cNvGrpSpPr/>
          <p:nvPr/>
        </p:nvGrpSpPr>
        <p:grpSpPr>
          <a:xfrm>
            <a:off x="23097931" y="13055998"/>
            <a:ext cx="2098870" cy="1540535"/>
            <a:chOff x="0" y="2516"/>
            <a:chExt cx="2098868" cy="1540533"/>
          </a:xfrm>
        </p:grpSpPr>
        <p:sp>
          <p:nvSpPr>
            <p:cNvPr id="229" name="05"/>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05</a:t>
              </a:r>
            </a:p>
          </p:txBody>
        </p:sp>
        <p:pic>
          <p:nvPicPr>
            <p:cNvPr id="23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35" name="Group"/>
          <p:cNvGrpSpPr/>
          <p:nvPr/>
        </p:nvGrpSpPr>
        <p:grpSpPr>
          <a:xfrm>
            <a:off x="1026430" y="3971842"/>
            <a:ext cx="8216087" cy="3397534"/>
            <a:chOff x="0" y="0"/>
            <a:chExt cx="8216084" cy="3397532"/>
          </a:xfrm>
        </p:grpSpPr>
        <p:pic>
          <p:nvPicPr>
            <p:cNvPr id="23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366983" y="102808"/>
              <a:ext cx="7750589" cy="19800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defTabSz="914400">
                <a:spcBef>
                  <a:spcPts val="600"/>
                </a:spcBef>
                <a:defRPr sz="3800" cap="all">
                  <a:solidFill>
                    <a:srgbClr val="002135"/>
                  </a:solidFill>
                </a:defRPr>
              </a:pPr>
              <a:r>
                <a:rPr lang="en-US" sz="2800" b="0" dirty="0">
                  <a:latin typeface="Arial" panose="020B0604020202020204" pitchFamily="34" charset="0"/>
                  <a:cs typeface="Arial" panose="020B0604020202020204" pitchFamily="34" charset="0"/>
                </a:rPr>
                <a:t>COVID-19 </a:t>
              </a:r>
              <a:r>
                <a:rPr lang="hi-IN" sz="2800" b="0" dirty="0">
                  <a:latin typeface="Arial" panose="020B0604020202020204" pitchFamily="34" charset="0"/>
                  <a:cs typeface="Arial" panose="020B0604020202020204" pitchFamily="34" charset="0"/>
                </a:rPr>
                <a:t>भनेको</a:t>
              </a:r>
            </a:p>
            <a:p>
              <a:pPr defTabSz="914400">
                <a:spcBef>
                  <a:spcPts val="600"/>
                </a:spcBef>
                <a:defRPr sz="3800" cap="all">
                  <a:solidFill>
                    <a:srgbClr val="002135"/>
                  </a:solidFill>
                </a:defRPr>
              </a:pPr>
              <a:r>
                <a:rPr lang="hi-IN" sz="2800" b="0" dirty="0">
                  <a:latin typeface="Arial" panose="020B0604020202020204" pitchFamily="34" charset="0"/>
                  <a:cs typeface="Arial" panose="020B0604020202020204" pitchFamily="34" charset="0"/>
                </a:rPr>
                <a:t>कोरोना भाइरस रोग- २०१९ (</a:t>
              </a:r>
              <a:r>
                <a:rPr lang="en-US" sz="2800" b="0" dirty="0">
                  <a:latin typeface="Arial" panose="020B0604020202020204" pitchFamily="34" charset="0"/>
                  <a:cs typeface="Arial" panose="020B0604020202020204" pitchFamily="34" charset="0"/>
                </a:rPr>
                <a:t>Coronavirus Disease-</a:t>
              </a:r>
            </a:p>
            <a:p>
              <a:pPr defTabSz="914400">
                <a:spcBef>
                  <a:spcPts val="600"/>
                </a:spcBef>
                <a:defRPr sz="3800" cap="all">
                  <a:solidFill>
                    <a:srgbClr val="002135"/>
                  </a:solidFill>
                </a:defRPr>
              </a:pPr>
              <a:r>
                <a:rPr lang="en-US" sz="2800" b="0" dirty="0">
                  <a:latin typeface="Arial" panose="020B0604020202020204" pitchFamily="34" charset="0"/>
                  <a:cs typeface="Arial" panose="020B0604020202020204" pitchFamily="34" charset="0"/>
                </a:rPr>
                <a:t>2019) </a:t>
              </a:r>
              <a:r>
                <a:rPr lang="hi-IN" sz="2800" b="0" dirty="0">
                  <a:latin typeface="Arial" panose="020B0604020202020204" pitchFamily="34" charset="0"/>
                  <a:cs typeface="Arial" panose="020B0604020202020204" pitchFamily="34" charset="0"/>
                </a:rPr>
                <a:t>हो</a:t>
              </a:r>
              <a:endParaRPr sz="2800" b="0" dirty="0">
                <a:latin typeface="Arial" panose="020B0604020202020204" pitchFamily="34" charset="0"/>
                <a:cs typeface="Arial" panose="020B0604020202020204" pitchFamily="34" charset="0"/>
              </a:endParaRPr>
            </a:p>
          </p:txBody>
        </p:sp>
      </p:grpSp>
      <p:grpSp>
        <p:nvGrpSpPr>
          <p:cNvPr id="239" name="Group"/>
          <p:cNvGrpSpPr/>
          <p:nvPr/>
        </p:nvGrpSpPr>
        <p:grpSpPr>
          <a:xfrm>
            <a:off x="913666" y="7739598"/>
            <a:ext cx="8793042" cy="3021074"/>
            <a:chOff x="-479313" y="0"/>
            <a:chExt cx="8793041" cy="3021073"/>
          </a:xfrm>
        </p:grpSpPr>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2685" y="0"/>
              <a:ext cx="2900077" cy="2829679"/>
            </a:xfrm>
            <a:prstGeom prst="rect">
              <a:avLst/>
            </a:prstGeom>
            <a:ln w="12700" cap="flat">
              <a:noFill/>
              <a:miter lim="400000"/>
            </a:ln>
            <a:effectLst>
              <a:outerShdw dist="25400" dir="5400000" rotWithShape="0">
                <a:srgbClr val="000000"/>
              </a:outerShdw>
            </a:effectLst>
          </p:spPr>
        </p:pic>
        <p:sp>
          <p:nvSpPr>
            <p:cNvPr id="237" name="Rounded Rectangle"/>
            <p:cNvSpPr/>
            <p:nvPr/>
          </p:nvSpPr>
          <p:spPr>
            <a:xfrm>
              <a:off x="0" y="1027675"/>
              <a:ext cx="7773690" cy="1993398"/>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479313" y="1217757"/>
              <a:ext cx="8793041" cy="15491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defTabSz="914400">
                <a:spcBef>
                  <a:spcPts val="600"/>
                </a:spcBef>
                <a:defRPr sz="3800" cap="all">
                  <a:solidFill>
                    <a:srgbClr val="002135"/>
                  </a:solidFill>
                </a:defRPr>
              </a:pPr>
              <a:r>
                <a:rPr lang="hi-IN" sz="2800" b="0" cap="all" dirty="0">
                  <a:solidFill>
                    <a:srgbClr val="002135"/>
                  </a:solidFill>
                  <a:latin typeface="Arial" panose="020B0604020202020204" pitchFamily="34" charset="0"/>
                  <a:cs typeface="Arial" panose="020B0604020202020204" pitchFamily="34" charset="0"/>
                </a:rPr>
                <a:t>यो</a:t>
              </a:r>
            </a:p>
            <a:p>
              <a:pPr defTabSz="914400">
                <a:spcBef>
                  <a:spcPts val="600"/>
                </a:spcBef>
                <a:defRPr sz="3800" cap="all">
                  <a:solidFill>
                    <a:srgbClr val="002135"/>
                  </a:solidFill>
                </a:defRPr>
              </a:pPr>
              <a:r>
                <a:rPr lang="hi-IN" sz="2800" b="0" cap="all" dirty="0">
                  <a:solidFill>
                    <a:srgbClr val="002135"/>
                  </a:solidFill>
                  <a:latin typeface="Arial" panose="020B0604020202020204" pitchFamily="34" charset="0"/>
                  <a:cs typeface="Arial" panose="020B0604020202020204" pitchFamily="34" charset="0"/>
                </a:rPr>
                <a:t>कोरोना भाइरसको कारणले हुन्छ</a:t>
              </a:r>
            </a:p>
            <a:p>
              <a:pPr defTabSz="914400">
                <a:spcBef>
                  <a:spcPts val="600"/>
                </a:spcBef>
                <a:defRPr sz="3800" cap="all">
                  <a:solidFill>
                    <a:srgbClr val="002135"/>
                  </a:solidFill>
                </a:defRPr>
              </a:pPr>
              <a:r>
                <a:rPr lang="hi-IN" sz="2800" b="0" cap="all" dirty="0">
                  <a:solidFill>
                    <a:srgbClr val="002135"/>
                  </a:solidFill>
                  <a:latin typeface="Arial" panose="020B0604020202020204" pitchFamily="34" charset="0"/>
                  <a:cs typeface="Arial" panose="020B0604020202020204" pitchFamily="34" charset="0"/>
                </a:rPr>
                <a:t>जसलाई </a:t>
              </a:r>
              <a:r>
                <a:rPr lang="en-US" sz="2800" b="0" cap="all" dirty="0">
                  <a:solidFill>
                    <a:srgbClr val="002135"/>
                  </a:solidFill>
                  <a:latin typeface="Arial" panose="020B0604020202020204" pitchFamily="34" charset="0"/>
                  <a:cs typeface="Arial" panose="020B0604020202020204" pitchFamily="34" charset="0"/>
                </a:rPr>
                <a:t>SARS-CoV-2 </a:t>
              </a:r>
              <a:r>
                <a:rPr lang="hi-IN" sz="2800" b="0" cap="all" dirty="0">
                  <a:solidFill>
                    <a:srgbClr val="002135"/>
                  </a:solidFill>
                  <a:latin typeface="Arial" panose="020B0604020202020204" pitchFamily="34" charset="0"/>
                  <a:cs typeface="Arial" panose="020B0604020202020204" pitchFamily="34" charset="0"/>
                </a:rPr>
                <a:t>भनिन्छ</a:t>
              </a:r>
              <a:endParaRPr sz="2800" b="0" cap="all" dirty="0">
                <a:solidFill>
                  <a:srgbClr val="002135"/>
                </a:solidFill>
                <a:latin typeface="Arial" panose="020B0604020202020204" pitchFamily="34" charset="0"/>
                <a:cs typeface="Arial" panose="020B0604020202020204" pitchFamily="34" charset="0"/>
              </a:endParaRPr>
            </a:p>
          </p:txBody>
        </p:sp>
      </p:grpSp>
      <p:grpSp>
        <p:nvGrpSpPr>
          <p:cNvPr id="245" name="Group"/>
          <p:cNvGrpSpPr/>
          <p:nvPr/>
        </p:nvGrpSpPr>
        <p:grpSpPr>
          <a:xfrm>
            <a:off x="13200273" y="3562819"/>
            <a:ext cx="10146682" cy="2811445"/>
            <a:chOff x="0" y="0"/>
            <a:chExt cx="10146680" cy="2811443"/>
          </a:xfrm>
          <a:solidFill>
            <a:srgbClr val="C9EBFF"/>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4702469" y="743777"/>
              <a:ext cx="5391456" cy="1349086"/>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914400">
                <a:lnSpc>
                  <a:spcPct val="150000"/>
                </a:lnSpc>
                <a:spcBef>
                  <a:spcPts val="600"/>
                </a:spcBef>
                <a:defRPr sz="2700" b="0" cap="all">
                  <a:solidFill>
                    <a:srgbClr val="FFFFFF"/>
                  </a:solidFill>
                </a:defRPr>
              </a:pPr>
              <a:r>
                <a:rPr lang="en-IN" b="0" dirty="0">
                  <a:solidFill>
                    <a:sysClr val="windowText" lastClr="000000"/>
                  </a:solidFill>
                  <a:latin typeface="Arial" panose="020B0604020202020204" pitchFamily="34" charset="0"/>
                  <a:cs typeface="Arial" panose="020B0604020202020204" pitchFamily="34" charset="0"/>
                </a:rPr>
                <a:t>covid-19 </a:t>
              </a:r>
              <a:r>
                <a:rPr lang="hi-IN" b="0" dirty="0">
                  <a:solidFill>
                    <a:sysClr val="windowText" lastClr="000000"/>
                  </a:solidFill>
                  <a:latin typeface="Arial" panose="020B0604020202020204" pitchFamily="34" charset="0"/>
                  <a:cs typeface="Arial" panose="020B0604020202020204" pitchFamily="34" charset="0"/>
                </a:rPr>
                <a:t>का लक्षणहरू</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ज्वरो, खोकी र</a:t>
              </a:r>
              <a:r>
                <a:rPr lang="en-US" b="0" dirty="0">
                  <a:solidFill>
                    <a:sysClr val="windowText" lastClr="000000"/>
                  </a:solidFill>
                  <a:latin typeface="Arial" panose="020B0604020202020204" pitchFamily="34" charset="0"/>
                  <a:cs typeface="Arial" panose="020B0604020202020204" pitchFamily="34" charset="0"/>
                </a:rPr>
                <a:t> </a:t>
              </a:r>
              <a:r>
                <a:rPr lang="hi-IN" b="0" dirty="0">
                  <a:solidFill>
                    <a:sysClr val="windowText" lastClr="000000"/>
                  </a:solidFill>
                  <a:latin typeface="Arial" panose="020B0604020202020204" pitchFamily="34" charset="0"/>
                  <a:cs typeface="Arial" panose="020B0604020202020204" pitchFamily="34" charset="0"/>
                </a:rPr>
                <a:t>श्वासप्रश्वासमा कठिनाई हुन्</a:t>
              </a:r>
              <a:endParaRPr lang="en-IN" b="0" dirty="0">
                <a:solidFill>
                  <a:sysClr val="windowText" lastClr="000000"/>
                </a:solidFill>
                <a:latin typeface="Arial" panose="020B0604020202020204" pitchFamily="34" charset="0"/>
                <a:cs typeface="Arial" panose="020B0604020202020204" pitchFamily="34" charset="0"/>
              </a:endParaRPr>
            </a:p>
          </p:txBody>
        </p:sp>
        <p:pic>
          <p:nvPicPr>
            <p:cNvPr id="24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75427"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21392" y="680035"/>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473310" y="644316"/>
              <a:ext cx="1289798" cy="1522892"/>
            </a:xfrm>
            <a:prstGeom prst="rect">
              <a:avLst/>
            </a:prstGeom>
            <a:grpFill/>
            <a:ln w="12700" cap="flat">
              <a:noFill/>
              <a:miter lim="400000"/>
            </a:ln>
            <a:effectLst/>
          </p:spPr>
        </p:pic>
      </p:grpSp>
      <p:grpSp>
        <p:nvGrpSpPr>
          <p:cNvPr id="249" name="Group"/>
          <p:cNvGrpSpPr/>
          <p:nvPr/>
        </p:nvGrpSpPr>
        <p:grpSpPr>
          <a:xfrm>
            <a:off x="13189655" y="7118013"/>
            <a:ext cx="10146655" cy="4808944"/>
            <a:chOff x="0" y="0"/>
            <a:chExt cx="10146653" cy="4808942"/>
          </a:xfrm>
          <a:solidFill>
            <a:srgbClr val="C9EBFF"/>
          </a:solidFill>
        </p:grpSpPr>
        <p:sp>
          <p:nvSpPr>
            <p:cNvPr id="246" name="Rounded Rectangle"/>
            <p:cNvSpPr/>
            <p:nvPr/>
          </p:nvSpPr>
          <p:spPr>
            <a:xfrm>
              <a:off x="0" y="0"/>
              <a:ext cx="10146653" cy="4808942"/>
            </a:xfrm>
            <a:prstGeom prst="roundRect">
              <a:avLst>
                <a:gd name="adj" fmla="val 5884"/>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7" name="If you have these or you are a contact of a…"/>
            <p:cNvSpPr txBox="1"/>
            <p:nvPr/>
          </p:nvSpPr>
          <p:spPr>
            <a:xfrm>
              <a:off x="286501" y="600134"/>
              <a:ext cx="7644944" cy="3842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914400">
                <a:lnSpc>
                  <a:spcPct val="150000"/>
                </a:lnSpc>
                <a:spcBef>
                  <a:spcPts val="600"/>
                </a:spcBef>
                <a:defRPr sz="2400" b="0" cap="all">
                  <a:solidFill>
                    <a:srgbClr val="FFFFFF"/>
                  </a:solidFill>
                </a:defRPr>
              </a:pPr>
              <a:r>
                <a:rPr lang="hi-IN" sz="2700" b="0" cap="all" dirty="0">
                  <a:solidFill>
                    <a:sysClr val="windowText" lastClr="000000"/>
                  </a:solidFill>
                  <a:latin typeface="Arial" panose="020B0604020202020204" pitchFamily="34" charset="0"/>
                  <a:cs typeface="Arial" panose="020B0604020202020204" pitchFamily="34" charset="0"/>
                </a:rPr>
                <a:t>यदि तपाईँका यी कुरा छन् र तपाईँ</a:t>
              </a:r>
              <a:r>
                <a:rPr lang="en-US" sz="2700" b="0" cap="all" dirty="0">
                  <a:solidFill>
                    <a:sysClr val="windowText" lastClr="000000"/>
                  </a:solidFill>
                  <a:latin typeface="Arial" panose="020B0604020202020204" pitchFamily="34" charset="0"/>
                  <a:cs typeface="Arial" panose="020B0604020202020204" pitchFamily="34" charset="0"/>
                </a:rPr>
                <a:t> </a:t>
              </a:r>
              <a:r>
                <a:rPr lang="hi-IN" sz="2700" b="0" cap="all" dirty="0">
                  <a:solidFill>
                    <a:sysClr val="windowText" lastClr="000000"/>
                  </a:solidFill>
                  <a:latin typeface="Arial" panose="020B0604020202020204" pitchFamily="34" charset="0"/>
                  <a:cs typeface="Arial" panose="020B0604020202020204" pitchFamily="34" charset="0"/>
                </a:rPr>
                <a:t>प्रयोगशालाबाट पुष्टि भएको</a:t>
              </a:r>
              <a:r>
                <a:rPr lang="en-US" sz="2700" b="0" cap="all" dirty="0">
                  <a:solidFill>
                    <a:sysClr val="windowText" lastClr="000000"/>
                  </a:solidFill>
                  <a:latin typeface="Arial" panose="020B0604020202020204" pitchFamily="34" charset="0"/>
                  <a:cs typeface="Arial" panose="020B0604020202020204" pitchFamily="34" charset="0"/>
                </a:rPr>
                <a:t> </a:t>
              </a:r>
              <a:r>
                <a:rPr lang="hi-IN" sz="2700" b="0" cap="all" dirty="0">
                  <a:solidFill>
                    <a:sysClr val="windowText" lastClr="000000"/>
                  </a:solidFill>
                  <a:latin typeface="Arial" panose="020B0604020202020204" pitchFamily="34" charset="0"/>
                  <a:cs typeface="Arial" panose="020B0604020202020204" pitchFamily="34" charset="0"/>
                </a:rPr>
                <a:t>सकारात्मक मामिलाको</a:t>
              </a:r>
              <a:r>
                <a:rPr lang="en-US" sz="2700" b="0" cap="all" dirty="0">
                  <a:solidFill>
                    <a:sysClr val="windowText" lastClr="000000"/>
                  </a:solidFill>
                  <a:latin typeface="Arial" panose="020B0604020202020204" pitchFamily="34" charset="0"/>
                  <a:cs typeface="Arial" panose="020B0604020202020204" pitchFamily="34" charset="0"/>
                </a:rPr>
                <a:t> </a:t>
              </a:r>
              <a:r>
                <a:rPr lang="hi-IN" sz="2700" b="0" cap="all" dirty="0">
                  <a:solidFill>
                    <a:sysClr val="windowText" lastClr="000000"/>
                  </a:solidFill>
                  <a:latin typeface="Arial" panose="020B0604020202020204" pitchFamily="34" charset="0"/>
                  <a:cs typeface="Arial" panose="020B0604020202020204" pitchFamily="34" charset="0"/>
                </a:rPr>
                <a:t>सम्पर्क हुनुहुन्छ भने राज्य</a:t>
              </a:r>
              <a:r>
                <a:rPr lang="en-US" sz="2700" b="0" cap="all" dirty="0">
                  <a:solidFill>
                    <a:sysClr val="windowText" lastClr="000000"/>
                  </a:solidFill>
                  <a:latin typeface="Arial" panose="020B0604020202020204" pitchFamily="34" charset="0"/>
                  <a:cs typeface="Arial" panose="020B0604020202020204" pitchFamily="34" charset="0"/>
                </a:rPr>
                <a:t> </a:t>
              </a:r>
              <a:r>
                <a:rPr lang="hi-IN" sz="2700" b="0" cap="all" dirty="0">
                  <a:solidFill>
                    <a:sysClr val="windowText" lastClr="000000"/>
                  </a:solidFill>
                  <a:latin typeface="Arial" panose="020B0604020202020204" pitchFamily="34" charset="0"/>
                  <a:cs typeface="Arial" panose="020B0604020202020204" pitchFamily="34" charset="0"/>
                </a:rPr>
                <a:t>हेल्पलाइन नम्बर वा स्वास्थ्य पारिवारिक कल्याण</a:t>
              </a:r>
              <a:r>
                <a:rPr lang="en-US" sz="2700" b="0" cap="all" dirty="0">
                  <a:solidFill>
                    <a:sysClr val="windowText" lastClr="000000"/>
                  </a:solidFill>
                  <a:latin typeface="Arial" panose="020B0604020202020204" pitchFamily="34" charset="0"/>
                  <a:cs typeface="Arial" panose="020B0604020202020204" pitchFamily="34" charset="0"/>
                </a:rPr>
                <a:t> </a:t>
              </a:r>
              <a:r>
                <a:rPr lang="hi-IN" sz="2700" b="0" cap="all" dirty="0">
                  <a:solidFill>
                    <a:sysClr val="windowText" lastClr="000000"/>
                  </a:solidFill>
                  <a:latin typeface="Arial" panose="020B0604020202020204" pitchFamily="34" charset="0"/>
                  <a:cs typeface="Arial" panose="020B0604020202020204" pitchFamily="34" charset="0"/>
                </a:rPr>
                <a:t>मन्त्रालय,</a:t>
              </a:r>
              <a:r>
                <a:rPr lang="en-US" sz="2700" b="0" cap="all" dirty="0">
                  <a:solidFill>
                    <a:sysClr val="windowText" lastClr="000000"/>
                  </a:solidFill>
                  <a:latin typeface="Arial" panose="020B0604020202020204" pitchFamily="34" charset="0"/>
                  <a:cs typeface="Arial" panose="020B0604020202020204" pitchFamily="34" charset="0"/>
                </a:rPr>
                <a:t> </a:t>
              </a:r>
              <a:r>
                <a:rPr lang="hi-IN" sz="2700" b="0" cap="all" dirty="0">
                  <a:solidFill>
                    <a:sysClr val="windowText" lastClr="000000"/>
                  </a:solidFill>
                  <a:latin typeface="Arial" panose="020B0604020202020204" pitchFamily="34" charset="0"/>
                  <a:cs typeface="Arial" panose="020B0604020202020204" pitchFamily="34" charset="0"/>
                </a:rPr>
                <a:t>भारत सरकार 24</a:t>
              </a:r>
              <a:r>
                <a:rPr lang="en-US" sz="2700" b="0" cap="all" dirty="0">
                  <a:solidFill>
                    <a:sysClr val="windowText" lastClr="000000"/>
                  </a:solidFill>
                  <a:latin typeface="Arial" panose="020B0604020202020204" pitchFamily="34" charset="0"/>
                  <a:cs typeface="Arial" panose="020B0604020202020204" pitchFamily="34" charset="0"/>
                </a:rPr>
                <a:t>x7 </a:t>
              </a:r>
              <a:r>
                <a:rPr lang="hi-IN" sz="2700" b="0" cap="all" dirty="0">
                  <a:solidFill>
                    <a:sysClr val="windowText" lastClr="000000"/>
                  </a:solidFill>
                  <a:latin typeface="Arial" panose="020B0604020202020204" pitchFamily="34" charset="0"/>
                  <a:cs typeface="Arial" panose="020B0604020202020204" pitchFamily="34" charset="0"/>
                </a:rPr>
                <a:t>हेल्पलाइन</a:t>
              </a:r>
              <a:r>
                <a:rPr lang="en-US" sz="2700" b="0" cap="all" dirty="0">
                  <a:solidFill>
                    <a:sysClr val="windowText" lastClr="000000"/>
                  </a:solidFill>
                  <a:latin typeface="Arial" panose="020B0604020202020204" pitchFamily="34" charset="0"/>
                  <a:cs typeface="Arial" panose="020B0604020202020204" pitchFamily="34" charset="0"/>
                </a:rPr>
                <a:t> </a:t>
              </a:r>
              <a:r>
                <a:rPr lang="hi-IN" sz="2700" b="0" cap="all" dirty="0">
                  <a:solidFill>
                    <a:sysClr val="windowText" lastClr="000000"/>
                  </a:solidFill>
                  <a:latin typeface="Arial" panose="020B0604020202020204" pitchFamily="34" charset="0"/>
                  <a:cs typeface="Arial" panose="020B0604020202020204" pitchFamily="34" charset="0"/>
                </a:rPr>
                <a:t>011-2397 8046, 1075 वा तपाईँको </a:t>
              </a:r>
              <a:r>
                <a:rPr lang="en-US" sz="2700" b="0" cap="all" dirty="0">
                  <a:solidFill>
                    <a:sysClr val="windowText" lastClr="000000"/>
                  </a:solidFill>
                  <a:latin typeface="Arial" panose="020B0604020202020204" pitchFamily="34" charset="0"/>
                  <a:cs typeface="Arial" panose="020B0604020202020204" pitchFamily="34" charset="0"/>
                </a:rPr>
                <a:t>ASHA/ANM </a:t>
              </a:r>
              <a:r>
                <a:rPr lang="hi-IN" sz="2700" b="0" cap="all" dirty="0">
                  <a:solidFill>
                    <a:sysClr val="windowText" lastClr="000000"/>
                  </a:solidFill>
                  <a:latin typeface="Arial" panose="020B0604020202020204" pitchFamily="34" charset="0"/>
                  <a:cs typeface="Arial" panose="020B0604020202020204" pitchFamily="34" charset="0"/>
                </a:rPr>
                <a:t>मा</a:t>
              </a:r>
              <a:r>
                <a:rPr lang="en-US" sz="2700" b="0" cap="all" dirty="0">
                  <a:solidFill>
                    <a:sysClr val="windowText" lastClr="000000"/>
                  </a:solidFill>
                  <a:latin typeface="Arial" panose="020B0604020202020204" pitchFamily="34" charset="0"/>
                  <a:cs typeface="Arial" panose="020B0604020202020204" pitchFamily="34" charset="0"/>
                </a:rPr>
                <a:t> </a:t>
              </a:r>
              <a:r>
                <a:rPr lang="hi-IN" sz="2700" b="0" cap="all" dirty="0">
                  <a:solidFill>
                    <a:sysClr val="windowText" lastClr="000000"/>
                  </a:solidFill>
                  <a:latin typeface="Arial" panose="020B0604020202020204" pitchFamily="34" charset="0"/>
                  <a:cs typeface="Arial" panose="020B0604020202020204" pitchFamily="34" charset="0"/>
                </a:rPr>
                <a:t>तुरुन्त कल गर्नुहोस्।</a:t>
              </a:r>
              <a:endParaRPr lang="en-IN" sz="2700" b="0" cap="all" dirty="0">
                <a:solidFill>
                  <a:sysClr val="windowText" lastClr="000000"/>
                </a:solidFill>
                <a:latin typeface="Arial" panose="020B0604020202020204" pitchFamily="34" charset="0"/>
                <a:cs typeface="Arial" panose="020B0604020202020204" pitchFamily="34" charset="0"/>
              </a:endParaRPr>
            </a:p>
          </p:txBody>
        </p:sp>
        <p:pic>
          <p:nvPicPr>
            <p:cNvPr id="248" name="Image" descr="Image"/>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flipH="1">
              <a:off x="7974597" y="65416"/>
              <a:ext cx="2128904" cy="2911941"/>
            </a:xfrm>
            <a:prstGeom prst="rect">
              <a:avLst/>
            </a:prstGeom>
            <a:grpFill/>
            <a:ln w="12700" cap="flat">
              <a:noFill/>
              <a:miter lim="400000"/>
            </a:ln>
            <a:effectLst/>
          </p:spPr>
        </p:pic>
      </p:grpSp>
      <p:grpSp>
        <p:nvGrpSpPr>
          <p:cNvPr id="252" name="Group"/>
          <p:cNvGrpSpPr/>
          <p:nvPr/>
        </p:nvGrpSpPr>
        <p:grpSpPr>
          <a:xfrm>
            <a:off x="556113" y="654801"/>
            <a:ext cx="8886307" cy="1891549"/>
            <a:chOff x="0" y="0"/>
            <a:chExt cx="8886305" cy="1891548"/>
          </a:xfrm>
        </p:grpSpPr>
        <p:sp>
          <p:nvSpPr>
            <p:cNvPr id="250" name="Rounded Rectangle"/>
            <p:cNvSpPr/>
            <p:nvPr/>
          </p:nvSpPr>
          <p:spPr>
            <a:xfrm>
              <a:off x="0" y="0"/>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375137" y="509757"/>
              <a:ext cx="8136031"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5000">
                  <a:solidFill>
                    <a:srgbClr val="002135"/>
                  </a:solidFill>
                </a:defRPr>
              </a:lvl1pPr>
            </a:lstStyle>
            <a:p>
              <a:r>
                <a:rPr lang="en-US" b="0" dirty="0">
                  <a:latin typeface="Arial" panose="020B0604020202020204" pitchFamily="34" charset="0"/>
                  <a:cs typeface="Arial" panose="020B0604020202020204" pitchFamily="34" charset="0"/>
                </a:rPr>
                <a:t>COVID-19 </a:t>
              </a:r>
              <a:r>
                <a:rPr lang="hi-IN" b="0" dirty="0">
                  <a:latin typeface="Arial" panose="020B0604020202020204" pitchFamily="34" charset="0"/>
                  <a:cs typeface="Arial" panose="020B0604020202020204" pitchFamily="34" charset="0"/>
                </a:rPr>
                <a:t>को बारेमा बुझौँ</a:t>
              </a:r>
              <a:endParaRPr b="0" dirty="0">
                <a:latin typeface="Arial" panose="020B0604020202020204" pitchFamily="34" charset="0"/>
                <a:cs typeface="Arial" panose="020B0604020202020204" pitchFamily="34" charset="0"/>
              </a:endParaRPr>
            </a:p>
          </p:txBody>
        </p:sp>
      </p:grpSp>
      <p:grpSp>
        <p:nvGrpSpPr>
          <p:cNvPr id="255" name="Group"/>
          <p:cNvGrpSpPr/>
          <p:nvPr/>
        </p:nvGrpSpPr>
        <p:grpSpPr>
          <a:xfrm>
            <a:off x="13997358" y="324777"/>
            <a:ext cx="8282354" cy="2928375"/>
            <a:chOff x="-773019" y="-22000"/>
            <a:chExt cx="7819004" cy="2410914"/>
          </a:xfrm>
        </p:grpSpPr>
        <p:sp>
          <p:nvSpPr>
            <p:cNvPr id="253" name="Rounded Rectangle"/>
            <p:cNvSpPr/>
            <p:nvPr/>
          </p:nvSpPr>
          <p:spPr>
            <a:xfrm>
              <a:off x="0" y="0"/>
              <a:ext cx="6596985"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773019" y="-22000"/>
              <a:ext cx="7819004" cy="24109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000">
                  <a:solidFill>
                    <a:srgbClr val="002135"/>
                  </a:solidFill>
                </a:defRPr>
              </a:pPr>
              <a:r>
                <a:rPr lang="en-US" sz="5000" b="0" dirty="0">
                  <a:solidFill>
                    <a:srgbClr val="002135"/>
                  </a:solidFill>
                  <a:latin typeface="Arial" panose="020B0604020202020204" pitchFamily="34" charset="0"/>
                  <a:cs typeface="Arial" panose="020B0604020202020204" pitchFamily="34" charset="0"/>
                </a:rPr>
                <a:t>COVID-19 </a:t>
              </a:r>
              <a:r>
                <a:rPr lang="hi-IN" sz="5000" b="0" dirty="0">
                  <a:solidFill>
                    <a:srgbClr val="002135"/>
                  </a:solidFill>
                  <a:latin typeface="Arial" panose="020B0604020202020204" pitchFamily="34" charset="0"/>
                  <a:cs typeface="Arial" panose="020B0604020202020204" pitchFamily="34" charset="0"/>
                </a:rPr>
                <a:t>का</a:t>
              </a:r>
            </a:p>
            <a:p>
              <a:pPr>
                <a:defRPr sz="4000">
                  <a:solidFill>
                    <a:srgbClr val="002135"/>
                  </a:solidFill>
                </a:defRPr>
              </a:pPr>
              <a:r>
                <a:rPr lang="hi-IN" sz="5000" b="0" dirty="0">
                  <a:solidFill>
                    <a:srgbClr val="002135"/>
                  </a:solidFill>
                  <a:latin typeface="Arial" panose="020B0604020202020204" pitchFamily="34" charset="0"/>
                  <a:cs typeface="Arial" panose="020B0604020202020204" pitchFamily="34" charset="0"/>
                </a:rPr>
                <a:t>साधारण लक्षणहरू</a:t>
              </a:r>
            </a:p>
            <a:p>
              <a:pPr>
                <a:defRPr sz="4000">
                  <a:solidFill>
                    <a:srgbClr val="002135"/>
                  </a:solidFill>
                </a:defRPr>
              </a:pPr>
              <a:r>
                <a:rPr lang="hi-IN" sz="5000" b="0" dirty="0">
                  <a:solidFill>
                    <a:srgbClr val="002135"/>
                  </a:solidFill>
                  <a:latin typeface="Arial" panose="020B0604020202020204" pitchFamily="34" charset="0"/>
                  <a:cs typeface="Arial" panose="020B0604020202020204" pitchFamily="34" charset="0"/>
                </a:rPr>
                <a:t>के के हुन्</a:t>
              </a:r>
              <a:endParaRPr sz="5000" b="0" dirty="0">
                <a:solidFill>
                  <a:srgbClr val="002135"/>
                </a:solidFill>
                <a:latin typeface="Arial" panose="020B0604020202020204" pitchFamily="34" charset="0"/>
                <a:cs typeface="Arial" panose="020B0604020202020204" pitchFamily="34" charset="0"/>
              </a:endParaRP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blinds(horizontal)">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additive="base">
                                        <p:cTn id="12" dur="1000"/>
                                        <p:tgtEl>
                                          <p:spTgt spid="235"/>
                                        </p:tgtEl>
                                        <p:attrNameLst>
                                          <p:attrName>ppt_y</p:attrName>
                                        </p:attrNameLst>
                                      </p:cBhvr>
                                      <p:tavLst>
                                        <p:tav tm="0">
                                          <p:val>
                                            <p:strVal val="#ppt_y+#ppt_h*1.125000"/>
                                          </p:val>
                                        </p:tav>
                                        <p:tav tm="100000">
                                          <p:val>
                                            <p:strVal val="#ppt_y"/>
                                          </p:val>
                                        </p:tav>
                                      </p:tavLst>
                                    </p:anim>
                                    <p:animEffect transition="in" filter="wipe(up)">
                                      <p:cBhvr>
                                        <p:cTn id="13" dur="1000"/>
                                        <p:tgtEl>
                                          <p:spTgt spid="23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39"/>
                                        </p:tgtEl>
                                        <p:attrNameLst>
                                          <p:attrName>style.visibility</p:attrName>
                                        </p:attrNameLst>
                                      </p:cBhvr>
                                      <p:to>
                                        <p:strVal val="visible"/>
                                      </p:to>
                                    </p:set>
                                    <p:anim calcmode="lin" valueType="num">
                                      <p:cBhvr additive="base">
                                        <p:cTn id="18" dur="1000"/>
                                        <p:tgtEl>
                                          <p:spTgt spid="239"/>
                                        </p:tgtEl>
                                        <p:attrNameLst>
                                          <p:attrName>ppt_y</p:attrName>
                                        </p:attrNameLst>
                                      </p:cBhvr>
                                      <p:tavLst>
                                        <p:tav tm="0">
                                          <p:val>
                                            <p:strVal val="#ppt_y+#ppt_h*1.125000"/>
                                          </p:val>
                                        </p:tav>
                                        <p:tav tm="100000">
                                          <p:val>
                                            <p:strVal val="#ppt_y"/>
                                          </p:val>
                                        </p:tav>
                                      </p:tavLst>
                                    </p:anim>
                                    <p:animEffect transition="in" filter="wipe(up)">
                                      <p:cBhvr>
                                        <p:cTn id="19" dur="1000"/>
                                        <p:tgtEl>
                                          <p:spTgt spid="23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55"/>
                                        </p:tgtEl>
                                        <p:attrNameLst>
                                          <p:attrName>style.visibility</p:attrName>
                                        </p:attrNameLst>
                                      </p:cBhvr>
                                      <p:to>
                                        <p:strVal val="visible"/>
                                      </p:to>
                                    </p:set>
                                    <p:animEffect transition="in" filter="blinds(horizontal)">
                                      <p:cBhvr>
                                        <p:cTn id="24" dur="500"/>
                                        <p:tgtEl>
                                          <p:spTgt spid="255"/>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wedge">
                                      <p:cBhvr>
                                        <p:cTn id="27" dur="2000"/>
                                        <p:tgtEl>
                                          <p:spTgt spid="25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wedge">
                                      <p:cBhvr>
                                        <p:cTn id="32" dur="2000"/>
                                        <p:tgtEl>
                                          <p:spTgt spid="24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wedge">
                                      <p:cBhvr>
                                        <p:cTn id="37" dur="2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06</a:t>
              </a:r>
            </a:p>
          </p:txBody>
        </p:sp>
        <p:pic>
          <p:nvPicPr>
            <p:cNvPr id="26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10795536" y="957891"/>
              <a:ext cx="2843727"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hi-IN" b="0" dirty="0">
                  <a:latin typeface="Arial" panose="020B0604020202020204" pitchFamily="34" charset="0"/>
                  <a:cs typeface="Arial" panose="020B0604020202020204" pitchFamily="34" charset="0"/>
                </a:rPr>
                <a:t>सत्र 2</a:t>
              </a:r>
              <a:endParaRPr b="0" dirty="0">
                <a:latin typeface="Arial" panose="020B0604020202020204" pitchFamily="34" charset="0"/>
                <a:cs typeface="Arial" panose="020B0604020202020204" pitchFamily="34" charset="0"/>
              </a:endParaRPr>
            </a:p>
          </p:txBody>
        </p:sp>
        <p:sp>
          <p:nvSpPr>
            <p:cNvPr id="269" name="PREVENTION: WHAT EVERYBODY NEEDS TO KNOW"/>
            <p:cNvSpPr txBox="1"/>
            <p:nvPr/>
          </p:nvSpPr>
          <p:spPr>
            <a:xfrm>
              <a:off x="8596224" y="2678001"/>
              <a:ext cx="7242368"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hi-IN" sz="3600" b="0" dirty="0">
                  <a:latin typeface="Arial" panose="020B0604020202020204" pitchFamily="34" charset="0"/>
                  <a:cs typeface="Arial" panose="020B0604020202020204" pitchFamily="34" charset="0"/>
                </a:rPr>
                <a:t>रोकथाम: समुदायमा सुरक्षित अभ्यासहरू</a:t>
              </a:r>
              <a:endParaRPr sz="3600" b="0" dirty="0">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76" name="Group"/>
          <p:cNvGrpSpPr/>
          <p:nvPr/>
        </p:nvGrpSpPr>
        <p:grpSpPr>
          <a:xfrm>
            <a:off x="18284510" y="6013301"/>
            <a:ext cx="5286337" cy="5873554"/>
            <a:chOff x="0" y="0"/>
            <a:chExt cx="5286336" cy="5873552"/>
          </a:xfrm>
          <a:solidFill>
            <a:srgbClr val="C9EBFF"/>
          </a:solidFill>
        </p:grpSpPr>
        <p:sp>
          <p:nvSpPr>
            <p:cNvPr id="272" name="Rounded Rectangle"/>
            <p:cNvSpPr/>
            <p:nvPr/>
          </p:nvSpPr>
          <p:spPr>
            <a:xfrm>
              <a:off x="0" y="334966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73" name="HIGH RISK…"/>
            <p:cNvSpPr txBox="1"/>
            <p:nvPr/>
          </p:nvSpPr>
          <p:spPr>
            <a:xfrm>
              <a:off x="249085" y="4175592"/>
              <a:ext cx="4788169" cy="872034"/>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000">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उच्च जोखिम समूह</a:t>
              </a:r>
              <a:endParaRPr b="0" dirty="0">
                <a:solidFill>
                  <a:sysClr val="windowText" lastClr="000000"/>
                </a:solidFill>
                <a:latin typeface="Arial" panose="020B0604020202020204" pitchFamily="34" charset="0"/>
                <a:cs typeface="Arial" panose="020B0604020202020204" pitchFamily="34" charset="0"/>
              </a:endParaRPr>
            </a:p>
          </p:txBody>
        </p:sp>
        <p:sp>
          <p:nvSpPr>
            <p:cNvPr id="274" name="Arrow 10"/>
            <p:cNvSpPr/>
            <p:nvPr/>
          </p:nvSpPr>
          <p:spPr>
            <a:xfrm rot="5400000">
              <a:off x="2299802" y="260140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75"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9761" y="0"/>
              <a:ext cx="1026813" cy="2411599"/>
            </a:xfrm>
            <a:prstGeom prst="rect">
              <a:avLst/>
            </a:prstGeom>
            <a:grpFill/>
            <a:ln w="12700" cap="flat">
              <a:noFill/>
              <a:miter lim="400000"/>
            </a:ln>
            <a:effectLst/>
          </p:spPr>
        </p:pic>
      </p:grpSp>
      <p:grpSp>
        <p:nvGrpSpPr>
          <p:cNvPr id="281" name="Group"/>
          <p:cNvGrpSpPr/>
          <p:nvPr/>
        </p:nvGrpSpPr>
        <p:grpSpPr>
          <a:xfrm>
            <a:off x="12460724" y="6008161"/>
            <a:ext cx="5286338" cy="5894885"/>
            <a:chOff x="0" y="0"/>
            <a:chExt cx="5286336" cy="5894884"/>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847805" y="4196922"/>
              <a:ext cx="3590726"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000"/>
              </a:pPr>
              <a:r>
                <a:rPr lang="hi-IN" b="0" dirty="0">
                  <a:latin typeface="Arial" panose="020B0604020202020204" pitchFamily="34" charset="0"/>
                  <a:cs typeface="Arial" panose="020B0604020202020204" pitchFamily="34" charset="0"/>
                </a:rPr>
                <a:t>सामाजिक दूरी</a:t>
              </a:r>
              <a:endParaRPr b="0" dirty="0">
                <a:latin typeface="Arial" panose="020B0604020202020204" pitchFamily="34" charset="0"/>
                <a:cs typeface="Arial" panose="020B0604020202020204" pitchFamily="34" charset="0"/>
              </a:endParaRPr>
            </a:p>
          </p:txBody>
        </p:sp>
        <p:sp>
          <p:nvSpPr>
            <p:cNvPr id="279" name="Arrow 10"/>
            <p:cNvSpPr/>
            <p:nvPr/>
          </p:nvSpPr>
          <p:spPr>
            <a:xfrm rot="5400000">
              <a:off x="2299800" y="260654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80" name="Image" descr="Image"/>
            <p:cNvPicPr>
              <a:picLocks noChangeAspect="1"/>
            </p:cNvPicPr>
            <p:nvPr/>
          </p:nvPicPr>
          <p:blipFill>
            <a:blip r:embed="rId7"/>
            <a:stretch>
              <a:fillRect/>
            </a:stretch>
          </p:blipFill>
          <p:spPr>
            <a:xfrm>
              <a:off x="541216" y="0"/>
              <a:ext cx="3590210" cy="2815533"/>
            </a:xfrm>
            <a:prstGeom prst="rect">
              <a:avLst/>
            </a:prstGeom>
            <a:ln w="12700" cap="flat">
              <a:noFill/>
              <a:miter lim="400000"/>
            </a:ln>
            <a:effectLst/>
          </p:spPr>
        </p:pic>
      </p:grpSp>
      <p:grpSp>
        <p:nvGrpSpPr>
          <p:cNvPr id="286" name="Group"/>
          <p:cNvGrpSpPr/>
          <p:nvPr/>
        </p:nvGrpSpPr>
        <p:grpSpPr>
          <a:xfrm>
            <a:off x="6636939" y="5775856"/>
            <a:ext cx="5286337" cy="6110998"/>
            <a:chOff x="0" y="-231875"/>
            <a:chExt cx="5286336" cy="6110997"/>
          </a:xfrm>
          <a:solidFill>
            <a:srgbClr val="C9EBFF"/>
          </a:solidFill>
        </p:grpSpPr>
        <p:sp>
          <p:nvSpPr>
            <p:cNvPr id="282" name="Rounded Rectangle"/>
            <p:cNvSpPr/>
            <p:nvPr/>
          </p:nvSpPr>
          <p:spPr>
            <a:xfrm>
              <a:off x="0" y="335523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24365" y="3814026"/>
              <a:ext cx="5220020" cy="164147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solidFill>
                    <a:srgbClr val="FFFFFF"/>
                  </a:solidFill>
                </a:defRPr>
              </a:pPr>
              <a:r>
                <a:rPr lang="hi-IN" b="0" dirty="0">
                  <a:solidFill>
                    <a:sysClr val="windowText" lastClr="000000"/>
                  </a:solidFill>
                  <a:latin typeface="Arial" panose="020B0604020202020204" pitchFamily="34" charset="0"/>
                  <a:cs typeface="Arial" panose="020B0604020202020204" pitchFamily="34" charset="0"/>
                </a:rPr>
                <a:t>श्वासप्रश्वासको स्वच्छता</a:t>
              </a:r>
              <a:endParaRPr b="0" dirty="0">
                <a:solidFill>
                  <a:sysClr val="windowText" lastClr="000000"/>
                </a:solidFill>
                <a:latin typeface="Arial" panose="020B0604020202020204" pitchFamily="34" charset="0"/>
                <a:cs typeface="Arial" panose="020B0604020202020204" pitchFamily="34" charset="0"/>
              </a:endParaRPr>
            </a:p>
          </p:txBody>
        </p:sp>
        <p:sp>
          <p:nvSpPr>
            <p:cNvPr id="284" name="Arrow 10"/>
            <p:cNvSpPr/>
            <p:nvPr/>
          </p:nvSpPr>
          <p:spPr>
            <a:xfrm rot="5400000">
              <a:off x="2299799" y="260697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85"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14841" y="-231875"/>
              <a:ext cx="1587946" cy="2621281"/>
            </a:xfrm>
            <a:prstGeom prst="rect">
              <a:avLst/>
            </a:prstGeom>
            <a:grpFill/>
            <a:ln w="12700" cap="flat">
              <a:noFill/>
              <a:miter lim="400000"/>
            </a:ln>
            <a:effectLst/>
          </p:spPr>
        </p:pic>
      </p:grpSp>
      <p:grpSp>
        <p:nvGrpSpPr>
          <p:cNvPr id="291" name="Group"/>
          <p:cNvGrpSpPr/>
          <p:nvPr/>
        </p:nvGrpSpPr>
        <p:grpSpPr>
          <a:xfrm>
            <a:off x="813155" y="5740359"/>
            <a:ext cx="5286337" cy="6162687"/>
            <a:chOff x="0" y="0"/>
            <a:chExt cx="5286336" cy="6162686"/>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596935" y="4464724"/>
              <a:ext cx="4092466"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000"/>
              </a:pPr>
              <a:r>
                <a:rPr lang="hi-IN" b="0" dirty="0">
                  <a:latin typeface="Arial" panose="020B0604020202020204" pitchFamily="34" charset="0"/>
                  <a:cs typeface="Arial" panose="020B0604020202020204" pitchFamily="34" charset="0"/>
                </a:rPr>
                <a:t>हातको स्वच्छता</a:t>
              </a:r>
              <a:endParaRPr b="0" dirty="0">
                <a:latin typeface="Arial" panose="020B0604020202020204" pitchFamily="34" charset="0"/>
                <a:cs typeface="Arial" panose="020B0604020202020204" pitchFamily="34" charset="0"/>
              </a:endParaRPr>
            </a:p>
          </p:txBody>
        </p:sp>
        <p:sp>
          <p:nvSpPr>
            <p:cNvPr id="289" name="Arrow 10"/>
            <p:cNvSpPr/>
            <p:nvPr/>
          </p:nvSpPr>
          <p:spPr>
            <a:xfrm rot="5400000">
              <a:off x="2299796" y="2874343"/>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90" name="Image" descr="Image"/>
            <p:cNvPicPr>
              <a:picLocks noChangeAspect="1"/>
            </p:cNvPicPr>
            <p:nvPr/>
          </p:nvPicPr>
          <p:blipFill>
            <a:blip r:embed="rId9"/>
            <a:stretch>
              <a:fillRect/>
            </a:stretch>
          </p:blipFill>
          <p:spPr>
            <a:xfrm>
              <a:off x="1390754" y="0"/>
              <a:ext cx="2504828" cy="2668350"/>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Group"/>
          <p:cNvGrpSpPr/>
          <p:nvPr/>
        </p:nvGrpSpPr>
        <p:grpSpPr>
          <a:xfrm>
            <a:off x="300010" y="12315300"/>
            <a:ext cx="4601210" cy="995767"/>
            <a:chOff x="0" y="0"/>
            <a:chExt cx="4601208" cy="995765"/>
          </a:xfrm>
        </p:grpSpPr>
        <p:pic>
          <p:nvPicPr>
            <p:cNvPr id="29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9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9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9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9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 name="Group 5">
            <a:extLst>
              <a:ext uri="{FF2B5EF4-FFF2-40B4-BE49-F238E27FC236}">
                <a16:creationId xmlns:a16="http://schemas.microsoft.com/office/drawing/2014/main" id="{A8D756ED-638C-0142-BC1C-28A512A492E5}"/>
              </a:ext>
            </a:extLst>
          </p:cNvPr>
          <p:cNvGrpSpPr/>
          <p:nvPr/>
        </p:nvGrpSpPr>
        <p:grpSpPr>
          <a:xfrm>
            <a:off x="7085624" y="359990"/>
            <a:ext cx="10212752" cy="1297967"/>
            <a:chOff x="7085624" y="359990"/>
            <a:chExt cx="10212752" cy="1297967"/>
          </a:xfrm>
        </p:grpSpPr>
        <p:sp>
          <p:nvSpPr>
            <p:cNvPr id="299" name="Rounded Rectangle"/>
            <p:cNvSpPr/>
            <p:nvPr/>
          </p:nvSpPr>
          <p:spPr>
            <a:xfrm>
              <a:off x="7085624" y="359990"/>
              <a:ext cx="10212752" cy="1297967"/>
            </a:xfrm>
            <a:prstGeom prst="roundRect">
              <a:avLst>
                <a:gd name="adj" fmla="val 14677"/>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00" name="WHAT ARE WE GOING TO LEARN?"/>
            <p:cNvSpPr txBox="1"/>
            <p:nvPr/>
          </p:nvSpPr>
          <p:spPr>
            <a:xfrm>
              <a:off x="9471704" y="572957"/>
              <a:ext cx="5440592"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प्रसारणका माध्यमहरू</a:t>
              </a:r>
              <a:endParaRPr b="0" dirty="0">
                <a:latin typeface="Arial" panose="020B0604020202020204" pitchFamily="34" charset="0"/>
                <a:cs typeface="Arial" panose="020B0604020202020204" pitchFamily="34" charset="0"/>
              </a:endParaRPr>
            </a:p>
          </p:txBody>
        </p:sp>
      </p:grpSp>
      <p:grpSp>
        <p:nvGrpSpPr>
          <p:cNvPr id="304" name="Group"/>
          <p:cNvGrpSpPr/>
          <p:nvPr/>
        </p:nvGrpSpPr>
        <p:grpSpPr>
          <a:xfrm>
            <a:off x="-322454" y="3175652"/>
            <a:ext cx="5588705" cy="3016110"/>
            <a:chOff x="-519821" y="0"/>
            <a:chExt cx="5588703" cy="3016109"/>
          </a:xfrm>
        </p:grpSpPr>
        <p:pic>
          <p:nvPicPr>
            <p:cNvPr id="301" name="Image" descr="Image"/>
            <p:cNvPicPr>
              <a:picLocks noChangeAspect="1"/>
            </p:cNvPicPr>
            <p:nvPr/>
          </p:nvPicPr>
          <p:blipFill>
            <a:blip r:embed="rId6"/>
            <a:stretch>
              <a:fillRect/>
            </a:stretch>
          </p:blipFill>
          <p:spPr>
            <a:xfrm>
              <a:off x="974630" y="0"/>
              <a:ext cx="1986102" cy="2166915"/>
            </a:xfrm>
            <a:prstGeom prst="rect">
              <a:avLst/>
            </a:prstGeom>
            <a:ln w="12700" cap="flat">
              <a:noFill/>
              <a:miter lim="400000"/>
            </a:ln>
            <a:effectLst/>
          </p:spPr>
        </p:pic>
        <p:sp>
          <p:nvSpPr>
            <p:cNvPr id="302" name="Rounded Rectangle"/>
            <p:cNvSpPr/>
            <p:nvPr/>
          </p:nvSpPr>
          <p:spPr>
            <a:xfrm>
              <a:off x="0" y="213799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3" name="SNEEZE/ COUGH"/>
            <p:cNvSpPr txBox="1"/>
            <p:nvPr/>
          </p:nvSpPr>
          <p:spPr>
            <a:xfrm>
              <a:off x="-519821" y="2159967"/>
              <a:ext cx="5588703"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200"/>
              </a:pPr>
              <a:r>
                <a:rPr lang="hi-IN" sz="2400" b="0" dirty="0">
                  <a:latin typeface="Arial" panose="020B0604020202020204" pitchFamily="34" charset="0"/>
                  <a:cs typeface="Arial" panose="020B0604020202020204" pitchFamily="34" charset="0"/>
                </a:rPr>
                <a:t>हाच्छ्युँ/ खोकी</a:t>
              </a:r>
            </a:p>
            <a:p>
              <a:pPr>
                <a:defRPr sz="2200"/>
              </a:pPr>
              <a:r>
                <a:rPr lang="hi-IN" sz="2400" b="0" dirty="0">
                  <a:latin typeface="Arial" panose="020B0604020202020204" pitchFamily="34" charset="0"/>
                  <a:cs typeface="Arial" panose="020B0604020202020204" pitchFamily="34" charset="0"/>
                </a:rPr>
                <a:t>सङ्क्रमित व्यक्तिद्वारा</a:t>
              </a:r>
              <a:endParaRPr sz="2400" b="0" dirty="0">
                <a:latin typeface="Arial" panose="020B0604020202020204" pitchFamily="34" charset="0"/>
                <a:cs typeface="Arial" panose="020B0604020202020204" pitchFamily="34" charset="0"/>
              </a:endParaRPr>
            </a:p>
          </p:txBody>
        </p:sp>
      </p:grpSp>
      <p:sp>
        <p:nvSpPr>
          <p:cNvPr id="310" name="Arrow 10"/>
          <p:cNvSpPr/>
          <p:nvPr/>
        </p:nvSpPr>
        <p:spPr>
          <a:xfrm>
            <a:off x="9702593"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14" name="Group"/>
          <p:cNvGrpSpPr/>
          <p:nvPr/>
        </p:nvGrpSpPr>
        <p:grpSpPr>
          <a:xfrm>
            <a:off x="10185147" y="3133863"/>
            <a:ext cx="4269120" cy="3096712"/>
            <a:chOff x="0" y="0"/>
            <a:chExt cx="4269118" cy="3096711"/>
          </a:xfrm>
        </p:grpSpPr>
        <p:pic>
          <p:nvPicPr>
            <p:cNvPr id="311" name="Image" descr="Image"/>
            <p:cNvPicPr>
              <a:picLocks noChangeAspect="1"/>
            </p:cNvPicPr>
            <p:nvPr/>
          </p:nvPicPr>
          <p:blipFill>
            <a:blip r:embed="rId7"/>
            <a:stretch>
              <a:fillRect/>
            </a:stretch>
          </p:blipFill>
          <p:spPr>
            <a:xfrm>
              <a:off x="1198419" y="0"/>
              <a:ext cx="1786720" cy="2250493"/>
            </a:xfrm>
            <a:prstGeom prst="rect">
              <a:avLst/>
            </a:prstGeom>
            <a:ln w="12700" cap="flat">
              <a:noFill/>
              <a:miter lim="400000"/>
            </a:ln>
            <a:effectLst/>
          </p:spPr>
        </p:pic>
        <p:sp>
          <p:nvSpPr>
            <p:cNvPr id="312" name="Rounded Rectangle"/>
            <p:cNvSpPr/>
            <p:nvPr/>
          </p:nvSpPr>
          <p:spPr>
            <a:xfrm>
              <a:off x="0" y="2218600"/>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3" name="INFECTED DROPLETS…"/>
            <p:cNvSpPr txBox="1"/>
            <p:nvPr/>
          </p:nvSpPr>
          <p:spPr>
            <a:xfrm>
              <a:off x="313992" y="2237028"/>
              <a:ext cx="3794865"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200"/>
              </a:pPr>
              <a:r>
                <a:rPr lang="hi-IN" sz="2400" b="0" dirty="0">
                  <a:latin typeface="Arial" panose="020B0604020202020204" pitchFamily="34" charset="0"/>
                  <a:cs typeface="Arial" panose="020B0604020202020204" pitchFamily="34" charset="0"/>
                </a:rPr>
                <a:t>सङ्क्रमित थोपाहरू</a:t>
              </a:r>
            </a:p>
            <a:p>
              <a:pPr>
                <a:defRPr sz="2200"/>
              </a:pPr>
              <a:r>
                <a:rPr lang="hi-IN" sz="2400" b="0" dirty="0">
                  <a:latin typeface="Arial" panose="020B0604020202020204" pitchFamily="34" charset="0"/>
                  <a:cs typeface="Arial" panose="020B0604020202020204" pitchFamily="34" charset="0"/>
                </a:rPr>
                <a:t>तपाईँको हातमा पर्दा</a:t>
              </a:r>
              <a:endParaRPr sz="2400" b="0" dirty="0">
                <a:latin typeface="Arial" panose="020B0604020202020204" pitchFamily="34" charset="0"/>
                <a:cs typeface="Arial" panose="020B0604020202020204" pitchFamily="34" charset="0"/>
              </a:endParaRPr>
            </a:p>
          </p:txBody>
        </p:sp>
      </p:grpSp>
      <p:sp>
        <p:nvSpPr>
          <p:cNvPr id="315" name="Arrow 10"/>
          <p:cNvSpPr/>
          <p:nvPr/>
        </p:nvSpPr>
        <p:spPr>
          <a:xfrm>
            <a:off x="14529255"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228B22"/>
                </a:solidFill>
              </a:defRPr>
            </a:pPr>
            <a:endParaRPr b="0" dirty="0">
              <a:latin typeface="Arial" panose="020B0604020202020204" pitchFamily="34" charset="0"/>
              <a:cs typeface="Arial" panose="020B0604020202020204" pitchFamily="34" charset="0"/>
            </a:endParaRPr>
          </a:p>
        </p:txBody>
      </p:sp>
      <p:sp>
        <p:nvSpPr>
          <p:cNvPr id="316" name="Arrow 10"/>
          <p:cNvSpPr/>
          <p:nvPr/>
        </p:nvSpPr>
        <p:spPr>
          <a:xfrm>
            <a:off x="19379276"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20" name="Group"/>
          <p:cNvGrpSpPr/>
          <p:nvPr/>
        </p:nvGrpSpPr>
        <p:grpSpPr>
          <a:xfrm>
            <a:off x="15053245" y="3495214"/>
            <a:ext cx="4269120" cy="2716935"/>
            <a:chOff x="0" y="0"/>
            <a:chExt cx="4269118" cy="2716933"/>
          </a:xfrm>
        </p:grpSpPr>
        <p:sp>
          <p:nvSpPr>
            <p:cNvPr id="317" name="Rounded Rectangle"/>
            <p:cNvSpPr/>
            <p:nvPr/>
          </p:nvSpPr>
          <p:spPr>
            <a:xfrm>
              <a:off x="0" y="183730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8" name="TOUCH ANY…"/>
            <p:cNvSpPr txBox="1"/>
            <p:nvPr/>
          </p:nvSpPr>
          <p:spPr>
            <a:xfrm>
              <a:off x="620525" y="1875678"/>
              <a:ext cx="3028072" cy="841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2200"/>
              </a:pPr>
              <a:r>
                <a:rPr lang="hi-IN" sz="2400" b="0" dirty="0">
                  <a:latin typeface="Arial" panose="020B0604020202020204" pitchFamily="34" charset="0"/>
                  <a:cs typeface="Arial" panose="020B0604020202020204" pitchFamily="34" charset="0"/>
                </a:rPr>
                <a:t>र कुनै</a:t>
              </a:r>
            </a:p>
            <a:p>
              <a:pPr>
                <a:defRPr sz="2200"/>
              </a:pPr>
              <a:r>
                <a:rPr lang="hi-IN" sz="2400" b="0" dirty="0">
                  <a:latin typeface="Arial" panose="020B0604020202020204" pitchFamily="34" charset="0"/>
                  <a:cs typeface="Arial" panose="020B0604020202020204" pitchFamily="34" charset="0"/>
                </a:rPr>
                <a:t>सतह वा व्यक्तिलाई छुँदा</a:t>
              </a:r>
              <a:endParaRPr sz="2400" b="0" dirty="0">
                <a:latin typeface="Arial" panose="020B0604020202020204" pitchFamily="34" charset="0"/>
                <a:cs typeface="Arial" panose="020B0604020202020204" pitchFamily="34" charset="0"/>
              </a:endParaRPr>
            </a:p>
          </p:txBody>
        </p:sp>
        <p:pic>
          <p:nvPicPr>
            <p:cNvPr id="319" name="Image" descr="Image"/>
            <p:cNvPicPr>
              <a:picLocks noChangeAspect="1"/>
            </p:cNvPicPr>
            <p:nvPr/>
          </p:nvPicPr>
          <p:blipFill>
            <a:blip r:embed="rId8"/>
            <a:stretch>
              <a:fillRect/>
            </a:stretch>
          </p:blipFill>
          <p:spPr>
            <a:xfrm>
              <a:off x="438610" y="0"/>
              <a:ext cx="3391899" cy="1439912"/>
            </a:xfrm>
            <a:prstGeom prst="rect">
              <a:avLst/>
            </a:prstGeom>
            <a:ln w="12700" cap="flat">
              <a:noFill/>
              <a:miter lim="400000"/>
            </a:ln>
            <a:effectLst/>
          </p:spPr>
        </p:pic>
      </p:grpSp>
      <p:grpSp>
        <p:nvGrpSpPr>
          <p:cNvPr id="5" name="Group 4">
            <a:extLst>
              <a:ext uri="{FF2B5EF4-FFF2-40B4-BE49-F238E27FC236}">
                <a16:creationId xmlns:a16="http://schemas.microsoft.com/office/drawing/2014/main" id="{C8E660AA-3FD7-4B48-B1E7-9A70E22AA361}"/>
              </a:ext>
            </a:extLst>
          </p:cNvPr>
          <p:cNvGrpSpPr/>
          <p:nvPr/>
        </p:nvGrpSpPr>
        <p:grpSpPr>
          <a:xfrm>
            <a:off x="19883930" y="1209042"/>
            <a:ext cx="4302704" cy="5021533"/>
            <a:chOff x="19883930" y="1209042"/>
            <a:chExt cx="4302704" cy="5021533"/>
          </a:xfrm>
        </p:grpSpPr>
        <p:pic>
          <p:nvPicPr>
            <p:cNvPr id="306" name="Image" descr="Image"/>
            <p:cNvPicPr>
              <a:picLocks noChangeAspect="1"/>
            </p:cNvPicPr>
            <p:nvPr/>
          </p:nvPicPr>
          <p:blipFill>
            <a:blip r:embed="rId9"/>
            <a:stretch>
              <a:fillRect/>
            </a:stretch>
          </p:blipFill>
          <p:spPr>
            <a:xfrm>
              <a:off x="20489428" y="1209042"/>
              <a:ext cx="3399592" cy="3311166"/>
            </a:xfrm>
            <a:prstGeom prst="rect">
              <a:avLst/>
            </a:prstGeom>
            <a:ln w="12700" cap="flat">
              <a:noFill/>
              <a:miter lim="400000"/>
            </a:ln>
            <a:effectLst/>
          </p:spPr>
        </p:pic>
        <p:sp>
          <p:nvSpPr>
            <p:cNvPr id="321" name="Rounded Rectangle"/>
            <p:cNvSpPr/>
            <p:nvPr/>
          </p:nvSpPr>
          <p:spPr>
            <a:xfrm>
              <a:off x="1991751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2" name="VIRUS…"/>
            <p:cNvSpPr txBox="1"/>
            <p:nvPr/>
          </p:nvSpPr>
          <p:spPr>
            <a:xfrm>
              <a:off x="19883930" y="5587085"/>
              <a:ext cx="4281160"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200"/>
              </a:pPr>
              <a:r>
                <a:rPr lang="hi-IN" sz="2400" b="0" dirty="0">
                  <a:latin typeface="Arial" panose="020B0604020202020204" pitchFamily="34" charset="0"/>
                  <a:cs typeface="Arial" panose="020B0604020202020204" pitchFamily="34" charset="0"/>
                </a:rPr>
                <a:t>भाइरस</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सर्छ!!</a:t>
              </a:r>
              <a:endParaRPr sz="2400" b="0" dirty="0">
                <a:latin typeface="Arial" panose="020B0604020202020204" pitchFamily="34" charset="0"/>
                <a:cs typeface="Arial" panose="020B0604020202020204" pitchFamily="34" charset="0"/>
              </a:endParaRPr>
            </a:p>
          </p:txBody>
        </p:sp>
        <p:pic>
          <p:nvPicPr>
            <p:cNvPr id="323" name="Image" descr="Image"/>
            <p:cNvPicPr>
              <a:picLocks noChangeAspect="1"/>
            </p:cNvPicPr>
            <p:nvPr/>
          </p:nvPicPr>
          <p:blipFill>
            <a:blip r:embed="rId10"/>
            <a:stretch>
              <a:fillRect/>
            </a:stretch>
          </p:blipFill>
          <p:spPr>
            <a:xfrm>
              <a:off x="20356123" y="3213779"/>
              <a:ext cx="3391901" cy="2312940"/>
            </a:xfrm>
            <a:prstGeom prst="rect">
              <a:avLst/>
            </a:prstGeom>
            <a:ln w="12700" cap="flat">
              <a:noFill/>
              <a:miter lim="400000"/>
            </a:ln>
            <a:effectLst/>
          </p:spPr>
        </p:pic>
      </p:grpSp>
      <p:grpSp>
        <p:nvGrpSpPr>
          <p:cNvPr id="7" name="Group 6">
            <a:extLst>
              <a:ext uri="{FF2B5EF4-FFF2-40B4-BE49-F238E27FC236}">
                <a16:creationId xmlns:a16="http://schemas.microsoft.com/office/drawing/2014/main" id="{40798ED6-BC1B-6F4F-8510-D5022454EFA9}"/>
              </a:ext>
            </a:extLst>
          </p:cNvPr>
          <p:cNvGrpSpPr/>
          <p:nvPr/>
        </p:nvGrpSpPr>
        <p:grpSpPr>
          <a:xfrm>
            <a:off x="4660158" y="5566386"/>
            <a:ext cx="504654" cy="1232943"/>
            <a:chOff x="4660158" y="5566386"/>
            <a:chExt cx="504654" cy="1232943"/>
          </a:xfrm>
        </p:grpSpPr>
        <p:sp>
          <p:nvSpPr>
            <p:cNvPr id="305" name="Arrow 10"/>
            <p:cNvSpPr/>
            <p:nvPr/>
          </p:nvSpPr>
          <p:spPr>
            <a:xfrm>
              <a:off x="4660158"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5" name="Arrow 10"/>
            <p:cNvSpPr/>
            <p:nvPr/>
          </p:nvSpPr>
          <p:spPr>
            <a:xfrm rot="5400000">
              <a:off x="4660158" y="6341809"/>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328" name="Group"/>
          <p:cNvGrpSpPr/>
          <p:nvPr/>
        </p:nvGrpSpPr>
        <p:grpSpPr>
          <a:xfrm>
            <a:off x="23097931" y="13055998"/>
            <a:ext cx="2098870" cy="1540535"/>
            <a:chOff x="0" y="2516"/>
            <a:chExt cx="2098868" cy="1540533"/>
          </a:xfrm>
        </p:grpSpPr>
        <p:sp>
          <p:nvSpPr>
            <p:cNvPr id="326"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07</a:t>
              </a:r>
            </a:p>
          </p:txBody>
        </p:sp>
        <p:pic>
          <p:nvPicPr>
            <p:cNvPr id="327" name="Image" descr="Image"/>
            <p:cNvPicPr>
              <a:picLocks noChangeAspect="1"/>
            </p:cNvPicPr>
            <p:nvPr/>
          </p:nvPicPr>
          <p:blipFill>
            <a:blip r:embed="rId11"/>
            <a:stretch>
              <a:fillRect/>
            </a:stretch>
          </p:blipFill>
          <p:spPr>
            <a:xfrm>
              <a:off x="0" y="2516"/>
              <a:ext cx="554528" cy="541069"/>
            </a:xfrm>
            <a:prstGeom prst="rect">
              <a:avLst/>
            </a:prstGeom>
            <a:ln w="12700" cap="flat">
              <a:noFill/>
              <a:miter lim="400000"/>
            </a:ln>
            <a:effectLst/>
          </p:spPr>
        </p:pic>
      </p:grpSp>
      <p:grpSp>
        <p:nvGrpSpPr>
          <p:cNvPr id="332" name="Group"/>
          <p:cNvGrpSpPr/>
          <p:nvPr/>
        </p:nvGrpSpPr>
        <p:grpSpPr>
          <a:xfrm>
            <a:off x="4084117" y="7062468"/>
            <a:ext cx="4269120" cy="4343314"/>
            <a:chOff x="0" y="0"/>
            <a:chExt cx="4269118" cy="4343313"/>
          </a:xfrm>
        </p:grpSpPr>
        <p:pic>
          <p:nvPicPr>
            <p:cNvPr id="329" name="illustrations-01.png" descr="illustrations-01.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0"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1" name="COVER YOUR FACE…"/>
            <p:cNvSpPr txBox="1"/>
            <p:nvPr/>
          </p:nvSpPr>
          <p:spPr>
            <a:xfrm>
              <a:off x="663002" y="3483630"/>
              <a:ext cx="2943112"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2200"/>
              </a:pPr>
              <a:r>
                <a:rPr lang="hi-IN" sz="2400" b="0" dirty="0">
                  <a:latin typeface="Arial" panose="020B0604020202020204" pitchFamily="34" charset="0"/>
                  <a:cs typeface="Arial" panose="020B0604020202020204" pitchFamily="34" charset="0"/>
                </a:rPr>
                <a:t>हाच्छ्युँ/ खोकी</a:t>
              </a:r>
            </a:p>
            <a:p>
              <a:pPr>
                <a:defRPr sz="2200"/>
              </a:pPr>
              <a:r>
                <a:rPr lang="hi-IN" sz="2400" b="0" dirty="0">
                  <a:latin typeface="Arial" panose="020B0604020202020204" pitchFamily="34" charset="0"/>
                  <a:cs typeface="Arial" panose="020B0604020202020204" pitchFamily="34" charset="0"/>
                </a:rPr>
                <a:t>सङ्क्रमित व्यक्तिद्वारा</a:t>
              </a:r>
              <a:r>
                <a:rPr sz="2400" b="0" dirty="0">
                  <a:latin typeface="Arial" panose="020B0604020202020204" pitchFamily="34" charset="0"/>
                  <a:cs typeface="Arial" panose="020B0604020202020204" pitchFamily="34" charset="0"/>
                </a:rPr>
                <a:t> </a:t>
              </a:r>
            </a:p>
          </p:txBody>
        </p:sp>
      </p:grpSp>
      <p:grpSp>
        <p:nvGrpSpPr>
          <p:cNvPr id="336" name="Group"/>
          <p:cNvGrpSpPr/>
          <p:nvPr/>
        </p:nvGrpSpPr>
        <p:grpSpPr>
          <a:xfrm>
            <a:off x="8762069" y="7101280"/>
            <a:ext cx="4269120" cy="4343314"/>
            <a:chOff x="0" y="0"/>
            <a:chExt cx="4269118" cy="4343313"/>
          </a:xfrm>
        </p:grpSpPr>
        <p:pic>
          <p:nvPicPr>
            <p:cNvPr id="333" name="illustrations-02.png" descr="illustrations-02.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4"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5" name="COVER YOUR FACE…"/>
            <p:cNvSpPr txBox="1"/>
            <p:nvPr/>
          </p:nvSpPr>
          <p:spPr>
            <a:xfrm>
              <a:off x="992419" y="3668296"/>
              <a:ext cx="2284279"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200"/>
              </a:lvl1pPr>
            </a:lstStyle>
            <a:p>
              <a:r>
                <a:rPr lang="hi-IN" sz="2400" b="0" dirty="0">
                  <a:latin typeface="Arial" panose="020B0604020202020204" pitchFamily="34" charset="0"/>
                  <a:cs typeface="Arial" panose="020B0604020202020204" pitchFamily="34" charset="0"/>
                </a:rPr>
                <a:t>सङ्क्रमित थोपाहरू</a:t>
              </a:r>
              <a:endParaRPr sz="2400" b="0" dirty="0">
                <a:latin typeface="Arial" panose="020B0604020202020204" pitchFamily="34" charset="0"/>
                <a:cs typeface="Arial" panose="020B0604020202020204" pitchFamily="34" charset="0"/>
              </a:endParaRPr>
            </a:p>
          </p:txBody>
        </p:sp>
      </p:grpSp>
      <p:sp>
        <p:nvSpPr>
          <p:cNvPr id="337" name="Arrow 10"/>
          <p:cNvSpPr/>
          <p:nvPr/>
        </p:nvSpPr>
        <p:spPr>
          <a:xfrm>
            <a:off x="8303928"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1" name="Group"/>
          <p:cNvGrpSpPr/>
          <p:nvPr/>
        </p:nvGrpSpPr>
        <p:grpSpPr>
          <a:xfrm>
            <a:off x="13376391" y="7097826"/>
            <a:ext cx="4269119" cy="4343315"/>
            <a:chOff x="0" y="0"/>
            <a:chExt cx="4269118" cy="4343314"/>
          </a:xfrm>
        </p:grpSpPr>
        <p:sp>
          <p:nvSpPr>
            <p:cNvPr id="338" name="Rounded Rectangle"/>
            <p:cNvSpPr/>
            <p:nvPr/>
          </p:nvSpPr>
          <p:spPr>
            <a:xfrm>
              <a:off x="0" y="3465203"/>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9" name="INFECTED DROPLETS…"/>
            <p:cNvSpPr txBox="1"/>
            <p:nvPr/>
          </p:nvSpPr>
          <p:spPr>
            <a:xfrm>
              <a:off x="472254" y="3483630"/>
              <a:ext cx="3291300"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200"/>
              </a:pPr>
              <a:r>
                <a:rPr lang="hi-IN" sz="2400" b="0" dirty="0">
                  <a:latin typeface="Arial" panose="020B0604020202020204" pitchFamily="34" charset="0"/>
                  <a:cs typeface="Arial" panose="020B0604020202020204" pitchFamily="34" charset="0"/>
                </a:rPr>
                <a:t>सङ्क्रमित थोपाहरू</a:t>
              </a:r>
            </a:p>
            <a:p>
              <a:pPr>
                <a:defRPr sz="2200"/>
              </a:pPr>
              <a:r>
                <a:rPr lang="hi-IN" sz="2400" b="0" dirty="0">
                  <a:latin typeface="Arial" panose="020B0604020202020204" pitchFamily="34" charset="0"/>
                  <a:cs typeface="Arial" panose="020B0604020202020204" pitchFamily="34" charset="0"/>
                </a:rPr>
                <a:t>तपाईँको हातमा पर्दा</a:t>
              </a:r>
              <a:endParaRPr sz="2400" b="0" dirty="0">
                <a:latin typeface="Arial" panose="020B0604020202020204" pitchFamily="34" charset="0"/>
                <a:cs typeface="Arial" panose="020B0604020202020204" pitchFamily="34" charset="0"/>
              </a:endParaRPr>
            </a:p>
          </p:txBody>
        </p:sp>
        <p:pic>
          <p:nvPicPr>
            <p:cNvPr id="340" name="illustrations-03.png" descr="illustrations-03.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201858" y="0"/>
              <a:ext cx="3779820" cy="3311165"/>
            </a:xfrm>
            <a:prstGeom prst="rect">
              <a:avLst/>
            </a:prstGeom>
            <a:ln w="12700" cap="flat">
              <a:noFill/>
              <a:miter lim="400000"/>
            </a:ln>
            <a:effectLst/>
          </p:spPr>
        </p:pic>
      </p:grpSp>
      <p:sp>
        <p:nvSpPr>
          <p:cNvPr id="342" name="Arrow 10"/>
          <p:cNvSpPr/>
          <p:nvPr/>
        </p:nvSpPr>
        <p:spPr>
          <a:xfrm>
            <a:off x="12930077"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6" name="Group"/>
          <p:cNvGrpSpPr/>
          <p:nvPr/>
        </p:nvGrpSpPr>
        <p:grpSpPr>
          <a:xfrm>
            <a:off x="17990712" y="7135803"/>
            <a:ext cx="4269120" cy="4269979"/>
            <a:chOff x="0" y="0"/>
            <a:chExt cx="4269118" cy="4269978"/>
          </a:xfrm>
        </p:grpSpPr>
        <p:sp>
          <p:nvSpPr>
            <p:cNvPr id="343" name="Rounded Rectangle"/>
            <p:cNvSpPr/>
            <p:nvPr/>
          </p:nvSpPr>
          <p:spPr>
            <a:xfrm>
              <a:off x="0" y="3391867"/>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44" name="VIRUS…"/>
            <p:cNvSpPr txBox="1"/>
            <p:nvPr/>
          </p:nvSpPr>
          <p:spPr>
            <a:xfrm>
              <a:off x="1320186" y="3591317"/>
              <a:ext cx="1663916"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2200"/>
              </a:pPr>
              <a:r>
                <a:rPr lang="hi-IN" sz="2400" b="0" dirty="0">
                  <a:latin typeface="Arial" panose="020B0604020202020204" pitchFamily="34" charset="0"/>
                  <a:cs typeface="Arial" panose="020B0604020202020204" pitchFamily="34" charset="0"/>
                </a:rPr>
                <a:t>भाइरस</a:t>
              </a:r>
              <a:r>
                <a:rPr lang="en-US" sz="2400" b="0" dirty="0">
                  <a:latin typeface="Arial" panose="020B0604020202020204" pitchFamily="34" charset="0"/>
                  <a:cs typeface="Arial" panose="020B0604020202020204" pitchFamily="34" charset="0"/>
                </a:rPr>
                <a:t> </a:t>
              </a:r>
              <a:r>
                <a:rPr lang="hi-IN" sz="2400" b="0" dirty="0">
                  <a:latin typeface="Arial" panose="020B0604020202020204" pitchFamily="34" charset="0"/>
                  <a:cs typeface="Arial" panose="020B0604020202020204" pitchFamily="34" charset="0"/>
                </a:rPr>
                <a:t>सर्छ!!</a:t>
              </a:r>
              <a:endParaRPr sz="2400" b="0" dirty="0">
                <a:latin typeface="Arial" panose="020B0604020202020204" pitchFamily="34" charset="0"/>
                <a:cs typeface="Arial" panose="020B0604020202020204" pitchFamily="34" charset="0"/>
              </a:endParaRPr>
            </a:p>
          </p:txBody>
        </p:sp>
        <p:pic>
          <p:nvPicPr>
            <p:cNvPr id="345" name="illustrations-04.png" descr="illustrations-04.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244639" y="0"/>
              <a:ext cx="3779819" cy="3311165"/>
            </a:xfrm>
            <a:prstGeom prst="rect">
              <a:avLst/>
            </a:prstGeom>
            <a:ln w="12700" cap="flat">
              <a:noFill/>
              <a:miter lim="400000"/>
            </a:ln>
            <a:effectLst/>
          </p:spPr>
        </p:pic>
      </p:grpSp>
      <p:sp>
        <p:nvSpPr>
          <p:cNvPr id="347" name="Arrow 10"/>
          <p:cNvSpPr/>
          <p:nvPr/>
        </p:nvSpPr>
        <p:spPr>
          <a:xfrm>
            <a:off x="17544394"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03FA767-A23F-BE47-822A-B81E6F426623}"/>
              </a:ext>
            </a:extLst>
          </p:cNvPr>
          <p:cNvGrpSpPr/>
          <p:nvPr/>
        </p:nvGrpSpPr>
        <p:grpSpPr>
          <a:xfrm>
            <a:off x="5358484" y="2541297"/>
            <a:ext cx="4269120" cy="3689278"/>
            <a:chOff x="5358484" y="2541297"/>
            <a:chExt cx="4269120" cy="3689278"/>
          </a:xfrm>
        </p:grpSpPr>
        <p:sp>
          <p:nvSpPr>
            <p:cNvPr id="307" name="Rounded Rectangle"/>
            <p:cNvSpPr/>
            <p:nvPr/>
          </p:nvSpPr>
          <p:spPr>
            <a:xfrm>
              <a:off x="535848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8" name="COVER YOUR FACE…"/>
            <p:cNvSpPr txBox="1"/>
            <p:nvPr/>
          </p:nvSpPr>
          <p:spPr>
            <a:xfrm>
              <a:off x="6350903" y="5555558"/>
              <a:ext cx="2284280"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200"/>
              </a:lvl1pPr>
            </a:lstStyle>
            <a:p>
              <a:r>
                <a:rPr lang="hi-IN" sz="2400" b="0" dirty="0">
                  <a:latin typeface="Arial" panose="020B0604020202020204" pitchFamily="34" charset="0"/>
                  <a:cs typeface="Arial" panose="020B0604020202020204" pitchFamily="34" charset="0"/>
                </a:rPr>
                <a:t>सङ्क्रमित थोपाहरू</a:t>
              </a:r>
              <a:endParaRPr sz="2400"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6BF2446-3297-154E-8F8D-C6C86AD50654}"/>
                </a:ext>
              </a:extLst>
            </p:cNvPr>
            <p:cNvGrpSpPr/>
            <p:nvPr/>
          </p:nvGrpSpPr>
          <p:grpSpPr>
            <a:xfrm>
              <a:off x="5723947" y="2541297"/>
              <a:ext cx="3122561" cy="2709430"/>
              <a:chOff x="5723947" y="2541297"/>
              <a:chExt cx="3122561" cy="2709430"/>
            </a:xfrm>
          </p:grpSpPr>
          <p:pic>
            <p:nvPicPr>
              <p:cNvPr id="64" name="Image" descr="Image">
                <a:extLst>
                  <a:ext uri="{FF2B5EF4-FFF2-40B4-BE49-F238E27FC236}">
                    <a16:creationId xmlns:a16="http://schemas.microsoft.com/office/drawing/2014/main" id="{36CF96F9-1FF7-9343-A2E9-11DC53DBFD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216143" y="2541297"/>
                <a:ext cx="749266" cy="731078"/>
              </a:xfrm>
              <a:prstGeom prst="rect">
                <a:avLst/>
              </a:prstGeom>
              <a:ln w="12700" cap="flat">
                <a:noFill/>
                <a:miter lim="400000"/>
              </a:ln>
              <a:effectLst>
                <a:outerShdw dist="25400" dir="5400000" rotWithShape="0">
                  <a:srgbClr val="000000"/>
                </a:outerShdw>
              </a:effectLst>
            </p:spPr>
          </p:pic>
          <p:grpSp>
            <p:nvGrpSpPr>
              <p:cNvPr id="2" name="Group 1">
                <a:extLst>
                  <a:ext uri="{FF2B5EF4-FFF2-40B4-BE49-F238E27FC236}">
                    <a16:creationId xmlns:a16="http://schemas.microsoft.com/office/drawing/2014/main" id="{7E0039CC-613A-454C-AE51-6C670F162726}"/>
                  </a:ext>
                </a:extLst>
              </p:cNvPr>
              <p:cNvGrpSpPr/>
              <p:nvPr/>
            </p:nvGrpSpPr>
            <p:grpSpPr>
              <a:xfrm>
                <a:off x="5723947" y="2743217"/>
                <a:ext cx="3122561" cy="2507510"/>
                <a:chOff x="5723947" y="2743217"/>
                <a:chExt cx="3122561" cy="2507510"/>
              </a:xfrm>
            </p:grpSpPr>
            <p:pic>
              <p:nvPicPr>
                <p:cNvPr id="57" name="Image" descr="Image">
                  <a:extLst>
                    <a:ext uri="{FF2B5EF4-FFF2-40B4-BE49-F238E27FC236}">
                      <a16:creationId xmlns:a16="http://schemas.microsoft.com/office/drawing/2014/main" id="{87F4488B-3D0C-0646-B1CE-69DCF90A6DA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723947" y="2743217"/>
                  <a:ext cx="989458" cy="965440"/>
                </a:xfrm>
                <a:prstGeom prst="rect">
                  <a:avLst/>
                </a:prstGeom>
                <a:ln w="12700" cap="flat">
                  <a:noFill/>
                  <a:miter lim="400000"/>
                </a:ln>
                <a:effectLst>
                  <a:outerShdw dist="25400" dir="5400000" rotWithShape="0">
                    <a:srgbClr val="000000"/>
                  </a:outerShdw>
                </a:effectLst>
              </p:spPr>
            </p:pic>
            <p:pic>
              <p:nvPicPr>
                <p:cNvPr id="58" name="Image" descr="Image">
                  <a:extLst>
                    <a:ext uri="{FF2B5EF4-FFF2-40B4-BE49-F238E27FC236}">
                      <a16:creationId xmlns:a16="http://schemas.microsoft.com/office/drawing/2014/main" id="{4EF190C4-DE6F-BE4A-8C76-7E858A28D6B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40858" y="3225937"/>
                  <a:ext cx="560207" cy="546609"/>
                </a:xfrm>
                <a:prstGeom prst="rect">
                  <a:avLst/>
                </a:prstGeom>
                <a:ln w="12700" cap="flat">
                  <a:noFill/>
                  <a:miter lim="400000"/>
                </a:ln>
                <a:effectLst>
                  <a:outerShdw dist="25400" dir="5400000" rotWithShape="0">
                    <a:srgbClr val="000000"/>
                  </a:outerShdw>
                </a:effectLst>
              </p:spPr>
            </p:pic>
            <p:pic>
              <p:nvPicPr>
                <p:cNvPr id="59" name="Image" descr="Image">
                  <a:extLst>
                    <a:ext uri="{FF2B5EF4-FFF2-40B4-BE49-F238E27FC236}">
                      <a16:creationId xmlns:a16="http://schemas.microsoft.com/office/drawing/2014/main" id="{21159B5B-4CAF-B04A-9959-9A35E4AE3B8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02248" y="3779412"/>
                  <a:ext cx="560207" cy="546609"/>
                </a:xfrm>
                <a:prstGeom prst="rect">
                  <a:avLst/>
                </a:prstGeom>
                <a:ln w="12700" cap="flat">
                  <a:noFill/>
                  <a:miter lim="400000"/>
                </a:ln>
                <a:effectLst>
                  <a:outerShdw dist="25400" dir="5400000" rotWithShape="0">
                    <a:srgbClr val="000000"/>
                  </a:outerShdw>
                </a:effectLst>
              </p:spPr>
            </p:pic>
            <p:pic>
              <p:nvPicPr>
                <p:cNvPr id="60" name="Image" descr="Image">
                  <a:extLst>
                    <a:ext uri="{FF2B5EF4-FFF2-40B4-BE49-F238E27FC236}">
                      <a16:creationId xmlns:a16="http://schemas.microsoft.com/office/drawing/2014/main" id="{7D252CAF-08DE-D540-9ED0-0972A8EFACB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63623" y="3861693"/>
                  <a:ext cx="560207" cy="546609"/>
                </a:xfrm>
                <a:prstGeom prst="rect">
                  <a:avLst/>
                </a:prstGeom>
                <a:ln w="12700" cap="flat">
                  <a:noFill/>
                  <a:miter lim="400000"/>
                </a:ln>
                <a:effectLst>
                  <a:outerShdw dist="25400" dir="5400000" rotWithShape="0">
                    <a:srgbClr val="000000"/>
                  </a:outerShdw>
                </a:effectLst>
              </p:spPr>
            </p:pic>
            <p:pic>
              <p:nvPicPr>
                <p:cNvPr id="61" name="Image" descr="Image">
                  <a:extLst>
                    <a:ext uri="{FF2B5EF4-FFF2-40B4-BE49-F238E27FC236}">
                      <a16:creationId xmlns:a16="http://schemas.microsoft.com/office/drawing/2014/main" id="{DFFCF196-A2B9-B345-AF2C-4F4EB2DDE7E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45365" y="3366565"/>
                  <a:ext cx="989458" cy="965440"/>
                </a:xfrm>
                <a:prstGeom prst="rect">
                  <a:avLst/>
                </a:prstGeom>
                <a:ln w="12700" cap="flat">
                  <a:noFill/>
                  <a:miter lim="400000"/>
                </a:ln>
                <a:effectLst>
                  <a:outerShdw dist="25400" dir="5400000" rotWithShape="0">
                    <a:srgbClr val="000000"/>
                  </a:outerShdw>
                </a:effectLst>
              </p:spPr>
            </p:pic>
            <p:pic>
              <p:nvPicPr>
                <p:cNvPr id="62" name="Image" descr="Image">
                  <a:extLst>
                    <a:ext uri="{FF2B5EF4-FFF2-40B4-BE49-F238E27FC236}">
                      <a16:creationId xmlns:a16="http://schemas.microsoft.com/office/drawing/2014/main" id="{6030F9AB-EAD1-3A4D-B554-418C57362A1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36358" y="4360883"/>
                  <a:ext cx="749266" cy="731078"/>
                </a:xfrm>
                <a:prstGeom prst="rect">
                  <a:avLst/>
                </a:prstGeom>
                <a:ln w="12700" cap="flat">
                  <a:noFill/>
                  <a:miter lim="400000"/>
                </a:ln>
                <a:effectLst>
                  <a:outerShdw dist="25400" dir="5400000" rotWithShape="0">
                    <a:srgbClr val="000000"/>
                  </a:outerShdw>
                </a:effectLst>
              </p:spPr>
            </p:pic>
            <p:pic>
              <p:nvPicPr>
                <p:cNvPr id="63" name="Image" descr="Image">
                  <a:extLst>
                    <a:ext uri="{FF2B5EF4-FFF2-40B4-BE49-F238E27FC236}">
                      <a16:creationId xmlns:a16="http://schemas.microsoft.com/office/drawing/2014/main" id="{D369BE12-DF02-1748-B776-E1F313FF684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17729" y="4285287"/>
                  <a:ext cx="989458" cy="965440"/>
                </a:xfrm>
                <a:prstGeom prst="rect">
                  <a:avLst/>
                </a:prstGeom>
                <a:ln w="12700" cap="flat">
                  <a:noFill/>
                  <a:miter lim="400000"/>
                </a:ln>
                <a:effectLst>
                  <a:outerShdw dist="25400" dir="5400000" rotWithShape="0">
                    <a:srgbClr val="000000"/>
                  </a:outerShdw>
                </a:effectLst>
              </p:spPr>
            </p:pic>
            <p:pic>
              <p:nvPicPr>
                <p:cNvPr id="65" name="Image" descr="Image">
                  <a:extLst>
                    <a:ext uri="{FF2B5EF4-FFF2-40B4-BE49-F238E27FC236}">
                      <a16:creationId xmlns:a16="http://schemas.microsoft.com/office/drawing/2014/main" id="{7F45B929-55A0-B843-ACB7-412594F54E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068304" y="2848956"/>
                  <a:ext cx="662362" cy="646284"/>
                </a:xfrm>
                <a:prstGeom prst="rect">
                  <a:avLst/>
                </a:prstGeom>
                <a:ln w="12700" cap="flat">
                  <a:noFill/>
                  <a:miter lim="400000"/>
                </a:ln>
                <a:effectLst>
                  <a:outerShdw dist="25400" dir="5400000" rotWithShape="0">
                    <a:srgbClr val="000000"/>
                  </a:outerShdw>
                </a:effectLst>
              </p:spPr>
            </p:pic>
            <p:pic>
              <p:nvPicPr>
                <p:cNvPr id="66" name="Image" descr="Image">
                  <a:extLst>
                    <a:ext uri="{FF2B5EF4-FFF2-40B4-BE49-F238E27FC236}">
                      <a16:creationId xmlns:a16="http://schemas.microsoft.com/office/drawing/2014/main" id="{BFB6243C-C519-B84B-98A7-A3BE91BAC4F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184146" y="4025270"/>
                  <a:ext cx="662362" cy="646284"/>
                </a:xfrm>
                <a:prstGeom prst="rect">
                  <a:avLst/>
                </a:prstGeom>
                <a:ln w="12700" cap="flat">
                  <a:noFill/>
                  <a:miter lim="400000"/>
                </a:ln>
                <a:effectLst>
                  <a:outerShdw dist="25400" dir="5400000" rotWithShape="0">
                    <a:srgbClr val="000000"/>
                  </a:outerShdw>
                </a:effectLst>
              </p:spPr>
            </p:pic>
          </p:gr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1000"/>
                                        <p:tgtEl>
                                          <p:spTgt spid="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32"/>
                                        </p:tgtEl>
                                        <p:attrNameLst>
                                          <p:attrName>style.visibility</p:attrName>
                                        </p:attrNameLst>
                                      </p:cBhvr>
                                      <p:to>
                                        <p:strVal val="visible"/>
                                      </p:to>
                                    </p:set>
                                    <p:animEffect transition="in" filter="fade">
                                      <p:cBhvr>
                                        <p:cTn id="25" dur="2000"/>
                                        <p:tgtEl>
                                          <p:spTgt spid="3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0"/>
                                        </p:tgtEl>
                                        <p:attrNameLst>
                                          <p:attrName>style.visibility</p:attrName>
                                        </p:attrNameLst>
                                      </p:cBhvr>
                                      <p:to>
                                        <p:strVal val="visible"/>
                                      </p:to>
                                    </p:set>
                                    <p:animEffect transition="in" filter="fade">
                                      <p:cBhvr>
                                        <p:cTn id="30" dur="500"/>
                                        <p:tgtEl>
                                          <p:spTgt spid="3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7"/>
                                        </p:tgtEl>
                                        <p:attrNameLst>
                                          <p:attrName>style.visibility</p:attrName>
                                        </p:attrNameLst>
                                      </p:cBhvr>
                                      <p:to>
                                        <p:strVal val="visible"/>
                                      </p:to>
                                    </p:set>
                                    <p:animEffect transition="in" filter="fade">
                                      <p:cBhvr>
                                        <p:cTn id="33" dur="500"/>
                                        <p:tgtEl>
                                          <p:spTgt spid="3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4"/>
                                        </p:tgtEl>
                                        <p:attrNameLst>
                                          <p:attrName>style.visibility</p:attrName>
                                        </p:attrNameLst>
                                      </p:cBhvr>
                                      <p:to>
                                        <p:strVal val="visible"/>
                                      </p:to>
                                    </p:set>
                                    <p:animEffect transition="in" filter="fade">
                                      <p:cBhvr>
                                        <p:cTn id="38" dur="1000"/>
                                        <p:tgtEl>
                                          <p:spTgt spid="314"/>
                                        </p:tgtEl>
                                      </p:cBhvr>
                                    </p:animEffect>
                                  </p:childTnLst>
                                </p:cTn>
                              </p:par>
                              <p:par>
                                <p:cTn id="39" presetID="10" presetClass="entr" presetSubtype="0" fill="hold" nodeType="withEffect">
                                  <p:stCondLst>
                                    <p:cond delay="0"/>
                                  </p:stCondLst>
                                  <p:childTnLst>
                                    <p:set>
                                      <p:cBhvr>
                                        <p:cTn id="40" dur="1" fill="hold">
                                          <p:stCondLst>
                                            <p:cond delay="0"/>
                                          </p:stCondLst>
                                        </p:cTn>
                                        <p:tgtEl>
                                          <p:spTgt spid="336"/>
                                        </p:tgtEl>
                                        <p:attrNameLst>
                                          <p:attrName>style.visibility</p:attrName>
                                        </p:attrNameLst>
                                      </p:cBhvr>
                                      <p:to>
                                        <p:strVal val="visible"/>
                                      </p:to>
                                    </p:set>
                                    <p:animEffect transition="in" filter="fade">
                                      <p:cBhvr>
                                        <p:cTn id="41" dur="1000"/>
                                        <p:tgtEl>
                                          <p:spTgt spid="3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5"/>
                                        </p:tgtEl>
                                        <p:attrNameLst>
                                          <p:attrName>style.visibility</p:attrName>
                                        </p:attrNameLst>
                                      </p:cBhvr>
                                      <p:to>
                                        <p:strVal val="visible"/>
                                      </p:to>
                                    </p:set>
                                    <p:animEffect transition="in" filter="fade">
                                      <p:cBhvr>
                                        <p:cTn id="46" dur="500"/>
                                        <p:tgtEl>
                                          <p:spTgt spid="3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2"/>
                                        </p:tgtEl>
                                        <p:attrNameLst>
                                          <p:attrName>style.visibility</p:attrName>
                                        </p:attrNameLst>
                                      </p:cBhvr>
                                      <p:to>
                                        <p:strVal val="visible"/>
                                      </p:to>
                                    </p:set>
                                    <p:animEffect transition="in" filter="fade">
                                      <p:cBhvr>
                                        <p:cTn id="49" dur="500"/>
                                        <p:tgtEl>
                                          <p:spTgt spid="3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0"/>
                                        </p:tgtEl>
                                        <p:attrNameLst>
                                          <p:attrName>style.visibility</p:attrName>
                                        </p:attrNameLst>
                                      </p:cBhvr>
                                      <p:to>
                                        <p:strVal val="visible"/>
                                      </p:to>
                                    </p:set>
                                    <p:animEffect transition="in" filter="fade">
                                      <p:cBhvr>
                                        <p:cTn id="54" dur="1000"/>
                                        <p:tgtEl>
                                          <p:spTgt spid="320"/>
                                        </p:tgtEl>
                                      </p:cBhvr>
                                    </p:animEffect>
                                  </p:childTnLst>
                                </p:cTn>
                              </p:par>
                              <p:par>
                                <p:cTn id="55" presetID="10" presetClass="entr" presetSubtype="0" fill="hold" nodeType="withEffect">
                                  <p:stCondLst>
                                    <p:cond delay="0"/>
                                  </p:stCondLst>
                                  <p:childTnLst>
                                    <p:set>
                                      <p:cBhvr>
                                        <p:cTn id="56" dur="1" fill="hold">
                                          <p:stCondLst>
                                            <p:cond delay="0"/>
                                          </p:stCondLst>
                                        </p:cTn>
                                        <p:tgtEl>
                                          <p:spTgt spid="341"/>
                                        </p:tgtEl>
                                        <p:attrNameLst>
                                          <p:attrName>style.visibility</p:attrName>
                                        </p:attrNameLst>
                                      </p:cBhvr>
                                      <p:to>
                                        <p:strVal val="visible"/>
                                      </p:to>
                                    </p:set>
                                    <p:animEffect transition="in" filter="fade">
                                      <p:cBhvr>
                                        <p:cTn id="57" dur="1000"/>
                                        <p:tgtEl>
                                          <p:spTgt spid="3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6"/>
                                        </p:tgtEl>
                                        <p:attrNameLst>
                                          <p:attrName>style.visibility</p:attrName>
                                        </p:attrNameLst>
                                      </p:cBhvr>
                                      <p:to>
                                        <p:strVal val="visible"/>
                                      </p:to>
                                    </p:set>
                                    <p:animEffect transition="in" filter="fade">
                                      <p:cBhvr>
                                        <p:cTn id="62" dur="500"/>
                                        <p:tgtEl>
                                          <p:spTgt spid="3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7"/>
                                        </p:tgtEl>
                                        <p:attrNameLst>
                                          <p:attrName>style.visibility</p:attrName>
                                        </p:attrNameLst>
                                      </p:cBhvr>
                                      <p:to>
                                        <p:strVal val="visible"/>
                                      </p:to>
                                    </p:set>
                                    <p:animEffect transition="in" filter="fade">
                                      <p:cBhvr>
                                        <p:cTn id="65" dur="500"/>
                                        <p:tgtEl>
                                          <p:spTgt spid="3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346"/>
                                        </p:tgtEl>
                                        <p:attrNameLst>
                                          <p:attrName>style.visibility</p:attrName>
                                        </p:attrNameLst>
                                      </p:cBhvr>
                                      <p:to>
                                        <p:strVal val="visible"/>
                                      </p:to>
                                    </p:set>
                                    <p:animEffect transition="in" filter="fade">
                                      <p:cBhvr>
                                        <p:cTn id="73"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5" grpId="0" animBg="1"/>
      <p:bldP spid="316" grpId="0" animBg="1"/>
      <p:bldP spid="337" grpId="0" animBg="1"/>
      <p:bldP spid="342" grpId="0" animBg="1"/>
      <p:bldP spid="3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p:cNvGrpSpPr/>
          <p:nvPr/>
        </p:nvGrpSpPr>
        <p:grpSpPr>
          <a:xfrm>
            <a:off x="300010" y="12315300"/>
            <a:ext cx="4601210" cy="995767"/>
            <a:chOff x="0" y="0"/>
            <a:chExt cx="4601208" cy="995765"/>
          </a:xfrm>
        </p:grpSpPr>
        <p:pic>
          <p:nvPicPr>
            <p:cNvPr id="34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5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5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5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5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57" name="Group"/>
          <p:cNvGrpSpPr/>
          <p:nvPr/>
        </p:nvGrpSpPr>
        <p:grpSpPr>
          <a:xfrm>
            <a:off x="23097931" y="13055998"/>
            <a:ext cx="2098870" cy="1540535"/>
            <a:chOff x="0" y="2516"/>
            <a:chExt cx="2098868" cy="1540533"/>
          </a:xfrm>
        </p:grpSpPr>
        <p:sp>
          <p:nvSpPr>
            <p:cNvPr id="355" name="07"/>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8</a:t>
              </a:r>
              <a:endParaRPr dirty="0">
                <a:latin typeface="Arial" panose="020B0604020202020204" pitchFamily="34" charset="0"/>
                <a:cs typeface="Arial" panose="020B0604020202020204" pitchFamily="34" charset="0"/>
              </a:endParaRPr>
            </a:p>
          </p:txBody>
        </p:sp>
        <p:pic>
          <p:nvPicPr>
            <p:cNvPr id="356"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62" name="Group"/>
          <p:cNvGrpSpPr/>
          <p:nvPr/>
        </p:nvGrpSpPr>
        <p:grpSpPr>
          <a:xfrm>
            <a:off x="8448180" y="219313"/>
            <a:ext cx="7578999" cy="2125425"/>
            <a:chOff x="0" y="0"/>
            <a:chExt cx="7578998" cy="2125423"/>
          </a:xfrm>
        </p:grpSpPr>
        <p:sp>
          <p:nvSpPr>
            <p:cNvPr id="358" name="Rounded Rectangle"/>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1847331" y="1297966"/>
              <a:ext cx="3884332" cy="71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a:defRPr sz="3200" spc="96"/>
              </a:lvl1pPr>
            </a:lstStyle>
            <a:p>
              <a:r>
                <a:rPr lang="hi-IN" sz="4000" b="0" dirty="0">
                  <a:latin typeface="Arial" panose="020B0604020202020204" pitchFamily="34" charset="0"/>
                  <a:cs typeface="Arial" panose="020B0604020202020204" pitchFamily="34" charset="0"/>
                </a:rPr>
                <a:t>रोकथाम - के गर्ने?</a:t>
              </a:r>
              <a:endParaRPr sz="4000" b="0" dirty="0">
                <a:latin typeface="Arial" panose="020B0604020202020204" pitchFamily="34" charset="0"/>
                <a:cs typeface="Arial" panose="020B0604020202020204" pitchFamily="34" charset="0"/>
              </a:endParaRPr>
            </a:p>
          </p:txBody>
        </p:sp>
        <p:sp>
          <p:nvSpPr>
            <p:cNvPr id="360" name="Rounded Rectangle"/>
            <p:cNvSpPr/>
            <p:nvPr/>
          </p:nvSpPr>
          <p:spPr>
            <a:xfrm>
              <a:off x="470417" y="0"/>
              <a:ext cx="6638163"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61" name="WHAT ARE WE GOING TO LEARN?"/>
            <p:cNvSpPr txBox="1"/>
            <p:nvPr/>
          </p:nvSpPr>
          <p:spPr>
            <a:xfrm>
              <a:off x="1743264" y="212966"/>
              <a:ext cx="4092465"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हातको स्वच्छता</a:t>
              </a:r>
              <a:endParaRPr b="0" dirty="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587361" y="4473218"/>
            <a:ext cx="20094997" cy="3711189"/>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2380702" y="8111756"/>
              <a:ext cx="3989874" cy="1703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5000">
                  <a:solidFill>
                    <a:srgbClr val="228B22"/>
                  </a:solidFill>
                </a:defRPr>
              </a:lvl1pPr>
            </a:lstStyle>
            <a:p>
              <a:r>
                <a:rPr lang="hi-IN" sz="10400" b="0" dirty="0">
                  <a:solidFill>
                    <a:sysClr val="windowText" lastClr="000000"/>
                  </a:solidFill>
                  <a:latin typeface="Arial" panose="020B0604020202020204" pitchFamily="34" charset="0"/>
                  <a:cs typeface="Arial" panose="020B0604020202020204" pitchFamily="34" charset="0"/>
                </a:rPr>
                <a:t>गर्नुहोस्</a:t>
              </a:r>
              <a:endParaRPr sz="10400" b="0" dirty="0">
                <a:solidFill>
                  <a:sysClr val="windowText" lastClr="000000"/>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050188"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71" name="DON’T"/>
            <p:cNvSpPr txBox="1"/>
            <p:nvPr/>
          </p:nvSpPr>
          <p:spPr>
            <a:xfrm>
              <a:off x="1897531" y="9134695"/>
              <a:ext cx="5860579" cy="2026196"/>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r>
                <a:rPr lang="hi-IN" sz="12500" b="0" dirty="0">
                  <a:solidFill>
                    <a:sysClr val="windowText" lastClr="000000"/>
                  </a:solidFill>
                  <a:latin typeface="Arial" panose="020B0604020202020204" pitchFamily="34" charset="0"/>
                  <a:cs typeface="Arial" panose="020B0604020202020204" pitchFamily="34" charset="0"/>
                </a:rPr>
                <a:t>नगर्नुहोस्</a:t>
              </a:r>
              <a:endParaRPr sz="12500" b="0" dirty="0">
                <a:solidFill>
                  <a:sysClr val="windowText" lastClr="000000"/>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604931" y="2724153"/>
            <a:ext cx="2149300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hi-IN" sz="3200" b="0" dirty="0">
                <a:solidFill>
                  <a:schemeClr val="bg1"/>
                </a:solidFill>
                <a:latin typeface="Arial" panose="020B0604020202020204" pitchFamily="34" charset="0"/>
                <a:cs typeface="Arial" panose="020B0604020202020204" pitchFamily="34" charset="0"/>
              </a:rPr>
              <a:t>हातको स्वच्छता आफ्नो हात सफा गर्ने तरिका हो जसले</a:t>
            </a:r>
            <a:r>
              <a:rPr lang="en-US" sz="3200" b="0" dirty="0">
                <a:solidFill>
                  <a:schemeClr val="bg1"/>
                </a:solidFill>
                <a:latin typeface="Arial" panose="020B0604020202020204" pitchFamily="34" charset="0"/>
                <a:cs typeface="Arial" panose="020B0604020202020204" pitchFamily="34" charset="0"/>
              </a:rPr>
              <a:t> </a:t>
            </a:r>
            <a:r>
              <a:rPr lang="hi-IN" sz="3200" b="0" dirty="0">
                <a:solidFill>
                  <a:schemeClr val="bg1"/>
                </a:solidFill>
                <a:latin typeface="Arial" panose="020B0604020202020204" pitchFamily="34" charset="0"/>
                <a:cs typeface="Arial" panose="020B0604020202020204" pitchFamily="34" charset="0"/>
              </a:rPr>
              <a:t>हातका सम्भावित प्याथोजेनहरू (हानिकारक</a:t>
            </a:r>
            <a:r>
              <a:rPr lang="en-US" sz="3200" b="0" dirty="0">
                <a:solidFill>
                  <a:schemeClr val="bg1"/>
                </a:solidFill>
                <a:latin typeface="Arial" panose="020B0604020202020204" pitchFamily="34" charset="0"/>
                <a:cs typeface="Arial" panose="020B0604020202020204" pitchFamily="34" charset="0"/>
              </a:rPr>
              <a:t> </a:t>
            </a:r>
            <a:r>
              <a:rPr lang="hi-IN" sz="3200" b="0" dirty="0">
                <a:solidFill>
                  <a:schemeClr val="bg1"/>
                </a:solidFill>
                <a:latin typeface="Arial" panose="020B0604020202020204" pitchFamily="34" charset="0"/>
                <a:cs typeface="Arial" panose="020B0604020202020204" pitchFamily="34" charset="0"/>
              </a:rPr>
              <a:t>रोगाणुहरू) लाई उल्लेखनीय रूपमा कम गर्दछ। हात</a:t>
            </a:r>
            <a:r>
              <a:rPr lang="en-US" sz="3200" b="0" dirty="0">
                <a:solidFill>
                  <a:schemeClr val="bg1"/>
                </a:solidFill>
                <a:latin typeface="Arial" panose="020B0604020202020204" pitchFamily="34" charset="0"/>
                <a:cs typeface="Arial" panose="020B0604020202020204" pitchFamily="34" charset="0"/>
              </a:rPr>
              <a:t> </a:t>
            </a:r>
            <a:r>
              <a:rPr lang="hi-IN" sz="3200" b="0" dirty="0">
                <a:solidFill>
                  <a:schemeClr val="bg1"/>
                </a:solidFill>
                <a:latin typeface="Arial" panose="020B0604020202020204" pitchFamily="34" charset="0"/>
                <a:cs typeface="Arial" panose="020B0604020202020204" pitchFamily="34" charset="0"/>
              </a:rPr>
              <a:t>स्वच्छताको प्रक्रियामा साबुन र पानीले कम्तीमा 40</a:t>
            </a:r>
            <a:r>
              <a:rPr lang="en-US" sz="3200" b="0" dirty="0">
                <a:solidFill>
                  <a:schemeClr val="bg1"/>
                </a:solidFill>
                <a:latin typeface="Arial" panose="020B0604020202020204" pitchFamily="34" charset="0"/>
                <a:cs typeface="Arial" panose="020B0604020202020204" pitchFamily="34" charset="0"/>
              </a:rPr>
              <a:t> </a:t>
            </a:r>
            <a:r>
              <a:rPr lang="hi-IN" sz="3200" b="0" dirty="0">
                <a:solidFill>
                  <a:schemeClr val="bg1"/>
                </a:solidFill>
                <a:latin typeface="Arial" panose="020B0604020202020204" pitchFamily="34" charset="0"/>
                <a:cs typeface="Arial" panose="020B0604020202020204" pitchFamily="34" charset="0"/>
              </a:rPr>
              <a:t>सेकेन्डसम्म हात धुने वा अल्कोहल-आधारित ह्यान्ड</a:t>
            </a:r>
            <a:r>
              <a:rPr lang="en-US" sz="3200" b="0" dirty="0">
                <a:solidFill>
                  <a:schemeClr val="bg1"/>
                </a:solidFill>
                <a:latin typeface="Arial" panose="020B0604020202020204" pitchFamily="34" charset="0"/>
                <a:cs typeface="Arial" panose="020B0604020202020204" pitchFamily="34" charset="0"/>
              </a:rPr>
              <a:t> </a:t>
            </a:r>
            <a:r>
              <a:rPr lang="hi-IN" sz="3200" b="0" dirty="0">
                <a:solidFill>
                  <a:schemeClr val="bg1"/>
                </a:solidFill>
                <a:latin typeface="Arial" panose="020B0604020202020204" pitchFamily="34" charset="0"/>
                <a:cs typeface="Arial" panose="020B0604020202020204" pitchFamily="34" charset="0"/>
              </a:rPr>
              <a:t>रबको प्रयोग गर्ने पर्छन्</a:t>
            </a:r>
            <a:endParaRPr kumimoji="0" lang="en-US" sz="3000" b="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pic>
        <p:nvPicPr>
          <p:cNvPr id="365"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37029" y="5394132"/>
            <a:ext cx="5235047" cy="1463868"/>
          </a:xfrm>
          <a:prstGeom prst="rect">
            <a:avLst/>
          </a:prstGeom>
          <a:ln w="12700" cap="flat">
            <a:noFill/>
            <a:miter lim="400000"/>
          </a:ln>
          <a:effectLst>
            <a:outerShdw blurRad="63500" dist="25400" dir="5400000" rotWithShape="0">
              <a:srgbClr val="000000">
                <a:alpha val="50000"/>
              </a:srgbClr>
            </a:outerShdw>
          </a:effectLst>
        </p:spPr>
      </p:pic>
      <p:pic>
        <p:nvPicPr>
          <p:cNvPr id="37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79180" y="9342783"/>
            <a:ext cx="5606073" cy="1724898"/>
          </a:xfrm>
          <a:prstGeom prst="rect">
            <a:avLst/>
          </a:prstGeom>
          <a:ln w="12700" cap="flat">
            <a:noFill/>
            <a:miter lim="400000"/>
          </a:ln>
          <a:effectLst/>
        </p:spPr>
      </p:pic>
      <p:sp>
        <p:nvSpPr>
          <p:cNvPr id="27" name="touch your eyes, nose, and mouth with unwashed hands.…">
            <a:extLst>
              <a:ext uri="{FF2B5EF4-FFF2-40B4-BE49-F238E27FC236}">
                <a16:creationId xmlns:a16="http://schemas.microsoft.com/office/drawing/2014/main" id="{DC73DA54-985C-5A44-AC5E-E8EF14190C27}"/>
              </a:ext>
            </a:extLst>
          </p:cNvPr>
          <p:cNvSpPr txBox="1"/>
          <p:nvPr/>
        </p:nvSpPr>
        <p:spPr>
          <a:xfrm>
            <a:off x="8422178" y="8835770"/>
            <a:ext cx="8657002" cy="22262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230188" lvl="0" indent="-230188" algn="l" defTabSz="914400">
              <a:spcBef>
                <a:spcPts val="1200"/>
              </a:spcBef>
              <a:buClr>
                <a:srgbClr val="000000"/>
              </a:buClr>
              <a:buSzPct val="85000"/>
              <a:buFontTx/>
              <a:buChar char="▪"/>
              <a:defRPr sz="2200" cap="all" spc="-83">
                <a:solidFill>
                  <a:srgbClr val="FFFFFF"/>
                </a:solidFill>
              </a:defRPr>
            </a:pPr>
            <a:r>
              <a:rPr lang="hi-IN" sz="3200" b="0" cap="all" spc="-83" dirty="0">
                <a:solidFill>
                  <a:sysClr val="windowText" lastClr="000000"/>
                </a:solidFill>
                <a:latin typeface="Arial" panose="020B0604020202020204" pitchFamily="34" charset="0"/>
                <a:cs typeface="Arial" panose="020B0604020202020204" pitchFamily="34" charset="0"/>
              </a:rPr>
              <a:t>नधोएको हातले आफ्नो आँखा, नाक र मुखमा छुने। </a:t>
            </a:r>
          </a:p>
          <a:p>
            <a:pPr marL="230188" lvl="0" indent="-230188" algn="l" defTabSz="914400">
              <a:spcBef>
                <a:spcPts val="1200"/>
              </a:spcBef>
              <a:buClr>
                <a:srgbClr val="000000"/>
              </a:buClr>
              <a:buSzPct val="85000"/>
              <a:buFontTx/>
              <a:buChar char="▪"/>
              <a:defRPr sz="2200" cap="all" spc="-83">
                <a:solidFill>
                  <a:srgbClr val="FFFFFF"/>
                </a:solidFill>
              </a:defRPr>
            </a:pPr>
            <a:r>
              <a:rPr lang="hi-IN" sz="3200" b="0" cap="all" spc="-83" dirty="0">
                <a:solidFill>
                  <a:sysClr val="windowText" lastClr="000000"/>
                </a:solidFill>
                <a:latin typeface="Arial" panose="020B0604020202020204" pitchFamily="34" charset="0"/>
                <a:cs typeface="Arial" panose="020B0604020202020204" pitchFamily="34" charset="0"/>
              </a:rPr>
              <a:t>ढोकाको ह्यान्डल र ढोकाका घन्टीहरू, एलिभेटर बटन, ह्यान्डरेल, सपोर्ट ह्यान्डल, कुर्सीको पछाडीको भाग, </a:t>
            </a:r>
            <a:r>
              <a:rPr lang="en-IN" sz="3200" b="0" cap="all" spc="-83" dirty="0">
                <a:solidFill>
                  <a:sysClr val="windowText" lastClr="000000"/>
                </a:solidFill>
                <a:latin typeface="Arial" panose="020B0604020202020204" pitchFamily="34" charset="0"/>
                <a:cs typeface="Arial" panose="020B0604020202020204" pitchFamily="34" charset="0"/>
              </a:rPr>
              <a:t>ATM </a:t>
            </a:r>
            <a:r>
              <a:rPr lang="hi-IN" sz="3200" b="0" cap="all" spc="-83" dirty="0">
                <a:solidFill>
                  <a:sysClr val="windowText" lastClr="000000"/>
                </a:solidFill>
                <a:latin typeface="Arial" panose="020B0604020202020204" pitchFamily="34" charset="0"/>
                <a:cs typeface="Arial" panose="020B0604020202020204" pitchFamily="34" charset="0"/>
              </a:rPr>
              <a:t>सतहहरू, मोबाइल, जीप ह्यान्डल आदि छुने</a:t>
            </a:r>
            <a:r>
              <a:rPr lang="hi-IN" sz="2800" b="0" cap="all" spc="-83" dirty="0">
                <a:solidFill>
                  <a:sysClr val="windowText" lastClr="000000"/>
                </a:solidFill>
                <a:latin typeface="Arial" panose="020B0604020202020204" pitchFamily="34" charset="0"/>
                <a:cs typeface="Arial" panose="020B0604020202020204" pitchFamily="34" charset="0"/>
              </a:rPr>
              <a:t>।</a:t>
            </a:r>
          </a:p>
        </p:txBody>
      </p:sp>
      <p:sp>
        <p:nvSpPr>
          <p:cNvPr id="28" name="Wash your hands often with soap and water for 40 seconds especially…">
            <a:extLst>
              <a:ext uri="{FF2B5EF4-FFF2-40B4-BE49-F238E27FC236}">
                <a16:creationId xmlns:a16="http://schemas.microsoft.com/office/drawing/2014/main" id="{EEBD1014-BC8F-3C45-9306-B17DF5250F20}"/>
              </a:ext>
            </a:extLst>
          </p:cNvPr>
          <p:cNvSpPr txBox="1"/>
          <p:nvPr/>
        </p:nvSpPr>
        <p:spPr>
          <a:xfrm>
            <a:off x="6740281" y="4723242"/>
            <a:ext cx="10619886" cy="32111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230188" lvl="0" indent="-230188" algn="l" defTabSz="914400">
              <a:spcBef>
                <a:spcPts val="1200"/>
              </a:spcBef>
              <a:buClr>
                <a:srgbClr val="000000"/>
              </a:buClr>
              <a:buSzPct val="85000"/>
              <a:buFontTx/>
              <a:buChar char="▪"/>
              <a:defRPr sz="2200" cap="all" spc="-83">
                <a:solidFill>
                  <a:srgbClr val="FFFFFF"/>
                </a:solidFill>
              </a:defRPr>
            </a:pPr>
            <a:r>
              <a:rPr lang="hi-IN" sz="3200" b="0" cap="all" spc="-83" dirty="0">
                <a:solidFill>
                  <a:sysClr val="windowText" lastClr="000000"/>
                </a:solidFill>
                <a:latin typeface="Arial" panose="020B0604020202020204" pitchFamily="34" charset="0"/>
                <a:cs typeface="Arial" panose="020B0604020202020204" pitchFamily="34" charset="0"/>
              </a:rPr>
              <a:t>विशेष गरी तपाईँ सार्वजनिक स्थानमा गएर</a:t>
            </a:r>
            <a:r>
              <a:rPr lang="en-US" sz="3200" b="0" cap="all" spc="-83" dirty="0">
                <a:solidFill>
                  <a:sysClr val="windowText" lastClr="000000"/>
                </a:solidFill>
                <a:latin typeface="Arial" panose="020B0604020202020204" pitchFamily="34" charset="0"/>
                <a:cs typeface="Arial" panose="020B0604020202020204" pitchFamily="34" charset="0"/>
              </a:rPr>
              <a:t> </a:t>
            </a:r>
            <a:r>
              <a:rPr lang="hi-IN" sz="3200" b="0" cap="all" spc="-83" dirty="0">
                <a:solidFill>
                  <a:sysClr val="windowText" lastClr="000000"/>
                </a:solidFill>
                <a:latin typeface="Arial" panose="020B0604020202020204" pitchFamily="34" charset="0"/>
                <a:cs typeface="Arial" panose="020B0604020202020204" pitchFamily="34" charset="0"/>
              </a:rPr>
              <a:t>आएपछि वा आफ्नो नाकको सिँगान पुछेपछि,</a:t>
            </a:r>
            <a:r>
              <a:rPr lang="en-US" sz="3200" b="0" cap="all" spc="-83" dirty="0">
                <a:solidFill>
                  <a:sysClr val="windowText" lastClr="000000"/>
                </a:solidFill>
                <a:latin typeface="Arial" panose="020B0604020202020204" pitchFamily="34" charset="0"/>
                <a:cs typeface="Arial" panose="020B0604020202020204" pitchFamily="34" charset="0"/>
              </a:rPr>
              <a:t> </a:t>
            </a:r>
            <a:r>
              <a:rPr lang="hi-IN" sz="3200" b="0" cap="all" spc="-83" dirty="0">
                <a:solidFill>
                  <a:sysClr val="windowText" lastClr="000000"/>
                </a:solidFill>
                <a:latin typeface="Arial" panose="020B0604020202020204" pitchFamily="34" charset="0"/>
                <a:cs typeface="Arial" panose="020B0604020202020204" pitchFamily="34" charset="0"/>
              </a:rPr>
              <a:t>खोकेपछि वा हाच्छ्युँ गरेपछि आफ्नो हात प्रायः</a:t>
            </a:r>
            <a:r>
              <a:rPr lang="en-US" sz="3200" b="0" cap="all" spc="-83" dirty="0">
                <a:solidFill>
                  <a:sysClr val="windowText" lastClr="000000"/>
                </a:solidFill>
                <a:latin typeface="Arial" panose="020B0604020202020204" pitchFamily="34" charset="0"/>
                <a:cs typeface="Arial" panose="020B0604020202020204" pitchFamily="34" charset="0"/>
              </a:rPr>
              <a:t> </a:t>
            </a:r>
            <a:r>
              <a:rPr lang="hi-IN" sz="3200" b="0" cap="all" spc="-83" dirty="0">
                <a:solidFill>
                  <a:sysClr val="windowText" lastClr="000000"/>
                </a:solidFill>
                <a:latin typeface="Arial" panose="020B0604020202020204" pitchFamily="34" charset="0"/>
                <a:cs typeface="Arial" panose="020B0604020202020204" pitchFamily="34" charset="0"/>
              </a:rPr>
              <a:t>साबुन र पानीले 40 सेकेन्डसम्म धुने।</a:t>
            </a:r>
            <a:endParaRPr lang="en-US" sz="3200" b="0" cap="all" spc="-83" dirty="0">
              <a:solidFill>
                <a:sysClr val="windowText" lastClr="000000"/>
              </a:solidFill>
              <a:latin typeface="Arial" panose="020B0604020202020204" pitchFamily="34" charset="0"/>
              <a:cs typeface="Arial" panose="020B0604020202020204" pitchFamily="34" charset="0"/>
            </a:endParaRPr>
          </a:p>
          <a:p>
            <a:pPr marL="230188" lvl="0" indent="-230188" algn="l" defTabSz="914400">
              <a:spcBef>
                <a:spcPts val="1200"/>
              </a:spcBef>
              <a:buClr>
                <a:srgbClr val="000000"/>
              </a:buClr>
              <a:buSzPct val="85000"/>
              <a:buFontTx/>
              <a:buChar char="▪"/>
              <a:defRPr sz="2200" cap="all" spc="-83">
                <a:solidFill>
                  <a:srgbClr val="FFFFFF"/>
                </a:solidFill>
              </a:defRPr>
            </a:pPr>
            <a:r>
              <a:rPr lang="hi-IN" sz="3200" b="0" cap="all" spc="-83" dirty="0">
                <a:solidFill>
                  <a:sysClr val="windowText" lastClr="000000"/>
                </a:solidFill>
                <a:latin typeface="Arial" panose="020B0604020202020204" pitchFamily="34" charset="0"/>
                <a:cs typeface="Arial" panose="020B0604020202020204" pitchFamily="34" charset="0"/>
              </a:rPr>
              <a:t>यदि साबुन र पानी उपलब्ध नभएमा ह्यान्ड</a:t>
            </a:r>
            <a:r>
              <a:rPr lang="en-US" sz="3200" b="0" cap="all" spc="-83" dirty="0">
                <a:solidFill>
                  <a:sysClr val="windowText" lastClr="000000"/>
                </a:solidFill>
                <a:latin typeface="Arial" panose="020B0604020202020204" pitchFamily="34" charset="0"/>
                <a:cs typeface="Arial" panose="020B0604020202020204" pitchFamily="34" charset="0"/>
              </a:rPr>
              <a:t> </a:t>
            </a:r>
            <a:r>
              <a:rPr lang="hi-IN" sz="3200" b="0" cap="all" spc="-83" dirty="0">
                <a:solidFill>
                  <a:sysClr val="windowText" lastClr="000000"/>
                </a:solidFill>
                <a:latin typeface="Arial" panose="020B0604020202020204" pitchFamily="34" charset="0"/>
                <a:cs typeface="Arial" panose="020B0604020202020204" pitchFamily="34" charset="0"/>
              </a:rPr>
              <a:t>स्यानिटाइजर (कम्तीमा 70% अल्कोहल</a:t>
            </a:r>
            <a:r>
              <a:rPr lang="en-US" sz="3200" b="0" cap="all" spc="-83" dirty="0">
                <a:solidFill>
                  <a:sysClr val="windowText" lastClr="000000"/>
                </a:solidFill>
                <a:latin typeface="Arial" panose="020B0604020202020204" pitchFamily="34" charset="0"/>
                <a:cs typeface="Arial" panose="020B0604020202020204" pitchFamily="34" charset="0"/>
              </a:rPr>
              <a:t> </a:t>
            </a:r>
            <a:r>
              <a:rPr lang="hi-IN" sz="3200" b="0" cap="all" spc="-83" dirty="0">
                <a:solidFill>
                  <a:sysClr val="windowText" lastClr="000000"/>
                </a:solidFill>
                <a:latin typeface="Arial" panose="020B0604020202020204" pitchFamily="34" charset="0"/>
                <a:cs typeface="Arial" panose="020B0604020202020204" pitchFamily="34" charset="0"/>
              </a:rPr>
              <a:t>आधारित) को प्रयोग गर्ने आफ्नो हातको सबै</a:t>
            </a:r>
            <a:r>
              <a:rPr lang="en-US" sz="3200" b="0" cap="all" spc="-83" dirty="0">
                <a:solidFill>
                  <a:sysClr val="windowText" lastClr="000000"/>
                </a:solidFill>
                <a:latin typeface="Arial" panose="020B0604020202020204" pitchFamily="34" charset="0"/>
                <a:cs typeface="Arial" panose="020B0604020202020204" pitchFamily="34" charset="0"/>
              </a:rPr>
              <a:t> </a:t>
            </a:r>
            <a:r>
              <a:rPr lang="hi-IN" sz="3200" b="0" cap="all" spc="-83" dirty="0">
                <a:solidFill>
                  <a:sysClr val="windowText" lastClr="000000"/>
                </a:solidFill>
                <a:latin typeface="Arial" panose="020B0604020202020204" pitchFamily="34" charset="0"/>
                <a:cs typeface="Arial" panose="020B0604020202020204" pitchFamily="34" charset="0"/>
              </a:rPr>
              <a:t>सतहमा लाउने र सुख्खा नहुन्जेल तिनीहरूलाई</a:t>
            </a:r>
            <a:r>
              <a:rPr lang="en-US" sz="3200" b="0" cap="all" spc="-83" dirty="0">
                <a:solidFill>
                  <a:sysClr val="windowText" lastClr="000000"/>
                </a:solidFill>
                <a:latin typeface="Arial" panose="020B0604020202020204" pitchFamily="34" charset="0"/>
                <a:cs typeface="Arial" panose="020B0604020202020204" pitchFamily="34" charset="0"/>
              </a:rPr>
              <a:t> </a:t>
            </a:r>
            <a:r>
              <a:rPr lang="hi-IN" sz="3200" b="0" cap="all" spc="-83" dirty="0">
                <a:solidFill>
                  <a:sysClr val="windowText" lastClr="000000"/>
                </a:solidFill>
                <a:latin typeface="Arial" panose="020B0604020202020204" pitchFamily="34" charset="0"/>
                <a:cs typeface="Arial" panose="020B0604020202020204" pitchFamily="34" charset="0"/>
              </a:rPr>
              <a:t>रगड्ने।</a:t>
            </a:r>
            <a:endParaRPr lang="en-US" sz="3200" b="0" cap="all" spc="-83" dirty="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blinds(horizontal)">
                                      <p:cBhvr>
                                        <p:cTn id="7" dur="500"/>
                                        <p:tgtEl>
                                          <p:spTgt spid="36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365"/>
                                        </p:tgtEl>
                                        <p:attrNameLst>
                                          <p:attrName>style.visibility</p:attrName>
                                        </p:attrNameLst>
                                      </p:cBhvr>
                                      <p:to>
                                        <p:strVal val="visible"/>
                                      </p:to>
                                    </p:set>
                                    <p:animEffect transition="in" filter="fade">
                                      <p:cBhvr>
                                        <p:cTn id="18" dur="1000"/>
                                        <p:tgtEl>
                                          <p:spTgt spid="3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370"/>
                                        </p:tgtEl>
                                        <p:attrNameLst>
                                          <p:attrName>style.visibility</p:attrName>
                                        </p:attrNameLst>
                                      </p:cBhvr>
                                      <p:to>
                                        <p:strVal val="visible"/>
                                      </p:to>
                                    </p:set>
                                    <p:animEffect transition="in" filter="fade">
                                      <p:cBhvr>
                                        <p:cTn id="26" dur="1000"/>
                                        <p:tgtEl>
                                          <p:spTgt spid="3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fade">
                                      <p:cBhvr>
                                        <p:cTn id="31" dur="500"/>
                                        <p:tgtEl>
                                          <p:spTgt spid="2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fade">
                                      <p:cBhvr>
                                        <p:cTn id="36" dur="500"/>
                                        <p:tgtEl>
                                          <p:spTgt spid="2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xEl>
                                              <p:pRg st="0" end="0"/>
                                            </p:txEl>
                                          </p:spTgt>
                                        </p:tgtEl>
                                        <p:attrNameLst>
                                          <p:attrName>style.visibility</p:attrName>
                                        </p:attrNameLst>
                                      </p:cBhvr>
                                      <p:to>
                                        <p:strVal val="visible"/>
                                      </p:to>
                                    </p:set>
                                    <p:animEffect transition="in" filter="fade">
                                      <p:cBhvr>
                                        <p:cTn id="41" dur="500"/>
                                        <p:tgtEl>
                                          <p:spTgt spid="2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xEl>
                                              <p:pRg st="1" end="1"/>
                                            </p:txEl>
                                          </p:spTgt>
                                        </p:tgtEl>
                                        <p:attrNameLst>
                                          <p:attrName>style.visibility</p:attrName>
                                        </p:attrNameLst>
                                      </p:cBhvr>
                                      <p:to>
                                        <p:strVal val="visible"/>
                                      </p:to>
                                    </p:set>
                                    <p:animEffect transition="in" filter="fade">
                                      <p:cBhvr>
                                        <p:cTn id="4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build="p" bldLvl="2"/>
      <p:bldP spid="28"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164048"/>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2142170" y="182189"/>
              <a:ext cx="9273371" cy="9335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hi-IN" sz="5400" b="0" dirty="0">
                  <a:latin typeface="Arial" panose="020B0604020202020204" pitchFamily="34" charset="0"/>
                  <a:cs typeface="Arial" panose="020B0604020202020204" pitchFamily="34" charset="0"/>
                </a:rPr>
                <a:t>रोकथाम: </a:t>
              </a:r>
              <a:r>
                <a:rPr lang="hi-IN" b="0" dirty="0">
                  <a:latin typeface="Arial" panose="020B0604020202020204" pitchFamily="34" charset="0"/>
                  <a:cs typeface="Arial" panose="020B0604020202020204" pitchFamily="34" charset="0"/>
                </a:rPr>
                <a:t>श्वासप्रश्वासको</a:t>
              </a:r>
              <a:r>
                <a:rPr lang="hi-IN" sz="5400" b="0" dirty="0">
                  <a:latin typeface="Arial" panose="020B0604020202020204" pitchFamily="34" charset="0"/>
                  <a:cs typeface="Arial" panose="020B0604020202020204" pitchFamily="34" charset="0"/>
                </a:rPr>
                <a:t> स्वच्छता</a:t>
              </a:r>
              <a:endParaRPr sz="5400"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90613"/>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श्वासप्रश्वासको स्वच्छता भनेको खोक्ने वा हाच्छ्युँ गर्ने</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जस्ता श्वासप्रश्वासका व्यवहारहरू मार्फत रोगाणुहरू</a:t>
            </a:r>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फैलन रोक्नको लागि लिइने उपायहरूको संयोजन हो।</a:t>
            </a:r>
            <a:endPar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1251964" y="3348448"/>
            <a:ext cx="10258049"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7" name="Rounded Rectangle">
            <a:extLst>
              <a:ext uri="{FF2B5EF4-FFF2-40B4-BE49-F238E27FC236}">
                <a16:creationId xmlns:a16="http://schemas.microsoft.com/office/drawing/2014/main" id="{25BAEC5F-6E17-464B-B234-4B0A50A505A0}"/>
              </a:ext>
            </a:extLst>
          </p:cNvPr>
          <p:cNvSpPr/>
          <p:nvPr/>
        </p:nvSpPr>
        <p:spPr>
          <a:xfrm>
            <a:off x="13184975" y="3411212"/>
            <a:ext cx="10166449" cy="8842774"/>
          </a:xfrm>
          <a:prstGeom prst="roundRect">
            <a:avLst>
              <a:gd name="adj" fmla="val 8491"/>
            </a:avLst>
          </a:prstGeom>
          <a:solidFill>
            <a:schemeClr val="bg1">
              <a:lumMod val="85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4546352" y="3513750"/>
            <a:ext cx="3175869" cy="1323439"/>
          </a:xfrm>
          <a:prstGeom prst="rect">
            <a:avLst/>
          </a:prstGeom>
        </p:spPr>
        <p:txBody>
          <a:bodyPr wrap="none">
            <a:spAutoFit/>
          </a:bodyPr>
          <a:lstStyle/>
          <a:p>
            <a:r>
              <a:rPr lang="hi-IN" sz="8000" b="0" dirty="0">
                <a:latin typeface="Arial" panose="020B0604020202020204" pitchFamily="34" charset="0"/>
                <a:cs typeface="Arial" panose="020B0604020202020204" pitchFamily="34" charset="0"/>
              </a:rPr>
              <a:t>गर्नुहोस्</a:t>
            </a:r>
            <a:endParaRPr lang="en-IN" sz="8000" b="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F386C37-8000-7D4B-A94B-64F50AA596E3}"/>
              </a:ext>
            </a:extLst>
          </p:cNvPr>
          <p:cNvSpPr/>
          <p:nvPr/>
        </p:nvSpPr>
        <p:spPr>
          <a:xfrm>
            <a:off x="16004680" y="3513750"/>
            <a:ext cx="3871573" cy="1323439"/>
          </a:xfrm>
          <a:prstGeom prst="rect">
            <a:avLst/>
          </a:prstGeom>
        </p:spPr>
        <p:txBody>
          <a:bodyPr wrap="none">
            <a:spAutoFit/>
          </a:bodyPr>
          <a:lstStyle/>
          <a:p>
            <a:r>
              <a:rPr lang="hi-IN" sz="8000" b="0" dirty="0">
                <a:solidFill>
                  <a:sysClr val="windowText" lastClr="000000"/>
                </a:solidFill>
                <a:latin typeface="Arial" panose="020B0604020202020204" pitchFamily="34" charset="0"/>
                <a:cs typeface="Arial" panose="020B0604020202020204" pitchFamily="34" charset="0"/>
              </a:rPr>
              <a:t>नगर्नुहोस्</a:t>
            </a:r>
            <a:endParaRPr lang="en-IN" sz="8000" b="0" dirty="0">
              <a:solidFill>
                <a:sysClr val="windowText" lastClr="00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9E689A1-F532-794B-8ADA-AEBB2A4F58CC}"/>
              </a:ext>
            </a:extLst>
          </p:cNvPr>
          <p:cNvSpPr/>
          <p:nvPr/>
        </p:nvSpPr>
        <p:spPr>
          <a:xfrm>
            <a:off x="13674831" y="5712745"/>
            <a:ext cx="9216816" cy="4328429"/>
          </a:xfrm>
          <a:prstGeom prst="rect">
            <a:avLst/>
          </a:prstGeom>
        </p:spPr>
        <p:txBody>
          <a:bodyPr wrap="square">
            <a:spAutoFit/>
          </a:bodyPr>
          <a:lstStyle/>
          <a:p>
            <a:pPr marL="571500" lvl="0" indent="-571500" algn="l" defTabSz="914400">
              <a:lnSpc>
                <a:spcPct val="150000"/>
              </a:lnSpc>
              <a:spcBef>
                <a:spcPts val="1200"/>
              </a:spcBef>
              <a:buFont typeface="Arial" panose="020B0604020202020204" pitchFamily="34" charset="0"/>
              <a:buChar char="•"/>
              <a:defRPr sz="4400">
                <a:sym typeface="Gill Sans"/>
              </a:defRPr>
            </a:pPr>
            <a:r>
              <a:rPr lang="hi-IN" sz="3600" b="0" dirty="0">
                <a:solidFill>
                  <a:sysClr val="windowText" lastClr="000000"/>
                </a:solidFill>
                <a:latin typeface="Arial" panose="020B0604020202020204" pitchFamily="34" charset="0"/>
                <a:cs typeface="Arial" panose="020B0604020202020204" pitchFamily="34" charset="0"/>
              </a:rPr>
              <a:t>आफ्नो अनुहार छोप्न साडीको पल्लु वा चुन्नी वा</a:t>
            </a:r>
            <a:r>
              <a:rPr lang="en-US" sz="3600" b="0" dirty="0">
                <a:solidFill>
                  <a:sysClr val="windowText" lastClr="000000"/>
                </a:solidFill>
                <a:latin typeface="Arial" panose="020B0604020202020204" pitchFamily="34" charset="0"/>
                <a:cs typeface="Arial" panose="020B0604020202020204" pitchFamily="34" charset="0"/>
              </a:rPr>
              <a:t> </a:t>
            </a:r>
            <a:r>
              <a:rPr lang="hi-IN" sz="3600" b="0" dirty="0">
                <a:solidFill>
                  <a:sysClr val="windowText" lastClr="000000"/>
                </a:solidFill>
                <a:latin typeface="Arial" panose="020B0604020202020204" pitchFamily="34" charset="0"/>
                <a:cs typeface="Arial" panose="020B0604020202020204" pitchFamily="34" charset="0"/>
              </a:rPr>
              <a:t>गम्छाले आफ्नो मुख छोप्ने जस्ता अन्य</a:t>
            </a:r>
            <a:r>
              <a:rPr lang="en-US" sz="3600" b="0" dirty="0">
                <a:solidFill>
                  <a:sysClr val="windowText" lastClr="000000"/>
                </a:solidFill>
                <a:latin typeface="Arial" panose="020B0604020202020204" pitchFamily="34" charset="0"/>
                <a:cs typeface="Arial" panose="020B0604020202020204" pitchFamily="34" charset="0"/>
              </a:rPr>
              <a:t> </a:t>
            </a:r>
            <a:r>
              <a:rPr lang="hi-IN" sz="3600" b="0" dirty="0">
                <a:solidFill>
                  <a:sysClr val="windowText" lastClr="000000"/>
                </a:solidFill>
                <a:latin typeface="Arial" panose="020B0604020202020204" pitchFamily="34" charset="0"/>
                <a:cs typeface="Arial" panose="020B0604020202020204" pitchFamily="34" charset="0"/>
              </a:rPr>
              <a:t>तरिकाहरू प्रयोग नगर्ने</a:t>
            </a:r>
            <a:endParaRPr lang="en-IN" sz="3600" b="0" dirty="0">
              <a:solidFill>
                <a:sysClr val="windowText" lastClr="000000"/>
              </a:solidFill>
              <a:latin typeface="Arial" panose="020B0604020202020204" pitchFamily="34" charset="0"/>
              <a:cs typeface="Arial" panose="020B0604020202020204" pitchFamily="34" charset="0"/>
            </a:endParaRPr>
          </a:p>
          <a:p>
            <a:pPr marL="571500" lvl="0" indent="-571500" algn="l" defTabSz="914400">
              <a:lnSpc>
                <a:spcPct val="150000"/>
              </a:lnSpc>
              <a:spcBef>
                <a:spcPts val="1200"/>
              </a:spcBef>
              <a:buFont typeface="Arial" panose="020B0604020202020204" pitchFamily="34" charset="0"/>
              <a:buChar char="•"/>
              <a:defRPr sz="4400">
                <a:sym typeface="Gill Sans"/>
              </a:defRPr>
            </a:pPr>
            <a:r>
              <a:rPr lang="hi-IN" sz="3600" b="0" dirty="0">
                <a:solidFill>
                  <a:sysClr val="windowText" lastClr="000000"/>
                </a:solidFill>
                <a:latin typeface="Arial" panose="020B0604020202020204" pitchFamily="34" charset="0"/>
                <a:cs typeface="Arial" panose="020B0604020202020204" pitchFamily="34" charset="0"/>
              </a:rPr>
              <a:t>खुला ठाउँमा नथुक्ने, थुक्नको लागि सधैँ थुक्ने</a:t>
            </a:r>
            <a:r>
              <a:rPr lang="en-US" sz="3600" b="0" dirty="0">
                <a:solidFill>
                  <a:sysClr val="windowText" lastClr="000000"/>
                </a:solidFill>
                <a:latin typeface="Arial" panose="020B0604020202020204" pitchFamily="34" charset="0"/>
                <a:cs typeface="Arial" panose="020B0604020202020204" pitchFamily="34" charset="0"/>
              </a:rPr>
              <a:t> </a:t>
            </a:r>
            <a:r>
              <a:rPr lang="hi-IN" sz="3600" b="0" dirty="0">
                <a:solidFill>
                  <a:sysClr val="windowText" lastClr="000000"/>
                </a:solidFill>
                <a:latin typeface="Arial" panose="020B0604020202020204" pitchFamily="34" charset="0"/>
                <a:cs typeface="Arial" panose="020B0604020202020204" pitchFamily="34" charset="0"/>
              </a:rPr>
              <a:t>भाँडा वा वास बेसिन प्रयोग गर्ने</a:t>
            </a:r>
            <a:endParaRPr lang="en-IN" sz="3600" b="0" dirty="0">
              <a:solidFill>
                <a:sysClr val="windowText" lastClr="000000"/>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1E865111-8A13-6545-BB81-8B076952A110}"/>
              </a:ext>
            </a:extLst>
          </p:cNvPr>
          <p:cNvSpPr/>
          <p:nvPr/>
        </p:nvSpPr>
        <p:spPr>
          <a:xfrm>
            <a:off x="1604869" y="4862104"/>
            <a:ext cx="9594150" cy="7129196"/>
          </a:xfrm>
          <a:prstGeom prst="rect">
            <a:avLst/>
          </a:prstGeom>
        </p:spPr>
        <p:txBody>
          <a:bodyPr wrap="square">
            <a:spAutoFit/>
          </a:bodyPr>
          <a:lstStyle/>
          <a:p>
            <a:pPr marL="571500" lvl="0" indent="-571500" algn="l" defTabSz="914400">
              <a:lnSpc>
                <a:spcPct val="150000"/>
              </a:lnSpc>
              <a:spcBef>
                <a:spcPts val="1200"/>
              </a:spcBef>
              <a:buFont typeface="Arial" panose="020B0604020202020204" pitchFamily="34" charset="0"/>
              <a:buChar char="•"/>
              <a:defRPr sz="4400">
                <a:sym typeface="Gill Sans"/>
              </a:defRPr>
            </a:pPr>
            <a:r>
              <a:rPr lang="hi-IN" sz="3600" b="0" dirty="0">
                <a:latin typeface="Arial" panose="020B0604020202020204" pitchFamily="34" charset="0"/>
                <a:cs typeface="Arial" panose="020B0604020202020204" pitchFamily="34" charset="0"/>
              </a:rPr>
              <a:t>खोक्दा वा हाच्छ्युँ गर्दा आफ्नो अनुहार</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छोप्न</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रुमाल वा टिस्यु पेपरको प्रयोग गर्ने</a:t>
            </a:r>
            <a:endParaRPr lang="en-US" sz="3600" b="0" dirty="0">
              <a:latin typeface="Arial" panose="020B0604020202020204" pitchFamily="34" charset="0"/>
              <a:cs typeface="Arial" panose="020B0604020202020204" pitchFamily="34" charset="0"/>
            </a:endParaRPr>
          </a:p>
          <a:p>
            <a:pPr marL="571500" lvl="0" indent="-571500" algn="l" defTabSz="914400">
              <a:lnSpc>
                <a:spcPct val="150000"/>
              </a:lnSpc>
              <a:spcBef>
                <a:spcPts val="1200"/>
              </a:spcBef>
              <a:buFont typeface="Arial" panose="020B0604020202020204" pitchFamily="34" charset="0"/>
              <a:buChar char="•"/>
              <a:defRPr sz="4400">
                <a:sym typeface="Gill Sans"/>
              </a:defRPr>
            </a:pPr>
            <a:r>
              <a:rPr lang="hi-IN" sz="3600" b="0" dirty="0">
                <a:latin typeface="Arial" panose="020B0604020202020204" pitchFamily="34" charset="0"/>
                <a:cs typeface="Arial" panose="020B0604020202020204" pitchFamily="34" charset="0"/>
              </a:rPr>
              <a:t>प्रयोग गरिएको टिस्युलाइ तुरुन्तै बन्द</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डस्टबिनमा फाल्ने</a:t>
            </a:r>
            <a:endParaRPr lang="en-US" sz="3600" b="0" dirty="0">
              <a:latin typeface="Arial" panose="020B0604020202020204" pitchFamily="34" charset="0"/>
              <a:cs typeface="Arial" panose="020B0604020202020204" pitchFamily="34" charset="0"/>
            </a:endParaRPr>
          </a:p>
          <a:p>
            <a:pPr marL="571500" lvl="0" indent="-571500" algn="l" defTabSz="914400">
              <a:lnSpc>
                <a:spcPct val="150000"/>
              </a:lnSpc>
              <a:spcBef>
                <a:spcPts val="1200"/>
              </a:spcBef>
              <a:buFont typeface="Arial" panose="020B0604020202020204" pitchFamily="34" charset="0"/>
              <a:buChar char="•"/>
              <a:defRPr sz="4400">
                <a:sym typeface="Gill Sans"/>
              </a:defRPr>
            </a:pPr>
            <a:r>
              <a:rPr lang="hi-IN" sz="3600" b="0" dirty="0">
                <a:latin typeface="Arial" panose="020B0604020202020204" pitchFamily="34" charset="0"/>
                <a:cs typeface="Arial" panose="020B0604020202020204" pitchFamily="34" charset="0"/>
              </a:rPr>
              <a:t>तपाईँले टिस्यु वा रुमाल नबोक्नुभएको</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अवस्थामा आफ्नो कुमले हाच्छ्युँ ढाक्ने।</a:t>
            </a:r>
            <a:endParaRPr lang="en-US" sz="3600" b="0" dirty="0">
              <a:latin typeface="Arial" panose="020B0604020202020204" pitchFamily="34" charset="0"/>
              <a:cs typeface="Arial" panose="020B0604020202020204" pitchFamily="34" charset="0"/>
            </a:endParaRPr>
          </a:p>
          <a:p>
            <a:pPr marL="571500" lvl="0" indent="-571500" algn="l" defTabSz="914400">
              <a:lnSpc>
                <a:spcPct val="150000"/>
              </a:lnSpc>
              <a:spcBef>
                <a:spcPts val="1200"/>
              </a:spcBef>
              <a:buFont typeface="Arial" panose="020B0604020202020204" pitchFamily="34" charset="0"/>
              <a:buChar char="•"/>
              <a:defRPr sz="4400">
                <a:sym typeface="Gill Sans"/>
              </a:defRPr>
            </a:pPr>
            <a:r>
              <a:rPr lang="hi-IN" sz="3600" b="0" dirty="0">
                <a:latin typeface="Arial" panose="020B0604020202020204" pitchFamily="34" charset="0"/>
                <a:cs typeface="Arial" panose="020B0604020202020204" pitchFamily="34" charset="0"/>
              </a:rPr>
              <a:t>तपाईँले आफ्नो हाच्छ्युँ वा खोकी छोपेपछि</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तुरुन्तै हात धुने</a:t>
            </a:r>
            <a:endParaRPr lang="en-IN" sz="36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animEffect transition="in" filter="fade">
                                      <p:cBhvr>
                                        <p:cTn id="31" dur="1000"/>
                                        <p:tgtEl>
                                          <p:spTgt spid="2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Effect transition="in" filter="fade">
                                      <p:cBhvr>
                                        <p:cTn id="36" dur="1000"/>
                                        <p:tgtEl>
                                          <p:spTgt spid="2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Effect transition="in" filter="fade">
                                      <p:cBhvr>
                                        <p:cTn id="41" dur="500"/>
                                        <p:tgtEl>
                                          <p:spTgt spid="2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xEl>
                                              <p:pRg st="1" end="1"/>
                                            </p:txEl>
                                          </p:spTgt>
                                        </p:tgtEl>
                                        <p:attrNameLst>
                                          <p:attrName>style.visibility</p:attrName>
                                        </p:attrNameLst>
                                      </p:cBhvr>
                                      <p:to>
                                        <p:strVal val="visible"/>
                                      </p:to>
                                    </p:set>
                                    <p:animEffect transition="in" filter="fade">
                                      <p:cBhvr>
                                        <p:cTn id="46" dur="500"/>
                                        <p:tgtEl>
                                          <p:spTgt spid="2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xEl>
                                              <p:pRg st="2" end="2"/>
                                            </p:txEl>
                                          </p:spTgt>
                                        </p:tgtEl>
                                        <p:attrNameLst>
                                          <p:attrName>style.visibility</p:attrName>
                                        </p:attrNameLst>
                                      </p:cBhvr>
                                      <p:to>
                                        <p:strVal val="visible"/>
                                      </p:to>
                                    </p:set>
                                    <p:animEffect transition="in" filter="fade">
                                      <p:cBhvr>
                                        <p:cTn id="51" dur="500"/>
                                        <p:tgtEl>
                                          <p:spTgt spid="23">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xEl>
                                              <p:pRg st="3" end="3"/>
                                            </p:txEl>
                                          </p:spTgt>
                                        </p:tgtEl>
                                        <p:attrNameLst>
                                          <p:attrName>style.visibility</p:attrName>
                                        </p:attrNameLst>
                                      </p:cBhvr>
                                      <p:to>
                                        <p:strVal val="visible"/>
                                      </p:to>
                                    </p:set>
                                    <p:animEffect transition="in" filter="fade">
                                      <p:cBhvr>
                                        <p:cTn id="56"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p:bldP spid="19" grpId="0"/>
      <p:bldP spid="22" grpId="0" build="p" bldLvl="2"/>
      <p:bldP spid="23" grpId="0" build="p" bldLvl="2"/>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3956</TotalTime>
  <Words>6926</Words>
  <Application>Microsoft Macintosh PowerPoint</Application>
  <PresentationFormat>Custom</PresentationFormat>
  <Paragraphs>573</Paragraphs>
  <Slides>45</Slides>
  <Notes>36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Arial</vt:lpstr>
      <vt:lpstr>Arial Narrow</vt:lpstr>
      <vt:lpstr>Gill Sans</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Sakshi Khandelwal</dc:creator>
  <cp:lastModifiedBy>Shikhar Khandelwal</cp:lastModifiedBy>
  <cp:revision>198</cp:revision>
  <dcterms:modified xsi:type="dcterms:W3CDTF">2020-03-30T16:36:26Z</dcterms:modified>
</cp:coreProperties>
</file>